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s/slide76.xml" ContentType="application/vnd.openxmlformats-officedocument.presentationml.slide+xml"/>
  <Override PartName="/ppt/slides/slide94.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83.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notesSlides/notesSlide38.xml" ContentType="application/vnd.openxmlformats-officedocument.presentationml.notesSlide+xml"/>
  <Override PartName="/ppt/notesSlides/notesSlide49.xml" ContentType="application/vnd.openxmlformats-officedocument.presentationml.notesSlide+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27.xml" ContentType="application/vnd.openxmlformats-officedocument.presentationml.notesSlide+xml"/>
  <Override PartName="/ppt/notesSlides/notesSlide45.xml" ContentType="application/vnd.openxmlformats-officedocument.presentationml.notesSlide+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notesSlides/notesSlide16.xml" ContentType="application/vnd.openxmlformats-officedocument.presentationml.notesSlide+xml"/>
  <Override PartName="/ppt/notesSlides/notesSlide34.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20.xml" ContentType="application/vnd.openxmlformats-officedocument.presentationml.slideLayout+xml"/>
  <Override PartName="/ppt/notesSlides/notesSlide23.xml" ContentType="application/vnd.openxmlformats-officedocument.presentationml.notesSlide+xml"/>
  <Override PartName="/ppt/notesSlides/notesSlide41.xml" ContentType="application/vnd.openxmlformats-officedocument.presentationml.notesSlide+xml"/>
  <Override PartName="/ppt/notesSlides/notesSlide52.xml" ContentType="application/vnd.openxmlformats-officedocument.presentationml.notesSlide+xml"/>
  <Override PartName="/ppt/notesSlides/notesSlide12.xml" ContentType="application/vnd.openxmlformats-officedocument.presentationml.notesSlide+xml"/>
  <Override PartName="/ppt/notesSlides/notesSlide30.xml" ContentType="application/vnd.openxmlformats-officedocument.presentationml.notesSlide+xml"/>
  <Override PartName="/ppt/slides/slide99.xml" ContentType="application/vnd.openxmlformats-officedocument.presentationml.slide+xml"/>
  <Override PartName="/ppt/notesSlides/notesSlide7.xml" ContentType="application/vnd.openxmlformats-officedocument.presentationml.notesSlide+xml"/>
  <Override PartName="/ppt/slides/slide9.xml" ContentType="application/vnd.openxmlformats-officedocument.presentationml.slide+xml"/>
  <Override PartName="/ppt/slides/slide59.xml" ContentType="application/vnd.openxmlformats-officedocument.presentationml.slide+xml"/>
  <Override PartName="/ppt/slides/slide77.xml" ContentType="application/vnd.openxmlformats-officedocument.presentationml.slide+xml"/>
  <Override PartName="/ppt/slides/slide88.xml" ContentType="application/vnd.openxmlformats-officedocument.presentationml.slide+xml"/>
  <Override PartName="/ppt/viewProps.xml" ContentType="application/vnd.openxmlformats-officedocument.presentationml.viewProps+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s/slide66.xml" ContentType="application/vnd.openxmlformats-officedocument.presentationml.slide+xml"/>
  <Override PartName="/ppt/slides/slide95.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3.xml" ContentType="application/vnd.openxmlformats-officedocument.presentationml.notesSlide+xml"/>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presProps.xml" ContentType="application/vnd.openxmlformats-officedocument.presentationml.presProps+xml"/>
  <Override PartName="/ppt/slideLayouts/slideLayout18.xml" ContentType="application/vnd.openxmlformats-officedocument.presentationml.slideLayout+xml"/>
  <Override PartName="/ppt/theme/theme2.xml" ContentType="application/vnd.openxmlformats-officedocument.theme+xml"/>
  <Override PartName="/ppt/notesSlides/notesSlide3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s/slide44.xml" ContentType="application/vnd.openxmlformats-officedocument.presentationml.slide+xml"/>
  <Override PartName="/ppt/slides/slide62.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Override PartName="/ppt/slideLayouts/slideLayout3.xml" ContentType="application/vnd.openxmlformats-officedocument.presentationml.slideLayout+xml"/>
  <Override PartName="/ppt/notesSlides/notesSlide17.xml" ContentType="application/vnd.openxmlformats-officedocument.presentationml.notesSlide+xml"/>
  <Override PartName="/ppt/notesSlides/notesSlide28.xml" ContentType="application/vnd.openxmlformats-officedocument.presentationml.notesSlide+xml"/>
  <Override PartName="/ppt/notesSlides/notesSlide46.xml" ContentType="application/vnd.openxmlformats-officedocument.presentationml.notesSlide+xml"/>
  <Override PartName="/ppt/presentation.xml" ContentType="application/vnd.openxmlformats-officedocument.presentationml.presentation.main+xml"/>
  <Override PartName="/ppt/slides/slide22.xml" ContentType="application/vnd.openxmlformats-officedocument.presentationml.slide+xml"/>
  <Override PartName="/ppt/slides/slide51.xml" ContentType="application/vnd.openxmlformats-officedocument.presentationml.slide+xml"/>
  <Override PartName="/ppt/slideLayouts/slideLayout14.xml" ContentType="application/vnd.openxmlformats-officedocument.presentationml.slideLayout+xml"/>
  <Override PartName="/ppt/notesSlides/notesSlide24.xml" ContentType="application/vnd.openxmlformats-officedocument.presentationml.notesSlide+xml"/>
  <Override PartName="/ppt/notesSlides/notesSlide35.xml" ContentType="application/vnd.openxmlformats-officedocument.presentationml.notesSlide+xml"/>
  <Override PartName="/ppt/notesSlides/notesSlide53.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40.xml" ContentType="application/vnd.openxmlformats-officedocument.presentationml.slide+xml"/>
  <Override PartName="/ppt/slideLayouts/slideLayout21.xml" ContentType="application/vnd.openxmlformats-officedocument.presentationml.slideLayout+xml"/>
  <Override PartName="/ppt/notesSlides/notesSlide13.xml" ContentType="application/vnd.openxmlformats-officedocument.presentationml.notesSlide+xml"/>
  <Override PartName="/ppt/notesSlides/notesSlide42.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Default Extension="gif" ContentType="image/gif"/>
  <Override PartName="/ppt/notesSlides/notesSlide20.xml" ContentType="application/vnd.openxmlformats-officedocument.presentationml.notesSlide+xml"/>
  <Override PartName="/ppt/notesSlides/notesSlide31.xml" ContentType="application/vnd.openxmlformats-officedocument.presentationml.notesSlide+xml"/>
  <Override PartName="/ppt/slides/slide89.xml" ContentType="application/vnd.openxmlformats-officedocument.presentationml.slide+xml"/>
  <Override PartName="/ppt/slides/slide49.xml" ContentType="application/vnd.openxmlformats-officedocument.presentationml.slide+xml"/>
  <Override PartName="/ppt/slides/slide78.xml" ContentType="application/vnd.openxmlformats-officedocument.presentationml.slide+xml"/>
  <Override PartName="/ppt/slides/slide96.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s/slide92.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notesSlides/notesSlide29.xml" ContentType="application/vnd.openxmlformats-officedocument.presentationml.notesSlide+xml"/>
  <Override PartName="/ppt/notesSlides/notesSlide47.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slides/slide100.xml" ContentType="application/vnd.openxmlformats-officedocument.presentationml.slide+xml"/>
  <Override PartName="/ppt/slideLayouts/slideLayout15.xml" ContentType="application/vnd.openxmlformats-officedocument.presentationml.slideLayout+xml"/>
  <Override PartName="/ppt/notesSlides/notesSlide18.xml" ContentType="application/vnd.openxmlformats-officedocument.presentationml.notesSlide+xml"/>
  <Override PartName="/ppt/notesSlides/notesSlide36.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slideLayouts/slideLayout22.xml" ContentType="application/vnd.openxmlformats-officedocument.presentationml.slideLayout+xml"/>
  <Override PartName="/ppt/notesSlides/notesSlide25.xml" ContentType="application/vnd.openxmlformats-officedocument.presentationml.notesSlide+xml"/>
  <Override PartName="/ppt/notesSlides/notesSlide43.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32.xml" ContentType="application/vnd.openxmlformats-officedocument.presentationml.notesSl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notesSlides/notesSlide50.xml" ContentType="application/vnd.openxmlformats-officedocument.presentationml.notesSlide+xml"/>
  <Override PartName="/ppt/slides/slide79.xml" ContentType="application/vnd.openxmlformats-officedocument.presentationml.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68.xml" ContentType="application/vnd.openxmlformats-officedocument.presentationml.slide+xml"/>
  <Override PartName="/ppt/slides/slide97.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Masters/slideMaster2.xml" ContentType="application/vnd.openxmlformats-officedocument.presentationml.slideMaster+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s/slide93.xml" ContentType="application/vnd.openxmlformats-officedocument.presentationml.slide+xml"/>
  <Override PartName="/ppt/slideLayouts/slideLayout5.xml" ContentType="application/vnd.openxmlformats-officedocument.presentationml.slideLayout+xml"/>
  <Override PartName="/ppt/notesSlides/notesSlide19.xml" ContentType="application/vnd.openxmlformats-officedocument.presentationml.notesSlide+xml"/>
  <Override PartName="/ppt/notesSlides/notesSlide48.xml" ContentType="application/vnd.openxmlformats-officedocument.presentationml.notesSlide+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Default Extension="jpeg" ContentType="image/jpeg"/>
  <Override PartName="/ppt/slideLayouts/slideLayout16.xml" ContentType="application/vnd.openxmlformats-officedocument.presentationml.slideLayout+xml"/>
  <Override PartName="/ppt/notesSlides/notesSlide37.xml" ContentType="application/vnd.openxmlformats-officedocument.presentationml.notesSlide+xml"/>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6.xml" ContentType="application/vnd.openxmlformats-officedocument.presentationml.notesSlide+xml"/>
  <Override PartName="/ppt/notesSlides/notesSlide44.xml" ContentType="application/vnd.openxmlformats-officedocument.presentationml.notesSlide+xml"/>
  <Override PartName="/ppt/slides/slide20.xml" ContentType="application/vnd.openxmlformats-officedocument.presentationml.slide+xml"/>
  <Override PartName="/ppt/slideLayouts/slideLayout12.xml" ContentType="application/vnd.openxmlformats-officedocument.presentationml.slideLayout+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notesSlides/notesSlide51.xml" ContentType="application/vnd.openxmlformats-officedocument.presentationml.notesSlide+xml"/>
  <Override PartName="/ppt/notesSlides/notesSlide11.xml" ContentType="application/vnd.openxmlformats-officedocument.presentationml.notesSlide+xml"/>
  <Override PartName="/ppt/notesSlides/notesSlide40.xml" ContentType="application/vnd.openxmlformats-officedocument.presentationml.notesSlide+xml"/>
  <Override PartName="/ppt/slides/slide98.xml" ContentType="application/vnd.openxmlformats-officedocument.presentationml.slide+xml"/>
  <Override PartName="/ppt/notesSlides/notesSlide6.xml" ContentType="application/vnd.openxmlformats-officedocument.presentationml.notesSlide+xml"/>
  <Override PartName="/ppt/slides/slide8.xml" ContentType="application/vnd.openxmlformats-officedocument.presentationml.slide+xml"/>
  <Override PartName="/ppt/slides/slide69.xml" ContentType="application/vnd.openxmlformats-officedocument.presentationml.slide+xml"/>
  <Override PartName="/ppt/slides/slide87.xml" ContentType="application/vnd.openxmlformats-officedocument.presentationml.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 id="2147483672" r:id="rId2"/>
  </p:sldMasterIdLst>
  <p:notesMasterIdLst>
    <p:notesMasterId r:id="rId103"/>
  </p:notesMasterIdLst>
  <p:sldIdLst>
    <p:sldId id="256" r:id="rId3"/>
    <p:sldId id="354" r:id="rId4"/>
    <p:sldId id="355" r:id="rId5"/>
    <p:sldId id="302" r:id="rId6"/>
    <p:sldId id="284" r:id="rId7"/>
    <p:sldId id="351" r:id="rId8"/>
    <p:sldId id="404" r:id="rId9"/>
    <p:sldId id="257" r:id="rId10"/>
    <p:sldId id="336" r:id="rId11"/>
    <p:sldId id="352" r:id="rId12"/>
    <p:sldId id="405" r:id="rId13"/>
    <p:sldId id="406" r:id="rId14"/>
    <p:sldId id="407" r:id="rId15"/>
    <p:sldId id="261" r:id="rId16"/>
    <p:sldId id="286" r:id="rId17"/>
    <p:sldId id="393" r:id="rId18"/>
    <p:sldId id="379" r:id="rId19"/>
    <p:sldId id="402" r:id="rId20"/>
    <p:sldId id="403" r:id="rId21"/>
    <p:sldId id="258" r:id="rId22"/>
    <p:sldId id="262" r:id="rId23"/>
    <p:sldId id="303" r:id="rId24"/>
    <p:sldId id="408" r:id="rId25"/>
    <p:sldId id="350" r:id="rId26"/>
    <p:sldId id="308" r:id="rId27"/>
    <p:sldId id="356" r:id="rId28"/>
    <p:sldId id="309" r:id="rId29"/>
    <p:sldId id="409" r:id="rId30"/>
    <p:sldId id="304" r:id="rId31"/>
    <p:sldId id="310" r:id="rId32"/>
    <p:sldId id="410" r:id="rId33"/>
    <p:sldId id="411" r:id="rId34"/>
    <p:sldId id="394" r:id="rId35"/>
    <p:sldId id="357" r:id="rId36"/>
    <p:sldId id="337" r:id="rId37"/>
    <p:sldId id="359" r:id="rId38"/>
    <p:sldId id="412" r:id="rId39"/>
    <p:sldId id="360" r:id="rId40"/>
    <p:sldId id="361" r:id="rId41"/>
    <p:sldId id="413" r:id="rId42"/>
    <p:sldId id="362" r:id="rId43"/>
    <p:sldId id="366" r:id="rId44"/>
    <p:sldId id="368" r:id="rId45"/>
    <p:sldId id="367" r:id="rId46"/>
    <p:sldId id="369" r:id="rId47"/>
    <p:sldId id="370" r:id="rId48"/>
    <p:sldId id="414" r:id="rId49"/>
    <p:sldId id="265" r:id="rId50"/>
    <p:sldId id="311" r:id="rId51"/>
    <p:sldId id="280" r:id="rId52"/>
    <p:sldId id="416" r:id="rId53"/>
    <p:sldId id="417" r:id="rId54"/>
    <p:sldId id="266" r:id="rId55"/>
    <p:sldId id="316" r:id="rId56"/>
    <p:sldId id="317" r:id="rId57"/>
    <p:sldId id="415" r:id="rId58"/>
    <p:sldId id="371" r:id="rId59"/>
    <p:sldId id="418" r:id="rId60"/>
    <p:sldId id="372" r:id="rId61"/>
    <p:sldId id="325" r:id="rId62"/>
    <p:sldId id="419" r:id="rId63"/>
    <p:sldId id="321" r:id="rId64"/>
    <p:sldId id="375" r:id="rId65"/>
    <p:sldId id="374" r:id="rId66"/>
    <p:sldId id="333" r:id="rId67"/>
    <p:sldId id="334" r:id="rId68"/>
    <p:sldId id="339" r:id="rId69"/>
    <p:sldId id="420" r:id="rId70"/>
    <p:sldId id="373" r:id="rId71"/>
    <p:sldId id="338" r:id="rId72"/>
    <p:sldId id="398" r:id="rId73"/>
    <p:sldId id="376" r:id="rId74"/>
    <p:sldId id="399" r:id="rId75"/>
    <p:sldId id="421" r:id="rId76"/>
    <p:sldId id="422" r:id="rId77"/>
    <p:sldId id="423" r:id="rId78"/>
    <p:sldId id="424" r:id="rId79"/>
    <p:sldId id="425" r:id="rId80"/>
    <p:sldId id="426" r:id="rId81"/>
    <p:sldId id="318" r:id="rId82"/>
    <p:sldId id="319" r:id="rId83"/>
    <p:sldId id="340" r:id="rId84"/>
    <p:sldId id="395" r:id="rId85"/>
    <p:sldId id="396" r:id="rId86"/>
    <p:sldId id="397" r:id="rId87"/>
    <p:sldId id="381" r:id="rId88"/>
    <p:sldId id="383" r:id="rId89"/>
    <p:sldId id="380" r:id="rId90"/>
    <p:sldId id="341" r:id="rId91"/>
    <p:sldId id="384" r:id="rId92"/>
    <p:sldId id="385" r:id="rId93"/>
    <p:sldId id="386" r:id="rId94"/>
    <p:sldId id="387" r:id="rId95"/>
    <p:sldId id="320" r:id="rId96"/>
    <p:sldId id="377" r:id="rId97"/>
    <p:sldId id="348" r:id="rId98"/>
    <p:sldId id="388" r:id="rId99"/>
    <p:sldId id="401" r:id="rId100"/>
    <p:sldId id="389" r:id="rId101"/>
    <p:sldId id="400" r:id="rId102"/>
  </p:sldIdLst>
  <p:sldSz cx="9144000" cy="6858000" type="screen4x3"/>
  <p:notesSz cx="6815138" cy="9945688"/>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5496" autoAdjust="0"/>
    <p:restoredTop sz="86134" autoAdjust="0"/>
  </p:normalViewPr>
  <p:slideViewPr>
    <p:cSldViewPr>
      <p:cViewPr>
        <p:scale>
          <a:sx n="80" d="100"/>
          <a:sy n="80" d="100"/>
        </p:scale>
        <p:origin x="-90" y="-432"/>
      </p:cViewPr>
      <p:guideLst>
        <p:guide orient="horz" pos="2160"/>
        <p:guide pos="2880"/>
      </p:guideLst>
    </p:cSldViewPr>
  </p:slideViewPr>
  <p:notesTextViewPr>
    <p:cViewPr>
      <p:scale>
        <a:sx n="100" d="100"/>
        <a:sy n="100" d="100"/>
      </p:scale>
      <p:origin x="0" y="0"/>
    </p:cViewPr>
  </p:notesTextViewPr>
  <p:sorterViewPr>
    <p:cViewPr>
      <p:scale>
        <a:sx n="66" d="100"/>
        <a:sy n="66" d="100"/>
      </p:scale>
      <p:origin x="0" y="8220"/>
    </p:cViewPr>
  </p:sorterViewPr>
  <p:notesViewPr>
    <p:cSldViewPr>
      <p:cViewPr varScale="1">
        <p:scale>
          <a:sx n="67" d="100"/>
          <a:sy n="67" d="100"/>
        </p:scale>
        <p:origin x="-3306" y="-114"/>
      </p:cViewPr>
      <p:guideLst>
        <p:guide orient="horz" pos="3133"/>
        <p:guide pos="2147"/>
      </p:guideLst>
    </p:cSldViewPr>
  </p:notesViewPr>
  <p:gridSpacing cx="73736200" cy="7373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07" Type="http://schemas.openxmlformats.org/officeDocument/2006/relationships/tableStyles" Target="tableStyles.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slide" Target="slides/slide72.xml"/><Relationship Id="rId79" Type="http://schemas.openxmlformats.org/officeDocument/2006/relationships/slide" Target="slides/slide77.xml"/><Relationship Id="rId87" Type="http://schemas.openxmlformats.org/officeDocument/2006/relationships/slide" Target="slides/slide85.xml"/><Relationship Id="rId102" Type="http://schemas.openxmlformats.org/officeDocument/2006/relationships/slide" Target="slides/slide100.xml"/><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slide" Target="slides/slide80.xml"/><Relationship Id="rId90" Type="http://schemas.openxmlformats.org/officeDocument/2006/relationships/slide" Target="slides/slide88.xml"/><Relationship Id="rId95" Type="http://schemas.openxmlformats.org/officeDocument/2006/relationships/slide" Target="slides/slide93.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slide" Target="slides/slide83.xml"/><Relationship Id="rId93" Type="http://schemas.openxmlformats.org/officeDocument/2006/relationships/slide" Target="slides/slide91.xml"/><Relationship Id="rId98" Type="http://schemas.openxmlformats.org/officeDocument/2006/relationships/slide" Target="slides/slide9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103" Type="http://schemas.openxmlformats.org/officeDocument/2006/relationships/notesMaster" Target="notesMasters/notesMaster1.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6" Type="http://schemas.openxmlformats.org/officeDocument/2006/relationships/theme" Target="theme/theme1.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53226" cy="497284"/>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60335" y="0"/>
            <a:ext cx="2953226" cy="497284"/>
          </a:xfrm>
          <a:prstGeom prst="rect">
            <a:avLst/>
          </a:prstGeom>
        </p:spPr>
        <p:txBody>
          <a:bodyPr vert="horz" lIns="91440" tIns="45720" rIns="91440" bIns="45720" rtlCol="0"/>
          <a:lstStyle>
            <a:lvl1pPr algn="r">
              <a:defRPr sz="1200"/>
            </a:lvl1pPr>
          </a:lstStyle>
          <a:p>
            <a:fld id="{16E560DB-461B-4673-8DF7-60F7E1AD9301}" type="datetimeFigureOut">
              <a:rPr lang="zh-CN" altLang="en-US" smtClean="0"/>
              <a:pPr/>
              <a:t>2020/2/24</a:t>
            </a:fld>
            <a:endParaRPr lang="zh-CN" altLang="en-US"/>
          </a:p>
        </p:txBody>
      </p:sp>
      <p:sp>
        <p:nvSpPr>
          <p:cNvPr id="4" name="幻灯片图像占位符 3"/>
          <p:cNvSpPr>
            <a:spLocks noGrp="1" noRot="1" noChangeAspect="1"/>
          </p:cNvSpPr>
          <p:nvPr>
            <p:ph type="sldImg" idx="2"/>
          </p:nvPr>
        </p:nvSpPr>
        <p:spPr>
          <a:xfrm>
            <a:off x="922338" y="746125"/>
            <a:ext cx="4972050" cy="3729038"/>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1514" y="4724202"/>
            <a:ext cx="5452110" cy="4475560"/>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9446678"/>
            <a:ext cx="2953226" cy="497284"/>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60335" y="9446678"/>
            <a:ext cx="2953226" cy="497284"/>
          </a:xfrm>
          <a:prstGeom prst="rect">
            <a:avLst/>
          </a:prstGeom>
        </p:spPr>
        <p:txBody>
          <a:bodyPr vert="horz" lIns="91440" tIns="45720" rIns="91440" bIns="45720" rtlCol="0" anchor="b"/>
          <a:lstStyle>
            <a:lvl1pPr algn="r">
              <a:defRPr sz="1200"/>
            </a:lvl1pPr>
          </a:lstStyle>
          <a:p>
            <a:fld id="{69330CA4-E5E7-4C08-AF2A-A85BF39E4E34}"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69330CA4-E5E7-4C08-AF2A-A85BF39E4E34}" type="slidenum">
              <a:rPr lang="zh-CN" altLang="en-US" smtClean="0"/>
              <a:pPr/>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69330CA4-E5E7-4C08-AF2A-A85BF39E4E34}" type="slidenum">
              <a:rPr lang="zh-CN" altLang="en-US" smtClean="0"/>
              <a:pPr/>
              <a:t>12</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69330CA4-E5E7-4C08-AF2A-A85BF39E4E34}" type="slidenum">
              <a:rPr lang="zh-CN" altLang="en-US" smtClean="0"/>
              <a:pPr/>
              <a:t>13</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69330CA4-E5E7-4C08-AF2A-A85BF39E4E34}" type="slidenum">
              <a:rPr lang="zh-CN" altLang="en-US" smtClean="0"/>
              <a:pPr/>
              <a:t>14</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69330CA4-E5E7-4C08-AF2A-A85BF39E4E34}" type="slidenum">
              <a:rPr lang="zh-CN" altLang="en-US" smtClean="0"/>
              <a:pPr/>
              <a:t>15</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69330CA4-E5E7-4C08-AF2A-A85BF39E4E34}" type="slidenum">
              <a:rPr lang="zh-CN" altLang="en-US" smtClean="0"/>
              <a:pPr/>
              <a:t>17</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fontScale="92500" lnSpcReduction="10000"/>
          </a:bodyPr>
          <a:lstStyle/>
          <a:p>
            <a:endParaRPr lang="zh-CN" altLang="en-US" dirty="0"/>
          </a:p>
        </p:txBody>
      </p:sp>
      <p:sp>
        <p:nvSpPr>
          <p:cNvPr id="4" name="灯片编号占位符 3"/>
          <p:cNvSpPr>
            <a:spLocks noGrp="1"/>
          </p:cNvSpPr>
          <p:nvPr>
            <p:ph type="sldNum" sz="quarter" idx="10"/>
          </p:nvPr>
        </p:nvSpPr>
        <p:spPr/>
        <p:txBody>
          <a:bodyPr/>
          <a:lstStyle/>
          <a:p>
            <a:fld id="{69330CA4-E5E7-4C08-AF2A-A85BF39E4E34}" type="slidenum">
              <a:rPr lang="zh-CN" altLang="en-US" smtClean="0"/>
              <a:pPr/>
              <a:t>20</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69330CA4-E5E7-4C08-AF2A-A85BF39E4E34}" type="slidenum">
              <a:rPr lang="zh-CN" altLang="en-US" smtClean="0"/>
              <a:pPr/>
              <a:t>21</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69330CA4-E5E7-4C08-AF2A-A85BF39E4E34}" type="slidenum">
              <a:rPr lang="zh-CN" altLang="en-US" smtClean="0"/>
              <a:pPr/>
              <a:t>22</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69330CA4-E5E7-4C08-AF2A-A85BF39E4E34}" type="slidenum">
              <a:rPr lang="zh-CN" altLang="en-US" smtClean="0"/>
              <a:pPr/>
              <a:t>25</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69330CA4-E5E7-4C08-AF2A-A85BF39E4E34}" type="slidenum">
              <a:rPr lang="zh-CN" altLang="en-US" smtClean="0"/>
              <a:pPr/>
              <a:t>26</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dirty="0" smtClean="0"/>
              <a:t>It is a huge difference compared to the previous editions, the most important one</a:t>
            </a:r>
          </a:p>
          <a:p>
            <a:r>
              <a:rPr lang="en-US" altLang="zh-CN" dirty="0" smtClean="0"/>
              <a:t>perhaps being that we have fully integrated the “principles” and “paradigms”</a:t>
            </a:r>
            <a:endParaRPr lang="zh-CN" altLang="en-US" dirty="0"/>
          </a:p>
        </p:txBody>
      </p:sp>
      <p:sp>
        <p:nvSpPr>
          <p:cNvPr id="4" name="灯片编号占位符 3"/>
          <p:cNvSpPr>
            <a:spLocks noGrp="1"/>
          </p:cNvSpPr>
          <p:nvPr>
            <p:ph type="sldNum" sz="quarter" idx="10"/>
          </p:nvPr>
        </p:nvSpPr>
        <p:spPr/>
        <p:txBody>
          <a:bodyPr/>
          <a:lstStyle/>
          <a:p>
            <a:fld id="{69330CA4-E5E7-4C08-AF2A-A85BF39E4E34}" type="slidenum">
              <a:rPr lang="zh-CN" altLang="en-US" smtClean="0"/>
              <a:pPr/>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69330CA4-E5E7-4C08-AF2A-A85BF39E4E34}" type="slidenum">
              <a:rPr lang="zh-CN" altLang="en-US" smtClean="0"/>
              <a:pPr/>
              <a:t>27</a:t>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69330CA4-E5E7-4C08-AF2A-A85BF39E4E34}" type="slidenum">
              <a:rPr lang="zh-CN" altLang="en-US" smtClean="0"/>
              <a:pPr/>
              <a:t>29</a:t>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lvl="1"/>
            <a:r>
              <a:rPr lang="en-US" altLang="zh-CN" dirty="0" smtClean="0"/>
              <a:t>E.g., web caching. </a:t>
            </a:r>
            <a:br>
              <a:rPr lang="en-US" altLang="zh-CN" dirty="0" smtClean="0"/>
            </a:br>
            <a:r>
              <a:rPr lang="en-US" altLang="zh-CN" dirty="0" smtClean="0"/>
              <a:t>- A user can implement his own policy in the form of a component that can be plugged into the browser. </a:t>
            </a:r>
          </a:p>
          <a:p>
            <a:pPr lvl="1">
              <a:buNone/>
            </a:pPr>
            <a:r>
              <a:rPr lang="en-US" altLang="zh-CN" dirty="0" smtClean="0"/>
              <a:t>   - A rich set of parameters need to be offered which can be dynamically set by users.</a:t>
            </a:r>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fld id="{69330CA4-E5E7-4C08-AF2A-A85BF39E4E34}" type="slidenum">
              <a:rPr lang="zh-CN" altLang="en-US" smtClean="0"/>
              <a:pPr/>
              <a:t>30</a:t>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sz="1200" dirty="0"/>
          </a:p>
        </p:txBody>
      </p:sp>
      <p:sp>
        <p:nvSpPr>
          <p:cNvPr id="4" name="灯片编号占位符 3"/>
          <p:cNvSpPr>
            <a:spLocks noGrp="1"/>
          </p:cNvSpPr>
          <p:nvPr>
            <p:ph type="sldNum" sz="quarter" idx="10"/>
          </p:nvPr>
        </p:nvSpPr>
        <p:spPr/>
        <p:txBody>
          <a:bodyPr/>
          <a:lstStyle/>
          <a:p>
            <a:fld id="{69330CA4-E5E7-4C08-AF2A-A85BF39E4E34}" type="slidenum">
              <a:rPr lang="zh-CN" altLang="en-US" smtClean="0"/>
              <a:pPr/>
              <a:t>35</a:t>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69330CA4-E5E7-4C08-AF2A-A85BF39E4E34}" type="slidenum">
              <a:rPr lang="zh-CN" altLang="en-US" smtClean="0"/>
              <a:pPr/>
              <a:t>38</a:t>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69330CA4-E5E7-4C08-AF2A-A85BF39E4E34}" type="slidenum">
              <a:rPr lang="zh-CN" altLang="en-US" smtClean="0"/>
              <a:pPr/>
              <a:t>46</a:t>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69330CA4-E5E7-4C08-AF2A-A85BF39E4E34}" type="slidenum">
              <a:rPr lang="zh-CN" altLang="en-US" smtClean="0"/>
              <a:pPr/>
              <a:t>47</a:t>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69330CA4-E5E7-4C08-AF2A-A85BF39E4E34}" type="slidenum">
              <a:rPr lang="zh-CN" altLang="en-US" smtClean="0"/>
              <a:pPr/>
              <a:t>48</a:t>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69330CA4-E5E7-4C08-AF2A-A85BF39E4E34}" type="slidenum">
              <a:rPr lang="zh-CN" altLang="en-US" smtClean="0"/>
              <a:pPr/>
              <a:t>49</a:t>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69330CA4-E5E7-4C08-AF2A-A85BF39E4E34}" type="slidenum">
              <a:rPr lang="zh-CN" altLang="en-US" smtClean="0"/>
              <a:pPr/>
              <a:t>50</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69330CA4-E5E7-4C08-AF2A-A85BF39E4E34}" type="slidenum">
              <a:rPr lang="zh-CN" altLang="en-US" smtClean="0"/>
              <a:pPr/>
              <a:t>4</a:t>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dirty="0" smtClean="0"/>
              <a:t>Example through virtual-memory techniques</a:t>
            </a:r>
          </a:p>
          <a:p>
            <a:r>
              <a:rPr lang="en-US" altLang="zh-CN" dirty="0" smtClean="0"/>
              <a:t>Map all main-memory pages (from different processors) into one single virtual</a:t>
            </a:r>
          </a:p>
          <a:p>
            <a:r>
              <a:rPr lang="en-US" altLang="zh-CN" dirty="0" smtClean="0"/>
              <a:t>address space. If process at processor A addresses a page P located at</a:t>
            </a:r>
          </a:p>
          <a:p>
            <a:r>
              <a:rPr lang="en-US" altLang="zh-CN" dirty="0" smtClean="0"/>
              <a:t>processor B, the OS at A traps and fetches P from B, just as it would if P had</a:t>
            </a:r>
          </a:p>
          <a:p>
            <a:r>
              <a:rPr lang="en-US" altLang="zh-CN" dirty="0" smtClean="0"/>
              <a:t>been located on local disk.</a:t>
            </a:r>
            <a:endParaRPr lang="zh-CN" altLang="en-US" dirty="0"/>
          </a:p>
        </p:txBody>
      </p:sp>
      <p:sp>
        <p:nvSpPr>
          <p:cNvPr id="4" name="灯片编号占位符 3"/>
          <p:cNvSpPr>
            <a:spLocks noGrp="1"/>
          </p:cNvSpPr>
          <p:nvPr>
            <p:ph type="sldNum" sz="quarter" idx="10"/>
          </p:nvPr>
        </p:nvSpPr>
        <p:spPr/>
        <p:txBody>
          <a:bodyPr/>
          <a:lstStyle/>
          <a:p>
            <a:fld id="{69330CA4-E5E7-4C08-AF2A-A85BF39E4E34}" type="slidenum">
              <a:rPr lang="zh-CN" altLang="en-US" smtClean="0"/>
              <a:pPr/>
              <a:t>52</a:t>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69330CA4-E5E7-4C08-AF2A-A85BF39E4E34}" type="slidenum">
              <a:rPr lang="zh-CN" altLang="en-US" smtClean="0"/>
              <a:pPr/>
              <a:t>53</a:t>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fontScale="92500" lnSpcReduction="20000"/>
          </a:bodyPr>
          <a:lstStyle/>
          <a:p>
            <a:endParaRPr lang="zh-CN" altLang="en-US" dirty="0"/>
          </a:p>
        </p:txBody>
      </p:sp>
      <p:sp>
        <p:nvSpPr>
          <p:cNvPr id="4" name="灯片编号占位符 3"/>
          <p:cNvSpPr>
            <a:spLocks noGrp="1"/>
          </p:cNvSpPr>
          <p:nvPr>
            <p:ph type="sldNum" sz="quarter" idx="10"/>
          </p:nvPr>
        </p:nvSpPr>
        <p:spPr/>
        <p:txBody>
          <a:bodyPr/>
          <a:lstStyle/>
          <a:p>
            <a:fld id="{69330CA4-E5E7-4C08-AF2A-A85BF39E4E34}" type="slidenum">
              <a:rPr lang="zh-CN" altLang="en-US" smtClean="0"/>
              <a:pPr/>
              <a:t>54</a:t>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69330CA4-E5E7-4C08-AF2A-A85BF39E4E34}" type="slidenum">
              <a:rPr lang="zh-CN" altLang="en-US" smtClean="0"/>
              <a:pPr/>
              <a:t>55</a:t>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69330CA4-E5E7-4C08-AF2A-A85BF39E4E34}" type="slidenum">
              <a:rPr lang="zh-CN" altLang="en-US" smtClean="0"/>
              <a:pPr/>
              <a:t>57</a:t>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69330CA4-E5E7-4C08-AF2A-A85BF39E4E34}" type="slidenum">
              <a:rPr lang="zh-CN" altLang="en-US" smtClean="0"/>
              <a:pPr/>
              <a:t>59</a:t>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69330CA4-E5E7-4C08-AF2A-A85BF39E4E34}" type="slidenum">
              <a:rPr lang="zh-CN" altLang="en-US" smtClean="0"/>
              <a:pPr/>
              <a:t>60</a:t>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69330CA4-E5E7-4C08-AF2A-A85BF39E4E34}" type="slidenum">
              <a:rPr lang="zh-CN" altLang="en-US" smtClean="0"/>
              <a:pPr/>
              <a:t>62</a:t>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69330CA4-E5E7-4C08-AF2A-A85BF39E4E34}" type="slidenum">
              <a:rPr lang="zh-CN" altLang="en-US" smtClean="0"/>
              <a:pPr/>
              <a:t>63</a:t>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69330CA4-E5E7-4C08-AF2A-A85BF39E4E34}" type="slidenum">
              <a:rPr lang="zh-CN" altLang="en-US" smtClean="0"/>
              <a:pPr/>
              <a:t>64</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69330CA4-E5E7-4C08-AF2A-A85BF39E4E34}" type="slidenum">
              <a:rPr lang="zh-CN" altLang="en-US" smtClean="0"/>
              <a:pPr/>
              <a:t>5</a:t>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fontScale="92500"/>
          </a:bodyPr>
          <a:lstStyle/>
          <a:p>
            <a:endParaRPr lang="zh-CN" altLang="en-US" dirty="0"/>
          </a:p>
        </p:txBody>
      </p:sp>
      <p:sp>
        <p:nvSpPr>
          <p:cNvPr id="4" name="灯片编号占位符 3"/>
          <p:cNvSpPr>
            <a:spLocks noGrp="1"/>
          </p:cNvSpPr>
          <p:nvPr>
            <p:ph type="sldNum" sz="quarter" idx="10"/>
          </p:nvPr>
        </p:nvSpPr>
        <p:spPr/>
        <p:txBody>
          <a:bodyPr/>
          <a:lstStyle/>
          <a:p>
            <a:fld id="{69330CA4-E5E7-4C08-AF2A-A85BF39E4E34}" type="slidenum">
              <a:rPr lang="zh-CN" altLang="en-US" smtClean="0"/>
              <a:pPr/>
              <a:t>65</a:t>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69330CA4-E5E7-4C08-AF2A-A85BF39E4E34}" type="slidenum">
              <a:rPr lang="zh-CN" altLang="en-US" smtClean="0"/>
              <a:pPr/>
              <a:t>66</a:t>
            </a:fld>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69330CA4-E5E7-4C08-AF2A-A85BF39E4E34}" type="slidenum">
              <a:rPr lang="zh-CN" altLang="en-US" smtClean="0"/>
              <a:pPr/>
              <a:t>67</a:t>
            </a:fld>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69330CA4-E5E7-4C08-AF2A-A85BF39E4E34}" type="slidenum">
              <a:rPr lang="zh-CN" altLang="en-US" smtClean="0"/>
              <a:pPr/>
              <a:t>69</a:t>
            </a:fld>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b="1" dirty="0" smtClean="0"/>
              <a:t>Pervasive computing (ubiquitous computing)</a:t>
            </a:r>
          </a:p>
          <a:p>
            <a:endParaRPr lang="en-US" altLang="zh-CN" b="0" dirty="0" smtClean="0"/>
          </a:p>
          <a:p>
            <a:r>
              <a:rPr lang="en-US" altLang="zh-CN" b="0" dirty="0" smtClean="0"/>
              <a:t>Pervasive computing (also called ubiquitous computing) is the growing trend towards embedding microprocessors in everyday objects so they can communicate information.  The words pervasive and ubiquitous mean "existing everywhere." Pervasive computing devices are completely connected and constantly available. </a:t>
            </a:r>
          </a:p>
          <a:p>
            <a:endParaRPr lang="en-US" altLang="zh-CN" b="0" dirty="0" smtClean="0"/>
          </a:p>
          <a:p>
            <a:r>
              <a:rPr lang="en-US" altLang="zh-CN" b="0" dirty="0" smtClean="0"/>
              <a:t>Pervasive computing relies on the convergence of  wireless technologies, advanced electronics and the Internet. The goal of researchers working in pervasive computing is to create smart products that communicate unobtrusively. The products are connected to the Internet and the data they generate is easily available.  </a:t>
            </a:r>
          </a:p>
          <a:p>
            <a:endParaRPr lang="en-US" altLang="zh-CN" b="0" dirty="0" smtClean="0"/>
          </a:p>
          <a:p>
            <a:r>
              <a:rPr lang="en-US" altLang="zh-CN" b="0" dirty="0" smtClean="0"/>
              <a:t>Privacy advocates are concerned about the "big brother is watching you" aspects of pervasive computing, but from a practical standpoint, most researchers feel it will improve efficiency.  In a 1996 speech, Rick </a:t>
            </a:r>
            <a:r>
              <a:rPr lang="en-US" altLang="zh-CN" b="0" dirty="0" err="1" smtClean="0"/>
              <a:t>Belluzo</a:t>
            </a:r>
            <a:r>
              <a:rPr lang="en-US" altLang="zh-CN" b="0" dirty="0" smtClean="0"/>
              <a:t>, who was then executive VP and general manager of Hewlett-Packard, compared pervasive computing to electricity. He described it as being "the stage when we take computing for granted. We only notice its absence, rather than its presence."</a:t>
            </a:r>
          </a:p>
          <a:p>
            <a:endParaRPr lang="en-US" altLang="zh-CN" b="0" dirty="0" smtClean="0"/>
          </a:p>
          <a:p>
            <a:r>
              <a:rPr lang="en-US" altLang="zh-CN" b="0" dirty="0" smtClean="0"/>
              <a:t>An example of a practical application of pervasive computing is the replacement of old electric meters with smart meters. In the past, electric meters had to be manually read by a company representative. </a:t>
            </a:r>
            <a:r>
              <a:rPr lang="en-US" altLang="zh-CN" b="1" dirty="0" smtClean="0"/>
              <a:t>Smart meters report usage in real-time over the Internet.  </a:t>
            </a:r>
            <a:r>
              <a:rPr lang="en-US" altLang="zh-CN" b="0" dirty="0" smtClean="0"/>
              <a:t>They will also notify the power company when there is an outage, reset thermostats according to the  homeowner's directives, send messages to display units in the home and regulate the water heater.</a:t>
            </a:r>
            <a:endParaRPr lang="zh-CN" altLang="en-US" b="0" dirty="0"/>
          </a:p>
        </p:txBody>
      </p:sp>
      <p:sp>
        <p:nvSpPr>
          <p:cNvPr id="4" name="灯片编号占位符 3"/>
          <p:cNvSpPr>
            <a:spLocks noGrp="1"/>
          </p:cNvSpPr>
          <p:nvPr>
            <p:ph type="sldNum" sz="quarter" idx="10"/>
          </p:nvPr>
        </p:nvSpPr>
        <p:spPr/>
        <p:txBody>
          <a:bodyPr/>
          <a:lstStyle/>
          <a:p>
            <a:fld id="{69330CA4-E5E7-4C08-AF2A-A85BF39E4E34}" type="slidenum">
              <a:rPr lang="zh-CN" altLang="en-US" smtClean="0"/>
              <a:pPr/>
              <a:t>70</a:t>
            </a:fld>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b="1" dirty="0"/>
          </a:p>
        </p:txBody>
      </p:sp>
      <p:sp>
        <p:nvSpPr>
          <p:cNvPr id="4" name="灯片编号占位符 3"/>
          <p:cNvSpPr>
            <a:spLocks noGrp="1"/>
          </p:cNvSpPr>
          <p:nvPr>
            <p:ph type="sldNum" sz="quarter" idx="10"/>
          </p:nvPr>
        </p:nvSpPr>
        <p:spPr/>
        <p:txBody>
          <a:bodyPr/>
          <a:lstStyle/>
          <a:p>
            <a:fld id="{69330CA4-E5E7-4C08-AF2A-A85BF39E4E34}" type="slidenum">
              <a:rPr lang="zh-CN" altLang="en-US" smtClean="0"/>
              <a:pPr/>
              <a:t>72</a:t>
            </a:fld>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dirty="0" smtClean="0"/>
              <a:t>myriad    </a:t>
            </a:r>
            <a:r>
              <a:rPr lang="zh-CN" altLang="en-US" dirty="0" smtClean="0"/>
              <a:t>搜索网络</a:t>
            </a:r>
          </a:p>
          <a:p>
            <a:r>
              <a:rPr lang="zh-CN" altLang="en-US" dirty="0" smtClean="0"/>
              <a:t>英 </a:t>
            </a:r>
            <a:r>
              <a:rPr lang="en-US" altLang="zh-CN" dirty="0" smtClean="0"/>
              <a:t>[ˈ</a:t>
            </a:r>
            <a:r>
              <a:rPr lang="en-US" altLang="zh-CN" dirty="0" err="1" smtClean="0"/>
              <a:t>mɪriəd</a:t>
            </a:r>
            <a:r>
              <a:rPr lang="en-US" altLang="zh-CN" dirty="0" smtClean="0"/>
              <a:t>]   </a:t>
            </a:r>
            <a:r>
              <a:rPr lang="zh-CN" altLang="en-US" dirty="0" smtClean="0"/>
              <a:t>美 </a:t>
            </a:r>
            <a:r>
              <a:rPr lang="en-US" altLang="zh-CN" dirty="0" smtClean="0"/>
              <a:t>[ˈ</a:t>
            </a:r>
            <a:r>
              <a:rPr lang="en-US" altLang="zh-CN" dirty="0" err="1" smtClean="0"/>
              <a:t>mɪriəd</a:t>
            </a:r>
            <a:r>
              <a:rPr lang="en-US" altLang="zh-CN" dirty="0" smtClean="0"/>
              <a:t>]  </a:t>
            </a:r>
          </a:p>
          <a:p>
            <a:r>
              <a:rPr lang="en-US" altLang="zh-CN" dirty="0" smtClean="0"/>
              <a:t>     IELTS | TOEFL | GRE</a:t>
            </a:r>
          </a:p>
          <a:p>
            <a:r>
              <a:rPr lang="en-US" altLang="zh-CN" dirty="0" smtClean="0"/>
              <a:t>adj.  </a:t>
            </a:r>
            <a:r>
              <a:rPr lang="zh-CN" altLang="en-US" dirty="0" smtClean="0"/>
              <a:t>无数的</a:t>
            </a:r>
            <a:r>
              <a:rPr lang="en-US" altLang="zh-CN" dirty="0" smtClean="0"/>
              <a:t>; </a:t>
            </a:r>
            <a:r>
              <a:rPr lang="zh-CN" altLang="en-US" dirty="0" smtClean="0"/>
              <a:t>多种的，各式各样的</a:t>
            </a:r>
            <a:r>
              <a:rPr lang="en-US" altLang="zh-CN" dirty="0" smtClean="0"/>
              <a:t>;</a:t>
            </a:r>
          </a:p>
          <a:p>
            <a:r>
              <a:rPr lang="en-US" altLang="zh-CN" dirty="0" smtClean="0"/>
              <a:t>n.  </a:t>
            </a:r>
            <a:r>
              <a:rPr lang="zh-CN" altLang="en-US" dirty="0" smtClean="0"/>
              <a:t>无数，极大数量</a:t>
            </a:r>
            <a:r>
              <a:rPr lang="en-US" altLang="zh-CN" dirty="0" smtClean="0"/>
              <a:t>; [</a:t>
            </a:r>
            <a:r>
              <a:rPr lang="zh-CN" altLang="en-US" dirty="0" smtClean="0"/>
              <a:t>古语</a:t>
            </a:r>
            <a:r>
              <a:rPr lang="en-US" altLang="zh-CN" dirty="0" smtClean="0"/>
              <a:t>] </a:t>
            </a:r>
            <a:r>
              <a:rPr lang="zh-CN" altLang="en-US" dirty="0" smtClean="0"/>
              <a:t>一万</a:t>
            </a:r>
            <a:r>
              <a:rPr lang="en-US" altLang="zh-CN" dirty="0" smtClean="0"/>
              <a:t>;</a:t>
            </a:r>
          </a:p>
          <a:p>
            <a:r>
              <a:rPr lang="zh-CN" altLang="en-US" dirty="0" smtClean="0"/>
              <a:t>变形 复数</a:t>
            </a:r>
            <a:r>
              <a:rPr lang="en-US" altLang="zh-CN" dirty="0" smtClean="0"/>
              <a:t>: myriads</a:t>
            </a:r>
            <a:endParaRPr lang="zh-CN" altLang="en-US" dirty="0"/>
          </a:p>
        </p:txBody>
      </p:sp>
      <p:sp>
        <p:nvSpPr>
          <p:cNvPr id="4" name="灯片编号占位符 3"/>
          <p:cNvSpPr>
            <a:spLocks noGrp="1"/>
          </p:cNvSpPr>
          <p:nvPr>
            <p:ph type="sldNum" sz="quarter" idx="10"/>
          </p:nvPr>
        </p:nvSpPr>
        <p:spPr/>
        <p:txBody>
          <a:bodyPr/>
          <a:lstStyle/>
          <a:p>
            <a:fld id="{69330CA4-E5E7-4C08-AF2A-A85BF39E4E34}" type="slidenum">
              <a:rPr lang="zh-CN" altLang="en-US" smtClean="0"/>
              <a:pPr/>
              <a:t>76</a:t>
            </a:fld>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69330CA4-E5E7-4C08-AF2A-A85BF39E4E34}" type="slidenum">
              <a:rPr lang="zh-CN" altLang="en-US" smtClean="0"/>
              <a:pPr/>
              <a:t>80</a:t>
            </a:fld>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69330CA4-E5E7-4C08-AF2A-A85BF39E4E34}" type="slidenum">
              <a:rPr lang="zh-CN" altLang="en-US" smtClean="0"/>
              <a:pPr/>
              <a:t>82</a:t>
            </a:fld>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69330CA4-E5E7-4C08-AF2A-A85BF39E4E34}" type="slidenum">
              <a:rPr lang="zh-CN" altLang="en-US" smtClean="0"/>
              <a:pPr/>
              <a:t>86</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69330CA4-E5E7-4C08-AF2A-A85BF39E4E34}" type="slidenum">
              <a:rPr lang="zh-CN" altLang="en-US" smtClean="0"/>
              <a:pPr/>
              <a:t>6</a:t>
            </a:fld>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69330CA4-E5E7-4C08-AF2A-A85BF39E4E34}" type="slidenum">
              <a:rPr lang="zh-CN" altLang="en-US" smtClean="0"/>
              <a:pPr/>
              <a:t>89</a:t>
            </a:fld>
            <a:endParaRPr lang="zh-CN"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69330CA4-E5E7-4C08-AF2A-A85BF39E4E34}" type="slidenum">
              <a:rPr lang="zh-CN" altLang="en-US" smtClean="0"/>
              <a:pPr/>
              <a:t>94</a:t>
            </a:fld>
            <a:endParaRPr lang="zh-CN"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69330CA4-E5E7-4C08-AF2A-A85BF39E4E34}" type="slidenum">
              <a:rPr lang="zh-CN" altLang="en-US" smtClean="0"/>
              <a:pPr/>
              <a:t>97</a:t>
            </a:fld>
            <a:endParaRPr lang="zh-CN"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69330CA4-E5E7-4C08-AF2A-A85BF39E4E34}" type="slidenum">
              <a:rPr lang="zh-CN" altLang="en-US" smtClean="0"/>
              <a:pPr/>
              <a:t>99</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69330CA4-E5E7-4C08-AF2A-A85BF39E4E34}" type="slidenum">
              <a:rPr lang="zh-CN" altLang="en-US" smtClean="0"/>
              <a:pPr/>
              <a:t>8</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69330CA4-E5E7-4C08-AF2A-A85BF39E4E34}" type="slidenum">
              <a:rPr lang="zh-CN" altLang="en-US" smtClean="0"/>
              <a:pPr/>
              <a:t>9</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69330CA4-E5E7-4C08-AF2A-A85BF39E4E34}" type="slidenum">
              <a:rPr lang="zh-CN" altLang="en-US" smtClean="0"/>
              <a:pPr/>
              <a:t>10</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69330CA4-E5E7-4C08-AF2A-A85BF39E4E34}" type="slidenum">
              <a:rPr lang="zh-CN" altLang="en-US" smtClean="0"/>
              <a:pPr/>
              <a:t>11</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Ref idx="1002">
        <a:schemeClr val="bg2"/>
      </p:bgRef>
    </p:bg>
    <p:spTree>
      <p:nvGrpSpPr>
        <p:cNvPr id="1" name=""/>
        <p:cNvGrpSpPr/>
        <p:nvPr/>
      </p:nvGrpSpPr>
      <p:grpSpPr>
        <a:xfrm>
          <a:off x="0" y="0"/>
          <a:ext cx="0" cy="0"/>
          <a:chOff x="0" y="0"/>
          <a:chExt cx="0" cy="0"/>
        </a:xfrm>
      </p:grpSpPr>
      <p:sp>
        <p:nvSpPr>
          <p:cNvPr id="9" name="标题 8"/>
          <p:cNvSpPr>
            <a:spLocks noGrp="1"/>
          </p:cNvSpPr>
          <p:nvPr>
            <p:ph type="ctrTitle"/>
          </p:nvPr>
        </p:nvSpPr>
        <p:spPr>
          <a:xfrm>
            <a:off x="533400" y="1371600"/>
            <a:ext cx="7851648" cy="18288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zh-CN" altLang="en-US" smtClean="0"/>
              <a:t>单击此处编辑母版标题样式</a:t>
            </a:r>
            <a:endParaRPr kumimoji="0" lang="en-US"/>
          </a:p>
        </p:txBody>
      </p:sp>
      <p:sp>
        <p:nvSpPr>
          <p:cNvPr id="17" name="副标题 16"/>
          <p:cNvSpPr>
            <a:spLocks noGrp="1"/>
          </p:cNvSpPr>
          <p:nvPr>
            <p:ph type="subTitle" idx="1"/>
          </p:nvPr>
        </p:nvSpPr>
        <p:spPr>
          <a:xfrm>
            <a:off x="533400" y="3228536"/>
            <a:ext cx="7854696"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zh-CN" altLang="en-US" smtClean="0"/>
              <a:t>单击此处编辑母版副标题样式</a:t>
            </a:r>
            <a:endParaRPr kumimoji="0" lang="en-US"/>
          </a:p>
        </p:txBody>
      </p:sp>
      <p:sp>
        <p:nvSpPr>
          <p:cNvPr id="30" name="日期占位符 29"/>
          <p:cNvSpPr>
            <a:spLocks noGrp="1"/>
          </p:cNvSpPr>
          <p:nvPr>
            <p:ph type="dt" sz="half" idx="10"/>
          </p:nvPr>
        </p:nvSpPr>
        <p:spPr/>
        <p:txBody>
          <a:bodyPr/>
          <a:lstStyle/>
          <a:p>
            <a:r>
              <a:rPr lang="en-US" altLang="zh-CN" smtClean="0"/>
              <a:t>Ling Zhou</a:t>
            </a:r>
            <a:endParaRPr lang="zh-CN" altLang="en-US"/>
          </a:p>
        </p:txBody>
      </p:sp>
      <p:sp>
        <p:nvSpPr>
          <p:cNvPr id="19" name="页脚占位符 18"/>
          <p:cNvSpPr>
            <a:spLocks noGrp="1"/>
          </p:cNvSpPr>
          <p:nvPr>
            <p:ph type="ftr" sz="quarter" idx="11"/>
          </p:nvPr>
        </p:nvSpPr>
        <p:spPr/>
        <p:txBody>
          <a:bodyPr/>
          <a:lstStyle/>
          <a:p>
            <a:pPr algn="ctr"/>
            <a:r>
              <a:rPr lang="en-US" altLang="zh-CN" smtClean="0"/>
              <a:t>Distributed Systems Unit 1</a:t>
            </a:r>
            <a:endParaRPr lang="zh-CN" altLang="en-US" dirty="0"/>
          </a:p>
        </p:txBody>
      </p:sp>
      <p:sp>
        <p:nvSpPr>
          <p:cNvPr id="27" name="灯片编号占位符 26"/>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0" lang="zh-CN" altLang="en-US" smtClean="0"/>
              <a:t>单击此处编辑母版标题样式</a:t>
            </a:r>
            <a:endParaRPr kumimoji="0" lang="en-US"/>
          </a:p>
        </p:txBody>
      </p:sp>
      <p:sp>
        <p:nvSpPr>
          <p:cNvPr id="3" name="竖排文字占位符 2"/>
          <p:cNvSpPr>
            <a:spLocks noGrp="1"/>
          </p:cNvSpPr>
          <p:nvPr>
            <p:ph type="body" orient="vert" idx="1"/>
          </p:nvPr>
        </p:nvSpPr>
        <p:spPr/>
        <p:txBody>
          <a:bodyPr vert="eaVer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日期占位符 3"/>
          <p:cNvSpPr>
            <a:spLocks noGrp="1"/>
          </p:cNvSpPr>
          <p:nvPr>
            <p:ph type="dt" sz="half" idx="10"/>
          </p:nvPr>
        </p:nvSpPr>
        <p:spPr/>
        <p:txBody>
          <a:bodyPr/>
          <a:lstStyle/>
          <a:p>
            <a:r>
              <a:rPr lang="en-US" altLang="zh-CN" smtClean="0"/>
              <a:t>Ling Zhou</a:t>
            </a:r>
            <a:endParaRPr lang="zh-CN" altLang="en-US"/>
          </a:p>
        </p:txBody>
      </p:sp>
      <p:sp>
        <p:nvSpPr>
          <p:cNvPr id="5" name="页脚占位符 4"/>
          <p:cNvSpPr>
            <a:spLocks noGrp="1"/>
          </p:cNvSpPr>
          <p:nvPr>
            <p:ph type="ftr" sz="quarter" idx="11"/>
          </p:nvPr>
        </p:nvSpPr>
        <p:spPr/>
        <p:txBody>
          <a:bodyPr/>
          <a:lstStyle/>
          <a:p>
            <a:pPr algn="ctr"/>
            <a:r>
              <a:rPr lang="en-US" altLang="zh-CN" smtClean="0"/>
              <a:t>Distributed Systems Unit 1</a:t>
            </a:r>
            <a:endParaRPr lang="zh-CN" altLang="en-US" dirty="0"/>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914401"/>
            <a:ext cx="2057400" cy="5211763"/>
          </a:xfrm>
        </p:spPr>
        <p:txBody>
          <a:bodyPr vert="eaVert"/>
          <a:lstStyle/>
          <a:p>
            <a:r>
              <a:rPr kumimoji="0" lang="zh-CN" altLang="en-US" smtClean="0"/>
              <a:t>单击此处编辑母版标题样式</a:t>
            </a:r>
            <a:endParaRPr kumimoji="0" lang="en-US"/>
          </a:p>
        </p:txBody>
      </p:sp>
      <p:sp>
        <p:nvSpPr>
          <p:cNvPr id="3" name="竖排文字占位符 2"/>
          <p:cNvSpPr>
            <a:spLocks noGrp="1"/>
          </p:cNvSpPr>
          <p:nvPr>
            <p:ph type="body" orient="vert" idx="1"/>
          </p:nvPr>
        </p:nvSpPr>
        <p:spPr>
          <a:xfrm>
            <a:off x="457200" y="914401"/>
            <a:ext cx="6019800" cy="5211763"/>
          </a:xfrm>
        </p:spPr>
        <p:txBody>
          <a:bodyPr vert="eaVer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日期占位符 3"/>
          <p:cNvSpPr>
            <a:spLocks noGrp="1"/>
          </p:cNvSpPr>
          <p:nvPr>
            <p:ph type="dt" sz="half" idx="10"/>
          </p:nvPr>
        </p:nvSpPr>
        <p:spPr/>
        <p:txBody>
          <a:bodyPr/>
          <a:lstStyle/>
          <a:p>
            <a:r>
              <a:rPr lang="en-US" altLang="zh-CN" smtClean="0"/>
              <a:t>Ling Zhou</a:t>
            </a:r>
            <a:endParaRPr lang="zh-CN" altLang="en-US"/>
          </a:p>
        </p:txBody>
      </p:sp>
      <p:sp>
        <p:nvSpPr>
          <p:cNvPr id="5" name="页脚占位符 4"/>
          <p:cNvSpPr>
            <a:spLocks noGrp="1"/>
          </p:cNvSpPr>
          <p:nvPr>
            <p:ph type="ftr" sz="quarter" idx="11"/>
          </p:nvPr>
        </p:nvSpPr>
        <p:spPr/>
        <p:txBody>
          <a:bodyPr/>
          <a:lstStyle/>
          <a:p>
            <a:pPr algn="ctr"/>
            <a:r>
              <a:rPr lang="en-US" altLang="zh-CN" smtClean="0"/>
              <a:t>Distributed Systems Unit 1</a:t>
            </a:r>
            <a:endParaRPr lang="zh-CN" altLang="en-US" dirty="0"/>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r>
              <a:rPr lang="en-US" altLang="zh-CN" smtClean="0"/>
              <a:t>Ling Zhou</a:t>
            </a:r>
            <a:endParaRPr lang="zh-CN" altLang="en-US"/>
          </a:p>
        </p:txBody>
      </p:sp>
      <p:sp>
        <p:nvSpPr>
          <p:cNvPr id="5" name="页脚占位符 4"/>
          <p:cNvSpPr>
            <a:spLocks noGrp="1"/>
          </p:cNvSpPr>
          <p:nvPr>
            <p:ph type="ftr" sz="quarter" idx="11"/>
          </p:nvPr>
        </p:nvSpPr>
        <p:spPr/>
        <p:txBody>
          <a:bodyPr/>
          <a:lstStyle/>
          <a:p>
            <a:r>
              <a:rPr lang="en-US" altLang="zh-CN" smtClean="0"/>
              <a:t>Distributed Systems Unit 1</a:t>
            </a:r>
            <a:endParaRPr lang="zh-CN" altLang="en-US"/>
          </a:p>
        </p:txBody>
      </p:sp>
      <p:sp>
        <p:nvSpPr>
          <p:cNvPr id="6" name="灯片编号占位符 5"/>
          <p:cNvSpPr>
            <a:spLocks noGrp="1"/>
          </p:cNvSpPr>
          <p:nvPr>
            <p:ph type="sldNum" sz="quarter" idx="12"/>
          </p:nvPr>
        </p:nvSpPr>
        <p:spPr/>
        <p:txBody>
          <a:bodyPr/>
          <a:lstStyle/>
          <a:p>
            <a:fld id="{AA890FA9-C50F-487B-9982-93184D994424}" type="slidenum">
              <a:rPr lang="zh-CN" altLang="en-US" smtClean="0"/>
              <a:pPr/>
              <a:t>‹#›</a:t>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r>
              <a:rPr lang="en-US" altLang="zh-CN" smtClean="0"/>
              <a:t>Ling Zhou</a:t>
            </a:r>
            <a:endParaRPr lang="zh-CN" altLang="en-US"/>
          </a:p>
        </p:txBody>
      </p:sp>
      <p:sp>
        <p:nvSpPr>
          <p:cNvPr id="5" name="页脚占位符 4"/>
          <p:cNvSpPr>
            <a:spLocks noGrp="1"/>
          </p:cNvSpPr>
          <p:nvPr>
            <p:ph type="ftr" sz="quarter" idx="11"/>
          </p:nvPr>
        </p:nvSpPr>
        <p:spPr/>
        <p:txBody>
          <a:bodyPr/>
          <a:lstStyle/>
          <a:p>
            <a:r>
              <a:rPr lang="en-US" altLang="zh-CN" smtClean="0"/>
              <a:t>Distributed Systems Unit 1</a:t>
            </a:r>
            <a:endParaRPr lang="zh-CN" altLang="en-US"/>
          </a:p>
        </p:txBody>
      </p:sp>
      <p:sp>
        <p:nvSpPr>
          <p:cNvPr id="6" name="灯片编号占位符 5"/>
          <p:cNvSpPr>
            <a:spLocks noGrp="1"/>
          </p:cNvSpPr>
          <p:nvPr>
            <p:ph type="sldNum" sz="quarter" idx="12"/>
          </p:nvPr>
        </p:nvSpPr>
        <p:spPr/>
        <p:txBody>
          <a:bodyPr/>
          <a:lstStyle/>
          <a:p>
            <a:fld id="{AA890FA9-C50F-487B-9982-93184D994424}" type="slidenum">
              <a:rPr lang="zh-CN" altLang="en-US" smtClean="0"/>
              <a:pPr/>
              <a:t>‹#›</a:t>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r>
              <a:rPr lang="en-US" altLang="zh-CN" smtClean="0"/>
              <a:t>Ling Zhou</a:t>
            </a:r>
            <a:endParaRPr lang="zh-CN" altLang="en-US"/>
          </a:p>
        </p:txBody>
      </p:sp>
      <p:sp>
        <p:nvSpPr>
          <p:cNvPr id="5" name="页脚占位符 4"/>
          <p:cNvSpPr>
            <a:spLocks noGrp="1"/>
          </p:cNvSpPr>
          <p:nvPr>
            <p:ph type="ftr" sz="quarter" idx="11"/>
          </p:nvPr>
        </p:nvSpPr>
        <p:spPr/>
        <p:txBody>
          <a:bodyPr/>
          <a:lstStyle/>
          <a:p>
            <a:r>
              <a:rPr lang="en-US" altLang="zh-CN" smtClean="0"/>
              <a:t>Distributed Systems Unit 1</a:t>
            </a:r>
            <a:endParaRPr lang="zh-CN" altLang="en-US"/>
          </a:p>
        </p:txBody>
      </p:sp>
      <p:sp>
        <p:nvSpPr>
          <p:cNvPr id="6" name="灯片编号占位符 5"/>
          <p:cNvSpPr>
            <a:spLocks noGrp="1"/>
          </p:cNvSpPr>
          <p:nvPr>
            <p:ph type="sldNum" sz="quarter" idx="12"/>
          </p:nvPr>
        </p:nvSpPr>
        <p:spPr/>
        <p:txBody>
          <a:bodyPr/>
          <a:lstStyle/>
          <a:p>
            <a:fld id="{AA890FA9-C50F-487B-9982-93184D994424}" type="slidenum">
              <a:rPr lang="zh-CN" altLang="en-US" smtClean="0"/>
              <a:pPr/>
              <a:t>‹#›</a:t>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r>
              <a:rPr lang="en-US" altLang="zh-CN" smtClean="0"/>
              <a:t>Ling Zhou</a:t>
            </a:r>
            <a:endParaRPr lang="zh-CN" altLang="en-US"/>
          </a:p>
        </p:txBody>
      </p:sp>
      <p:sp>
        <p:nvSpPr>
          <p:cNvPr id="6" name="页脚占位符 5"/>
          <p:cNvSpPr>
            <a:spLocks noGrp="1"/>
          </p:cNvSpPr>
          <p:nvPr>
            <p:ph type="ftr" sz="quarter" idx="11"/>
          </p:nvPr>
        </p:nvSpPr>
        <p:spPr/>
        <p:txBody>
          <a:bodyPr/>
          <a:lstStyle/>
          <a:p>
            <a:r>
              <a:rPr lang="en-US" altLang="zh-CN" smtClean="0"/>
              <a:t>Distributed Systems Unit 1</a:t>
            </a:r>
            <a:endParaRPr lang="zh-CN" altLang="en-US"/>
          </a:p>
        </p:txBody>
      </p:sp>
      <p:sp>
        <p:nvSpPr>
          <p:cNvPr id="7" name="灯片编号占位符 6"/>
          <p:cNvSpPr>
            <a:spLocks noGrp="1"/>
          </p:cNvSpPr>
          <p:nvPr>
            <p:ph type="sldNum" sz="quarter" idx="12"/>
          </p:nvPr>
        </p:nvSpPr>
        <p:spPr/>
        <p:txBody>
          <a:bodyPr/>
          <a:lstStyle/>
          <a:p>
            <a:fld id="{AA890FA9-C50F-487B-9982-93184D994424}" type="slidenum">
              <a:rPr lang="zh-CN" altLang="en-US" smtClean="0"/>
              <a:pPr/>
              <a:t>‹#›</a:t>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r>
              <a:rPr lang="en-US" altLang="zh-CN" smtClean="0"/>
              <a:t>Ling Zhou</a:t>
            </a:r>
            <a:endParaRPr lang="zh-CN" altLang="en-US"/>
          </a:p>
        </p:txBody>
      </p:sp>
      <p:sp>
        <p:nvSpPr>
          <p:cNvPr id="8" name="页脚占位符 7"/>
          <p:cNvSpPr>
            <a:spLocks noGrp="1"/>
          </p:cNvSpPr>
          <p:nvPr>
            <p:ph type="ftr" sz="quarter" idx="11"/>
          </p:nvPr>
        </p:nvSpPr>
        <p:spPr/>
        <p:txBody>
          <a:bodyPr/>
          <a:lstStyle/>
          <a:p>
            <a:r>
              <a:rPr lang="en-US" altLang="zh-CN" smtClean="0"/>
              <a:t>Distributed Systems Unit 1</a:t>
            </a:r>
            <a:endParaRPr lang="zh-CN" altLang="en-US"/>
          </a:p>
        </p:txBody>
      </p:sp>
      <p:sp>
        <p:nvSpPr>
          <p:cNvPr id="9" name="灯片编号占位符 8"/>
          <p:cNvSpPr>
            <a:spLocks noGrp="1"/>
          </p:cNvSpPr>
          <p:nvPr>
            <p:ph type="sldNum" sz="quarter" idx="12"/>
          </p:nvPr>
        </p:nvSpPr>
        <p:spPr/>
        <p:txBody>
          <a:bodyPr/>
          <a:lstStyle/>
          <a:p>
            <a:fld id="{AA890FA9-C50F-487B-9982-93184D994424}" type="slidenum">
              <a:rPr lang="zh-CN" altLang="en-US" smtClean="0"/>
              <a:pPr/>
              <a:t>‹#›</a:t>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r>
              <a:rPr lang="en-US" altLang="zh-CN" smtClean="0"/>
              <a:t>Ling Zhou</a:t>
            </a:r>
            <a:endParaRPr lang="zh-CN" altLang="en-US"/>
          </a:p>
        </p:txBody>
      </p:sp>
      <p:sp>
        <p:nvSpPr>
          <p:cNvPr id="4" name="页脚占位符 3"/>
          <p:cNvSpPr>
            <a:spLocks noGrp="1"/>
          </p:cNvSpPr>
          <p:nvPr>
            <p:ph type="ftr" sz="quarter" idx="11"/>
          </p:nvPr>
        </p:nvSpPr>
        <p:spPr/>
        <p:txBody>
          <a:bodyPr/>
          <a:lstStyle/>
          <a:p>
            <a:r>
              <a:rPr lang="en-US" altLang="zh-CN" smtClean="0"/>
              <a:t>Distributed Systems Unit 1</a:t>
            </a:r>
            <a:endParaRPr lang="zh-CN" altLang="en-US"/>
          </a:p>
        </p:txBody>
      </p:sp>
      <p:sp>
        <p:nvSpPr>
          <p:cNvPr id="5" name="灯片编号占位符 4"/>
          <p:cNvSpPr>
            <a:spLocks noGrp="1"/>
          </p:cNvSpPr>
          <p:nvPr>
            <p:ph type="sldNum" sz="quarter" idx="12"/>
          </p:nvPr>
        </p:nvSpPr>
        <p:spPr/>
        <p:txBody>
          <a:bodyPr/>
          <a:lstStyle/>
          <a:p>
            <a:fld id="{AA890FA9-C50F-487B-9982-93184D994424}" type="slidenum">
              <a:rPr lang="zh-CN" altLang="en-US" smtClean="0"/>
              <a:pPr/>
              <a:t>‹#›</a:t>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r>
              <a:rPr lang="en-US" altLang="zh-CN" smtClean="0"/>
              <a:t>Ling Zhou</a:t>
            </a:r>
            <a:endParaRPr lang="zh-CN" altLang="en-US"/>
          </a:p>
        </p:txBody>
      </p:sp>
      <p:sp>
        <p:nvSpPr>
          <p:cNvPr id="3" name="页脚占位符 2"/>
          <p:cNvSpPr>
            <a:spLocks noGrp="1"/>
          </p:cNvSpPr>
          <p:nvPr>
            <p:ph type="ftr" sz="quarter" idx="11"/>
          </p:nvPr>
        </p:nvSpPr>
        <p:spPr/>
        <p:txBody>
          <a:bodyPr/>
          <a:lstStyle/>
          <a:p>
            <a:r>
              <a:rPr lang="en-US" altLang="zh-CN" smtClean="0"/>
              <a:t>Distributed Systems Unit 1</a:t>
            </a:r>
            <a:endParaRPr lang="zh-CN" altLang="en-US"/>
          </a:p>
        </p:txBody>
      </p:sp>
      <p:sp>
        <p:nvSpPr>
          <p:cNvPr id="4" name="灯片编号占位符 3"/>
          <p:cNvSpPr>
            <a:spLocks noGrp="1"/>
          </p:cNvSpPr>
          <p:nvPr>
            <p:ph type="sldNum" sz="quarter" idx="12"/>
          </p:nvPr>
        </p:nvSpPr>
        <p:spPr/>
        <p:txBody>
          <a:bodyPr/>
          <a:lstStyle/>
          <a:p>
            <a:fld id="{AA890FA9-C50F-487B-9982-93184D994424}" type="slidenum">
              <a:rPr lang="zh-CN" altLang="en-US" smtClean="0"/>
              <a:pPr/>
              <a:t>‹#›</a:t>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r>
              <a:rPr lang="en-US" altLang="zh-CN" smtClean="0"/>
              <a:t>Ling Zhou</a:t>
            </a:r>
            <a:endParaRPr lang="zh-CN" altLang="en-US"/>
          </a:p>
        </p:txBody>
      </p:sp>
      <p:sp>
        <p:nvSpPr>
          <p:cNvPr id="6" name="页脚占位符 5"/>
          <p:cNvSpPr>
            <a:spLocks noGrp="1"/>
          </p:cNvSpPr>
          <p:nvPr>
            <p:ph type="ftr" sz="quarter" idx="11"/>
          </p:nvPr>
        </p:nvSpPr>
        <p:spPr/>
        <p:txBody>
          <a:bodyPr/>
          <a:lstStyle/>
          <a:p>
            <a:r>
              <a:rPr lang="en-US" altLang="zh-CN" smtClean="0"/>
              <a:t>Distributed Systems Unit 1</a:t>
            </a:r>
            <a:endParaRPr lang="zh-CN" altLang="en-US"/>
          </a:p>
        </p:txBody>
      </p:sp>
      <p:sp>
        <p:nvSpPr>
          <p:cNvPr id="7" name="灯片编号占位符 6"/>
          <p:cNvSpPr>
            <a:spLocks noGrp="1"/>
          </p:cNvSpPr>
          <p:nvPr>
            <p:ph type="sldNum" sz="quarter" idx="12"/>
          </p:nvPr>
        </p:nvSpPr>
        <p:spPr/>
        <p:txBody>
          <a:bodyPr/>
          <a:lstStyle/>
          <a:p>
            <a:fld id="{AA890FA9-C50F-487B-9982-93184D994424}" type="slidenum">
              <a:rPr lang="zh-CN" altLang="en-US" smtClean="0"/>
              <a:pPr/>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0" lang="zh-CN" altLang="en-US" smtClean="0"/>
              <a:t>单击此处编辑母版标题样式</a:t>
            </a:r>
            <a:endParaRPr kumimoji="0" lang="en-US"/>
          </a:p>
        </p:txBody>
      </p:sp>
      <p:sp>
        <p:nvSpPr>
          <p:cNvPr id="3" name="内容占位符 2"/>
          <p:cNvSpPr>
            <a:spLocks noGrp="1"/>
          </p:cNvSpPr>
          <p:nvPr>
            <p:ph idx="1"/>
          </p:nvPr>
        </p:nvSpPr>
        <p:spPr/>
        <p:txBody>
          <a:body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日期占位符 3"/>
          <p:cNvSpPr>
            <a:spLocks noGrp="1"/>
          </p:cNvSpPr>
          <p:nvPr>
            <p:ph type="dt" sz="half" idx="10"/>
          </p:nvPr>
        </p:nvSpPr>
        <p:spPr/>
        <p:txBody>
          <a:bodyPr/>
          <a:lstStyle/>
          <a:p>
            <a:r>
              <a:rPr lang="en-US" altLang="zh-CN" smtClean="0"/>
              <a:t>Ling Zhou</a:t>
            </a:r>
            <a:endParaRPr lang="zh-CN" altLang="en-US" dirty="0"/>
          </a:p>
        </p:txBody>
      </p:sp>
      <p:sp>
        <p:nvSpPr>
          <p:cNvPr id="5" name="页脚占位符 4"/>
          <p:cNvSpPr>
            <a:spLocks noGrp="1"/>
          </p:cNvSpPr>
          <p:nvPr>
            <p:ph type="ftr" sz="quarter" idx="11"/>
          </p:nvPr>
        </p:nvSpPr>
        <p:spPr/>
        <p:txBody>
          <a:bodyPr/>
          <a:lstStyle/>
          <a:p>
            <a:pPr algn="ctr"/>
            <a:r>
              <a:rPr lang="en-US" altLang="zh-CN" smtClean="0"/>
              <a:t>Distributed Systems Unit 1</a:t>
            </a:r>
            <a:endParaRPr lang="zh-CN" altLang="en-US" dirty="0"/>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r>
              <a:rPr lang="en-US" altLang="zh-CN" dirty="0" smtClean="0"/>
              <a:t>/76</a:t>
            </a:r>
            <a:endParaRPr lang="zh-CN" altLang="en-US" dirty="0"/>
          </a:p>
        </p:txBody>
      </p:sp>
    </p:spTree>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r>
              <a:rPr lang="en-US" altLang="zh-CN" smtClean="0"/>
              <a:t>Ling Zhou</a:t>
            </a:r>
            <a:endParaRPr lang="zh-CN" altLang="en-US"/>
          </a:p>
        </p:txBody>
      </p:sp>
      <p:sp>
        <p:nvSpPr>
          <p:cNvPr id="6" name="页脚占位符 5"/>
          <p:cNvSpPr>
            <a:spLocks noGrp="1"/>
          </p:cNvSpPr>
          <p:nvPr>
            <p:ph type="ftr" sz="quarter" idx="11"/>
          </p:nvPr>
        </p:nvSpPr>
        <p:spPr/>
        <p:txBody>
          <a:bodyPr/>
          <a:lstStyle/>
          <a:p>
            <a:r>
              <a:rPr lang="en-US" altLang="zh-CN" smtClean="0"/>
              <a:t>Distributed Systems Unit 1</a:t>
            </a:r>
            <a:endParaRPr lang="zh-CN" altLang="en-US"/>
          </a:p>
        </p:txBody>
      </p:sp>
      <p:sp>
        <p:nvSpPr>
          <p:cNvPr id="7" name="灯片编号占位符 6"/>
          <p:cNvSpPr>
            <a:spLocks noGrp="1"/>
          </p:cNvSpPr>
          <p:nvPr>
            <p:ph type="sldNum" sz="quarter" idx="12"/>
          </p:nvPr>
        </p:nvSpPr>
        <p:spPr/>
        <p:txBody>
          <a:bodyPr/>
          <a:lstStyle/>
          <a:p>
            <a:fld id="{AA890FA9-C50F-487B-9982-93184D994424}" type="slidenum">
              <a:rPr lang="zh-CN" altLang="en-US" smtClean="0"/>
              <a:pPr/>
              <a:t>‹#›</a:t>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r>
              <a:rPr lang="en-US" altLang="zh-CN" smtClean="0"/>
              <a:t>Ling Zhou</a:t>
            </a:r>
            <a:endParaRPr lang="zh-CN" altLang="en-US"/>
          </a:p>
        </p:txBody>
      </p:sp>
      <p:sp>
        <p:nvSpPr>
          <p:cNvPr id="5" name="页脚占位符 4"/>
          <p:cNvSpPr>
            <a:spLocks noGrp="1"/>
          </p:cNvSpPr>
          <p:nvPr>
            <p:ph type="ftr" sz="quarter" idx="11"/>
          </p:nvPr>
        </p:nvSpPr>
        <p:spPr/>
        <p:txBody>
          <a:bodyPr/>
          <a:lstStyle/>
          <a:p>
            <a:r>
              <a:rPr lang="en-US" altLang="zh-CN" smtClean="0"/>
              <a:t>Distributed Systems Unit 1</a:t>
            </a:r>
            <a:endParaRPr lang="zh-CN" altLang="en-US"/>
          </a:p>
        </p:txBody>
      </p:sp>
      <p:sp>
        <p:nvSpPr>
          <p:cNvPr id="6" name="灯片编号占位符 5"/>
          <p:cNvSpPr>
            <a:spLocks noGrp="1"/>
          </p:cNvSpPr>
          <p:nvPr>
            <p:ph type="sldNum" sz="quarter" idx="12"/>
          </p:nvPr>
        </p:nvSpPr>
        <p:spPr/>
        <p:txBody>
          <a:bodyPr/>
          <a:lstStyle/>
          <a:p>
            <a:fld id="{AA890FA9-C50F-487B-9982-93184D994424}" type="slidenum">
              <a:rPr lang="zh-CN" altLang="en-US" smtClean="0"/>
              <a:pPr/>
              <a:t>‹#›</a:t>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r>
              <a:rPr lang="en-US" altLang="zh-CN" smtClean="0"/>
              <a:t>Ling Zhou</a:t>
            </a:r>
            <a:endParaRPr lang="zh-CN" altLang="en-US"/>
          </a:p>
        </p:txBody>
      </p:sp>
      <p:sp>
        <p:nvSpPr>
          <p:cNvPr id="5" name="页脚占位符 4"/>
          <p:cNvSpPr>
            <a:spLocks noGrp="1"/>
          </p:cNvSpPr>
          <p:nvPr>
            <p:ph type="ftr" sz="quarter" idx="11"/>
          </p:nvPr>
        </p:nvSpPr>
        <p:spPr/>
        <p:txBody>
          <a:bodyPr/>
          <a:lstStyle/>
          <a:p>
            <a:r>
              <a:rPr lang="en-US" altLang="zh-CN" smtClean="0"/>
              <a:t>Distributed Systems Unit 1</a:t>
            </a:r>
            <a:endParaRPr lang="zh-CN" altLang="en-US"/>
          </a:p>
        </p:txBody>
      </p:sp>
      <p:sp>
        <p:nvSpPr>
          <p:cNvPr id="6" name="灯片编号占位符 5"/>
          <p:cNvSpPr>
            <a:spLocks noGrp="1"/>
          </p:cNvSpPr>
          <p:nvPr>
            <p:ph type="sldNum" sz="quarter" idx="12"/>
          </p:nvPr>
        </p:nvSpPr>
        <p:spPr/>
        <p:txBody>
          <a:bodyPr/>
          <a:lstStyle/>
          <a:p>
            <a:fld id="{AA890FA9-C50F-487B-9982-93184D994424}" type="slidenum">
              <a:rPr lang="zh-CN" altLang="en-US" smtClean="0"/>
              <a:pPr/>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bg>
      <p:bgRef idx="1002">
        <a:schemeClr val="bg2"/>
      </p:bgRef>
    </p:bg>
    <p:spTree>
      <p:nvGrpSpPr>
        <p:cNvPr id="1" name=""/>
        <p:cNvGrpSpPr/>
        <p:nvPr/>
      </p:nvGrpSpPr>
      <p:grpSpPr>
        <a:xfrm>
          <a:off x="0" y="0"/>
          <a:ext cx="0" cy="0"/>
          <a:chOff x="0" y="0"/>
          <a:chExt cx="0" cy="0"/>
        </a:xfrm>
      </p:grpSpPr>
      <p:sp>
        <p:nvSpPr>
          <p:cNvPr id="2" name="标题 1"/>
          <p:cNvSpPr>
            <a:spLocks noGrp="1"/>
          </p:cNvSpPr>
          <p:nvPr>
            <p:ph type="title"/>
          </p:nvPr>
        </p:nvSpPr>
        <p:spPr>
          <a:xfrm>
            <a:off x="530352" y="1316736"/>
            <a:ext cx="7772400" cy="1362456"/>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kumimoji="0" lang="zh-CN" altLang="en-US" smtClean="0"/>
              <a:t>单击此处编辑母版标题样式</a:t>
            </a:r>
            <a:endParaRPr kumimoji="0" lang="en-US"/>
          </a:p>
        </p:txBody>
      </p:sp>
      <p:sp>
        <p:nvSpPr>
          <p:cNvPr id="3" name="文本占位符 2"/>
          <p:cNvSpPr>
            <a:spLocks noGrp="1"/>
          </p:cNvSpPr>
          <p:nvPr>
            <p:ph type="body" idx="1"/>
          </p:nvPr>
        </p:nvSpPr>
        <p:spPr>
          <a:xfrm>
            <a:off x="530352" y="2704664"/>
            <a:ext cx="7772400" cy="1509712"/>
          </a:xfrm>
        </p:spPr>
        <p:txBody>
          <a:bodyPr lIns="45720" rIns="45720" anchor="t"/>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zh-CN" altLang="en-US" smtClean="0"/>
              <a:t>单击此处编辑母版文本样式</a:t>
            </a:r>
          </a:p>
        </p:txBody>
      </p:sp>
      <p:sp>
        <p:nvSpPr>
          <p:cNvPr id="4" name="日期占位符 3"/>
          <p:cNvSpPr>
            <a:spLocks noGrp="1"/>
          </p:cNvSpPr>
          <p:nvPr>
            <p:ph type="dt" sz="half" idx="10"/>
          </p:nvPr>
        </p:nvSpPr>
        <p:spPr/>
        <p:txBody>
          <a:bodyPr/>
          <a:lstStyle/>
          <a:p>
            <a:r>
              <a:rPr lang="en-US" altLang="zh-CN" smtClean="0"/>
              <a:t>Ling Zhou</a:t>
            </a:r>
            <a:endParaRPr lang="zh-CN" altLang="en-US"/>
          </a:p>
        </p:txBody>
      </p:sp>
      <p:sp>
        <p:nvSpPr>
          <p:cNvPr id="5" name="页脚占位符 4"/>
          <p:cNvSpPr>
            <a:spLocks noGrp="1"/>
          </p:cNvSpPr>
          <p:nvPr>
            <p:ph type="ftr" sz="quarter" idx="11"/>
          </p:nvPr>
        </p:nvSpPr>
        <p:spPr/>
        <p:txBody>
          <a:bodyPr/>
          <a:lstStyle/>
          <a:p>
            <a:pPr algn="ctr"/>
            <a:r>
              <a:rPr lang="en-US" altLang="zh-CN" smtClean="0"/>
              <a:t>Distributed Systems Unit 1</a:t>
            </a:r>
            <a:endParaRPr lang="zh-CN" altLang="en-US" dirty="0"/>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704088"/>
            <a:ext cx="8229600" cy="1143000"/>
          </a:xfrm>
        </p:spPr>
        <p:txBody>
          <a:bodyPr/>
          <a:lstStyle/>
          <a:p>
            <a:r>
              <a:rPr kumimoji="0" lang="zh-CN" altLang="en-US" smtClean="0"/>
              <a:t>单击此处编辑母版标题样式</a:t>
            </a:r>
            <a:endParaRPr kumimoji="0" lang="en-US"/>
          </a:p>
        </p:txBody>
      </p:sp>
      <p:sp>
        <p:nvSpPr>
          <p:cNvPr id="3" name="内容占位符 2"/>
          <p:cNvSpPr>
            <a:spLocks noGrp="1"/>
          </p:cNvSpPr>
          <p:nvPr>
            <p:ph sz="half" idx="1"/>
          </p:nvPr>
        </p:nvSpPr>
        <p:spPr>
          <a:xfrm>
            <a:off x="457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内容占位符 3"/>
          <p:cNvSpPr>
            <a:spLocks noGrp="1"/>
          </p:cNvSpPr>
          <p:nvPr>
            <p:ph sz="half" idx="2"/>
          </p:nvPr>
        </p:nvSpPr>
        <p:spPr>
          <a:xfrm>
            <a:off x="4648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5" name="日期占位符 4"/>
          <p:cNvSpPr>
            <a:spLocks noGrp="1"/>
          </p:cNvSpPr>
          <p:nvPr>
            <p:ph type="dt" sz="half" idx="10"/>
          </p:nvPr>
        </p:nvSpPr>
        <p:spPr/>
        <p:txBody>
          <a:bodyPr/>
          <a:lstStyle/>
          <a:p>
            <a:r>
              <a:rPr lang="en-US" altLang="zh-CN" smtClean="0"/>
              <a:t>Ling Zhou</a:t>
            </a:r>
            <a:endParaRPr lang="zh-CN" altLang="en-US"/>
          </a:p>
        </p:txBody>
      </p:sp>
      <p:sp>
        <p:nvSpPr>
          <p:cNvPr id="6" name="页脚占位符 5"/>
          <p:cNvSpPr>
            <a:spLocks noGrp="1"/>
          </p:cNvSpPr>
          <p:nvPr>
            <p:ph type="ftr" sz="quarter" idx="11"/>
          </p:nvPr>
        </p:nvSpPr>
        <p:spPr/>
        <p:txBody>
          <a:bodyPr/>
          <a:lstStyle/>
          <a:p>
            <a:pPr algn="ctr"/>
            <a:r>
              <a:rPr lang="en-US" altLang="zh-CN" smtClean="0"/>
              <a:t>Distributed Systems Unit 1</a:t>
            </a:r>
            <a:endParaRPr lang="zh-CN" altLang="en-US" dirty="0"/>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704088"/>
            <a:ext cx="8229600" cy="1143000"/>
          </a:xfrm>
        </p:spPr>
        <p:txBody>
          <a:bodyPr tIns="45720" anchor="b"/>
          <a:lstStyle>
            <a:lvl1pPr>
              <a:defRPr/>
            </a:lvl1pPr>
          </a:lstStyle>
          <a:p>
            <a:r>
              <a:rPr kumimoji="0" lang="zh-CN" altLang="en-US" smtClean="0"/>
              <a:t>单击此处编辑母版标题样式</a:t>
            </a:r>
            <a:endParaRPr kumimoji="0" lang="en-US"/>
          </a:p>
        </p:txBody>
      </p:sp>
      <p:sp>
        <p:nvSpPr>
          <p:cNvPr id="3" name="文本占位符 2"/>
          <p:cNvSpPr>
            <a:spLocks noGrp="1"/>
          </p:cNvSpPr>
          <p:nvPr>
            <p:ph type="body" idx="1"/>
          </p:nvPr>
        </p:nvSpPr>
        <p:spPr>
          <a:xfrm>
            <a:off x="457200" y="1855248"/>
            <a:ext cx="4040188"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zh-CN" altLang="en-US" smtClean="0"/>
              <a:t>单击此处编辑母版文本样式</a:t>
            </a:r>
          </a:p>
        </p:txBody>
      </p:sp>
      <p:sp>
        <p:nvSpPr>
          <p:cNvPr id="4" name="文本占位符 3"/>
          <p:cNvSpPr>
            <a:spLocks noGrp="1"/>
          </p:cNvSpPr>
          <p:nvPr>
            <p:ph type="body" sz="half" idx="3"/>
          </p:nvPr>
        </p:nvSpPr>
        <p:spPr>
          <a:xfrm>
            <a:off x="4645025" y="1859757"/>
            <a:ext cx="4041775"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zh-CN" altLang="en-US" smtClean="0"/>
              <a:t>单击此处编辑母版文本样式</a:t>
            </a:r>
          </a:p>
        </p:txBody>
      </p:sp>
      <p:sp>
        <p:nvSpPr>
          <p:cNvPr id="5" name="内容占位符 4"/>
          <p:cNvSpPr>
            <a:spLocks noGrp="1"/>
          </p:cNvSpPr>
          <p:nvPr>
            <p:ph sz="quarter" idx="2"/>
          </p:nvPr>
        </p:nvSpPr>
        <p:spPr>
          <a:xfrm>
            <a:off x="457200" y="2514600"/>
            <a:ext cx="4040188"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6" name="内容占位符 5"/>
          <p:cNvSpPr>
            <a:spLocks noGrp="1"/>
          </p:cNvSpPr>
          <p:nvPr>
            <p:ph sz="quarter" idx="4"/>
          </p:nvPr>
        </p:nvSpPr>
        <p:spPr>
          <a:xfrm>
            <a:off x="4645025" y="2514600"/>
            <a:ext cx="4041775"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7" name="日期占位符 6"/>
          <p:cNvSpPr>
            <a:spLocks noGrp="1"/>
          </p:cNvSpPr>
          <p:nvPr>
            <p:ph type="dt" sz="half" idx="10"/>
          </p:nvPr>
        </p:nvSpPr>
        <p:spPr/>
        <p:txBody>
          <a:bodyPr/>
          <a:lstStyle/>
          <a:p>
            <a:r>
              <a:rPr lang="en-US" altLang="zh-CN" smtClean="0"/>
              <a:t>Ling Zhou</a:t>
            </a:r>
            <a:endParaRPr lang="zh-CN" altLang="en-US"/>
          </a:p>
        </p:txBody>
      </p:sp>
      <p:sp>
        <p:nvSpPr>
          <p:cNvPr id="8" name="页脚占位符 7"/>
          <p:cNvSpPr>
            <a:spLocks noGrp="1"/>
          </p:cNvSpPr>
          <p:nvPr>
            <p:ph type="ftr" sz="quarter" idx="11"/>
          </p:nvPr>
        </p:nvSpPr>
        <p:spPr/>
        <p:txBody>
          <a:bodyPr/>
          <a:lstStyle/>
          <a:p>
            <a:pPr algn="ctr"/>
            <a:r>
              <a:rPr lang="en-US" altLang="zh-CN" smtClean="0"/>
              <a:t>Distributed Systems Unit 1</a:t>
            </a:r>
            <a:endParaRPr lang="zh-CN" altLang="en-US" dirty="0"/>
          </a:p>
        </p:txBody>
      </p:sp>
      <p:sp>
        <p:nvSpPr>
          <p:cNvPr id="9" name="灯片编号占位符 8"/>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704088"/>
            <a:ext cx="8305800" cy="114300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kumimoji="0" lang="zh-CN" altLang="en-US" smtClean="0"/>
              <a:t>单击此处编辑母版标题样式</a:t>
            </a:r>
            <a:endParaRPr kumimoji="0" lang="en-US"/>
          </a:p>
        </p:txBody>
      </p:sp>
      <p:sp>
        <p:nvSpPr>
          <p:cNvPr id="3" name="日期占位符 2"/>
          <p:cNvSpPr>
            <a:spLocks noGrp="1"/>
          </p:cNvSpPr>
          <p:nvPr>
            <p:ph type="dt" sz="half" idx="10"/>
          </p:nvPr>
        </p:nvSpPr>
        <p:spPr/>
        <p:txBody>
          <a:bodyPr/>
          <a:lstStyle/>
          <a:p>
            <a:r>
              <a:rPr lang="en-US" altLang="zh-CN" smtClean="0"/>
              <a:t>Ling Zhou</a:t>
            </a:r>
            <a:endParaRPr lang="zh-CN" altLang="en-US"/>
          </a:p>
        </p:txBody>
      </p:sp>
      <p:sp>
        <p:nvSpPr>
          <p:cNvPr id="4" name="页脚占位符 3"/>
          <p:cNvSpPr>
            <a:spLocks noGrp="1"/>
          </p:cNvSpPr>
          <p:nvPr>
            <p:ph type="ftr" sz="quarter" idx="11"/>
          </p:nvPr>
        </p:nvSpPr>
        <p:spPr/>
        <p:txBody>
          <a:bodyPr/>
          <a:lstStyle/>
          <a:p>
            <a:pPr algn="ctr"/>
            <a:r>
              <a:rPr lang="en-US" altLang="zh-CN" smtClean="0"/>
              <a:t>Distributed Systems Unit 1</a:t>
            </a:r>
            <a:endParaRPr lang="zh-CN" altLang="en-US" dirty="0"/>
          </a:p>
        </p:txBody>
      </p:sp>
      <p:sp>
        <p:nvSpPr>
          <p:cNvPr id="5" name="灯片编号占位符 4"/>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r>
              <a:rPr lang="en-US" altLang="zh-CN" smtClean="0"/>
              <a:t>Ling Zhou</a:t>
            </a:r>
            <a:endParaRPr lang="zh-CN" altLang="en-US"/>
          </a:p>
        </p:txBody>
      </p:sp>
      <p:sp>
        <p:nvSpPr>
          <p:cNvPr id="3" name="页脚占位符 2"/>
          <p:cNvSpPr>
            <a:spLocks noGrp="1"/>
          </p:cNvSpPr>
          <p:nvPr>
            <p:ph type="ftr" sz="quarter" idx="11"/>
          </p:nvPr>
        </p:nvSpPr>
        <p:spPr/>
        <p:txBody>
          <a:bodyPr/>
          <a:lstStyle>
            <a:lvl1pPr algn="ctr">
              <a:defRPr/>
            </a:lvl1pPr>
          </a:lstStyle>
          <a:p>
            <a:r>
              <a:rPr lang="en-US" altLang="zh-CN" smtClean="0"/>
              <a:t>Distributed Systems Unit 1</a:t>
            </a:r>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85800" y="514352"/>
            <a:ext cx="2743200" cy="1162050"/>
          </a:xfrm>
        </p:spPr>
        <p:txBody>
          <a:bodyPr lIns="0" anchor="b">
            <a:noAutofit/>
          </a:bodyPr>
          <a:lstStyle>
            <a:lvl1pPr algn="l" rtl="0">
              <a:spcBef>
                <a:spcPct val="0"/>
              </a:spcBef>
              <a:buNone/>
              <a:defRPr sz="2600" b="0">
                <a:ln>
                  <a:noFill/>
                </a:ln>
                <a:solidFill>
                  <a:schemeClr val="tx2"/>
                </a:solidFill>
                <a:effectLst/>
                <a:latin typeface="+mj-lt"/>
                <a:ea typeface="+mj-ea"/>
                <a:cs typeface="+mj-cs"/>
              </a:defRPr>
            </a:lvl1pPr>
          </a:lstStyle>
          <a:p>
            <a:r>
              <a:rPr kumimoji="0" lang="zh-CN" altLang="en-US" smtClean="0"/>
              <a:t>单击此处编辑母版标题样式</a:t>
            </a:r>
            <a:endParaRPr kumimoji="0" lang="en-US"/>
          </a:p>
        </p:txBody>
      </p:sp>
      <p:sp>
        <p:nvSpPr>
          <p:cNvPr id="3" name="文本占位符 2"/>
          <p:cNvSpPr>
            <a:spLocks noGrp="1"/>
          </p:cNvSpPr>
          <p:nvPr>
            <p:ph type="body" idx="2"/>
          </p:nvPr>
        </p:nvSpPr>
        <p:spPr>
          <a:xfrm>
            <a:off x="685800" y="1676400"/>
            <a:ext cx="27432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zh-CN" altLang="en-US" smtClean="0"/>
              <a:t>单击此处编辑母版文本样式</a:t>
            </a:r>
          </a:p>
        </p:txBody>
      </p:sp>
      <p:sp>
        <p:nvSpPr>
          <p:cNvPr id="4" name="内容占位符 3"/>
          <p:cNvSpPr>
            <a:spLocks noGrp="1"/>
          </p:cNvSpPr>
          <p:nvPr>
            <p:ph sz="half" idx="1"/>
          </p:nvPr>
        </p:nvSpPr>
        <p:spPr>
          <a:xfrm>
            <a:off x="3575050" y="1676400"/>
            <a:ext cx="5111750" cy="4572000"/>
          </a:xfrm>
        </p:spPr>
        <p:txBody>
          <a:bodyPr tIns="0"/>
          <a:lstStyle>
            <a:lvl1pPr>
              <a:defRPr sz="2800"/>
            </a:lvl1pPr>
            <a:lvl2pPr>
              <a:defRPr sz="2600"/>
            </a:lvl2pPr>
            <a:lvl3pPr>
              <a:defRPr sz="2400"/>
            </a:lvl3pPr>
            <a:lvl4pPr>
              <a:defRPr sz="2000"/>
            </a:lvl4pPr>
            <a:lvl5pPr>
              <a:defRPr sz="1800"/>
            </a:lvl5p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5" name="日期占位符 4"/>
          <p:cNvSpPr>
            <a:spLocks noGrp="1"/>
          </p:cNvSpPr>
          <p:nvPr>
            <p:ph type="dt" sz="half" idx="10"/>
          </p:nvPr>
        </p:nvSpPr>
        <p:spPr/>
        <p:txBody>
          <a:bodyPr/>
          <a:lstStyle/>
          <a:p>
            <a:r>
              <a:rPr lang="en-US" altLang="zh-CN" smtClean="0"/>
              <a:t>Ling Zhou</a:t>
            </a:r>
            <a:endParaRPr lang="zh-CN" altLang="en-US"/>
          </a:p>
        </p:txBody>
      </p:sp>
      <p:sp>
        <p:nvSpPr>
          <p:cNvPr id="6" name="页脚占位符 5"/>
          <p:cNvSpPr>
            <a:spLocks noGrp="1"/>
          </p:cNvSpPr>
          <p:nvPr>
            <p:ph type="ftr" sz="quarter" idx="11"/>
          </p:nvPr>
        </p:nvSpPr>
        <p:spPr/>
        <p:txBody>
          <a:bodyPr/>
          <a:lstStyle/>
          <a:p>
            <a:pPr algn="ctr"/>
            <a:r>
              <a:rPr lang="en-US" altLang="zh-CN" smtClean="0"/>
              <a:t>Distributed Systems Unit 1</a:t>
            </a:r>
            <a:endParaRPr lang="zh-CN" altLang="en-US" dirty="0"/>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9" name="单圆角矩形 8"/>
          <p:cNvSpPr/>
          <p:nvPr/>
        </p:nvSpPr>
        <p:spPr>
          <a:xfrm rot="420000" flipV="1">
            <a:off x="3165753" y="1108077"/>
            <a:ext cx="52578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12" name="直角三角形 11"/>
          <p:cNvSpPr/>
          <p:nvPr/>
        </p:nvSpPr>
        <p:spPr>
          <a:xfrm rot="420000" flipV="1">
            <a:off x="8004134" y="5359769"/>
            <a:ext cx="155448" cy="155448"/>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标题 1"/>
          <p:cNvSpPr>
            <a:spLocks noGrp="1"/>
          </p:cNvSpPr>
          <p:nvPr>
            <p:ph type="title"/>
          </p:nvPr>
        </p:nvSpPr>
        <p:spPr>
          <a:xfrm>
            <a:off x="609600" y="1176996"/>
            <a:ext cx="2212848" cy="1582621"/>
          </a:xfrm>
        </p:spPr>
        <p:txBody>
          <a:bodyPr vert="horz" lIns="45720" tIns="45720" rIns="45720" bIns="45720" anchor="b"/>
          <a:lstStyle>
            <a:lvl1pPr algn="l">
              <a:buNone/>
              <a:defRPr sz="2000" b="1">
                <a:solidFill>
                  <a:schemeClr val="tx2"/>
                </a:solidFill>
              </a:defRPr>
            </a:lvl1pPr>
          </a:lstStyle>
          <a:p>
            <a:r>
              <a:rPr kumimoji="0" lang="zh-CN" altLang="en-US" smtClean="0"/>
              <a:t>单击此处编辑母版标题样式</a:t>
            </a:r>
            <a:endParaRPr kumimoji="0" lang="en-US"/>
          </a:p>
        </p:txBody>
      </p:sp>
      <p:sp>
        <p:nvSpPr>
          <p:cNvPr id="4" name="文本占位符 3"/>
          <p:cNvSpPr>
            <a:spLocks noGrp="1"/>
          </p:cNvSpPr>
          <p:nvPr>
            <p:ph type="body" sz="half" idx="2"/>
          </p:nvPr>
        </p:nvSpPr>
        <p:spPr>
          <a:xfrm>
            <a:off x="609600" y="2828785"/>
            <a:ext cx="2209800" cy="2179320"/>
          </a:xfrm>
        </p:spPr>
        <p:txBody>
          <a:bodyPr lIns="64008" rIns="45720" bIns="45720" anchor="t"/>
          <a:lstStyle>
            <a:lvl1pPr marL="0" indent="0" algn="l">
              <a:spcBef>
                <a:spcPts val="250"/>
              </a:spcBef>
              <a:buFontTx/>
              <a:buNone/>
              <a:defRPr sz="1300"/>
            </a:lvl1pPr>
            <a:lvl2pPr>
              <a:defRPr sz="1200"/>
            </a:lvl2pPr>
            <a:lvl3pPr>
              <a:defRPr sz="1000"/>
            </a:lvl3pPr>
            <a:lvl4pPr>
              <a:defRPr sz="900"/>
            </a:lvl4pPr>
            <a:lvl5pPr>
              <a:defRPr sz="900"/>
            </a:lvl5pPr>
          </a:lstStyle>
          <a:p>
            <a:pPr lvl="0" eaLnBrk="1" latinLnBrk="0" hangingPunct="1"/>
            <a:r>
              <a:rPr kumimoji="0" lang="zh-CN" altLang="en-US" smtClean="0"/>
              <a:t>单击此处编辑母版文本样式</a:t>
            </a:r>
          </a:p>
        </p:txBody>
      </p:sp>
      <p:sp>
        <p:nvSpPr>
          <p:cNvPr id="5" name="日期占位符 4"/>
          <p:cNvSpPr>
            <a:spLocks noGrp="1"/>
          </p:cNvSpPr>
          <p:nvPr>
            <p:ph type="dt" sz="half" idx="10"/>
          </p:nvPr>
        </p:nvSpPr>
        <p:spPr/>
        <p:txBody>
          <a:bodyPr/>
          <a:lstStyle/>
          <a:p>
            <a:r>
              <a:rPr lang="en-US" altLang="zh-CN" smtClean="0"/>
              <a:t>Ling Zhou</a:t>
            </a:r>
            <a:endParaRPr lang="zh-CN" altLang="en-US"/>
          </a:p>
        </p:txBody>
      </p:sp>
      <p:sp>
        <p:nvSpPr>
          <p:cNvPr id="6" name="页脚占位符 5"/>
          <p:cNvSpPr>
            <a:spLocks noGrp="1"/>
          </p:cNvSpPr>
          <p:nvPr>
            <p:ph type="ftr" sz="quarter" idx="11"/>
          </p:nvPr>
        </p:nvSpPr>
        <p:spPr/>
        <p:txBody>
          <a:bodyPr/>
          <a:lstStyle/>
          <a:p>
            <a:r>
              <a:rPr lang="en-US" altLang="zh-CN" smtClean="0"/>
              <a:t>Distributed Systems Unit 1</a:t>
            </a:r>
            <a:endParaRPr lang="zh-CN" altLang="en-US"/>
          </a:p>
        </p:txBody>
      </p:sp>
      <p:sp>
        <p:nvSpPr>
          <p:cNvPr id="7" name="灯片编号占位符 6"/>
          <p:cNvSpPr>
            <a:spLocks noGrp="1"/>
          </p:cNvSpPr>
          <p:nvPr>
            <p:ph type="sldNum" sz="quarter" idx="12"/>
          </p:nvPr>
        </p:nvSpPr>
        <p:spPr>
          <a:xfrm>
            <a:off x="8077200" y="6356350"/>
            <a:ext cx="609600" cy="365125"/>
          </a:xfrm>
        </p:spPr>
        <p:txBody>
          <a:bodyPr/>
          <a:lstStyle/>
          <a:p>
            <a:fld id="{0C913308-F349-4B6D-A68A-DD1791B4A57B}" type="slidenum">
              <a:rPr lang="zh-CN" altLang="en-US" smtClean="0"/>
              <a:pPr/>
              <a:t>‹#›</a:t>
            </a:fld>
            <a:endParaRPr lang="zh-CN" altLang="en-US"/>
          </a:p>
        </p:txBody>
      </p:sp>
      <p:sp>
        <p:nvSpPr>
          <p:cNvPr id="3" name="图片占位符 2"/>
          <p:cNvSpPr>
            <a:spLocks noGrp="1"/>
          </p:cNvSpPr>
          <p:nvPr>
            <p:ph type="pic" idx="1"/>
          </p:nvPr>
        </p:nvSpPr>
        <p:spPr>
          <a:xfrm rot="420000">
            <a:off x="3485793" y="1199517"/>
            <a:ext cx="4617720" cy="3931920"/>
          </a:xfrm>
          <a:prstGeom prst="rect">
            <a:avLst/>
          </a:prstGeom>
          <a:solidFill>
            <a:schemeClr val="bg2"/>
          </a:solidFill>
          <a:ln w="3000" cap="rnd">
            <a:solidFill>
              <a:srgbClr val="C0C0C0"/>
            </a:solidFill>
            <a:round/>
          </a:ln>
          <a:effectLst/>
        </p:spPr>
        <p:txBody>
          <a:bodyPr/>
          <a:lstStyle>
            <a:lvl1pPr marL="0" indent="0">
              <a:buNone/>
              <a:defRPr sz="3200"/>
            </a:lvl1pPr>
          </a:lstStyle>
          <a:p>
            <a:r>
              <a:rPr kumimoji="0" lang="zh-CN" altLang="en-US" smtClean="0"/>
              <a:t>单击图标添加图片</a:t>
            </a:r>
            <a:endParaRPr kumimoji="0" lang="en-US" dirty="0"/>
          </a:p>
        </p:txBody>
      </p:sp>
      <p:sp>
        <p:nvSpPr>
          <p:cNvPr id="10" name="任意多边形 9"/>
          <p:cNvSpPr>
            <a:spLocks/>
          </p:cNvSpPr>
          <p:nvPr/>
        </p:nvSpPr>
        <p:spPr bwMode="auto">
          <a:xfrm flipV="1">
            <a:off x="-9525" y="5816600"/>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11" name="任意多边形 10"/>
          <p:cNvSpPr>
            <a:spLocks/>
          </p:cNvSpPr>
          <p:nvPr/>
        </p:nvSpPr>
        <p:spPr bwMode="auto">
          <a:xfrm flipV="1">
            <a:off x="4381500" y="6219825"/>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任意多边形 6"/>
          <p:cNvSpPr>
            <a:spLocks/>
          </p:cNvSpPr>
          <p:nvPr/>
        </p:nvSpPr>
        <p:spPr bwMode="auto">
          <a:xfrm>
            <a:off x="-9525" y="-7144"/>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8" name="任意多边形 7"/>
          <p:cNvSpPr>
            <a:spLocks/>
          </p:cNvSpPr>
          <p:nvPr/>
        </p:nvSpPr>
        <p:spPr bwMode="auto">
          <a:xfrm>
            <a:off x="4381500" y="-7144"/>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9" name="标题占位符 8"/>
          <p:cNvSpPr>
            <a:spLocks noGrp="1"/>
          </p:cNvSpPr>
          <p:nvPr>
            <p:ph type="title"/>
          </p:nvPr>
        </p:nvSpPr>
        <p:spPr>
          <a:xfrm>
            <a:off x="457200" y="704088"/>
            <a:ext cx="8229600" cy="1143000"/>
          </a:xfrm>
          <a:prstGeom prst="rect">
            <a:avLst/>
          </a:prstGeom>
        </p:spPr>
        <p:txBody>
          <a:bodyPr vert="horz" lIns="0" rIns="0" bIns="0" anchor="b">
            <a:normAutofit/>
          </a:bodyPr>
          <a:lstStyle/>
          <a:p>
            <a:r>
              <a:rPr kumimoji="0" lang="zh-CN" altLang="en-US" smtClean="0"/>
              <a:t>单击此处编辑母版标题样式</a:t>
            </a:r>
            <a:endParaRPr kumimoji="0" lang="en-US"/>
          </a:p>
        </p:txBody>
      </p:sp>
      <p:sp>
        <p:nvSpPr>
          <p:cNvPr id="30" name="文本占位符 29"/>
          <p:cNvSpPr>
            <a:spLocks noGrp="1"/>
          </p:cNvSpPr>
          <p:nvPr>
            <p:ph type="body" idx="1"/>
          </p:nvPr>
        </p:nvSpPr>
        <p:spPr>
          <a:xfrm>
            <a:off x="457200" y="1935480"/>
            <a:ext cx="8229600" cy="4389120"/>
          </a:xfrm>
          <a:prstGeom prst="rect">
            <a:avLst/>
          </a:prstGeom>
        </p:spPr>
        <p:txBody>
          <a:bodyPr vert="horz">
            <a:normAutofit/>
          </a:bodyPr>
          <a:lstStyle/>
          <a:p>
            <a:pPr lvl="0" eaLnBrk="1" latinLnBrk="0" hangingPunct="1"/>
            <a:r>
              <a:rPr kumimoji="0" lang="zh-CN" altLang="en-US" smtClean="0"/>
              <a:t>单击此处编辑母版文本样式</a:t>
            </a:r>
          </a:p>
          <a:p>
            <a:pPr lvl="1" eaLnBrk="1" latinLnBrk="0" hangingPunct="1"/>
            <a:r>
              <a:rPr kumimoji="0" lang="zh-CN" altLang="en-US" smtClean="0"/>
              <a:t>第二级</a:t>
            </a:r>
          </a:p>
          <a:p>
            <a:pPr lvl="2" eaLnBrk="1" latinLnBrk="0" hangingPunct="1"/>
            <a:r>
              <a:rPr kumimoji="0" lang="zh-CN" altLang="en-US" smtClean="0"/>
              <a:t>第三级</a:t>
            </a:r>
          </a:p>
          <a:p>
            <a:pPr lvl="3" eaLnBrk="1" latinLnBrk="0" hangingPunct="1"/>
            <a:r>
              <a:rPr kumimoji="0" lang="zh-CN" altLang="en-US" smtClean="0"/>
              <a:t>第四级</a:t>
            </a:r>
          </a:p>
          <a:p>
            <a:pPr lvl="4" eaLnBrk="1" latinLnBrk="0" hangingPunct="1"/>
            <a:r>
              <a:rPr kumimoji="0" lang="zh-CN" altLang="en-US" smtClean="0"/>
              <a:t>第五级</a:t>
            </a:r>
            <a:endParaRPr kumimoji="0" lang="en-US"/>
          </a:p>
        </p:txBody>
      </p:sp>
      <p:sp>
        <p:nvSpPr>
          <p:cNvPr id="10" name="日期占位符 9"/>
          <p:cNvSpPr>
            <a:spLocks noGrp="1"/>
          </p:cNvSpPr>
          <p:nvPr>
            <p:ph type="dt" sz="half" idx="2"/>
          </p:nvPr>
        </p:nvSpPr>
        <p:spPr>
          <a:xfrm>
            <a:off x="457200" y="6356350"/>
            <a:ext cx="21336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r>
              <a:rPr lang="en-US" altLang="zh-CN" smtClean="0"/>
              <a:t>Ling Zhou</a:t>
            </a:r>
            <a:endParaRPr lang="zh-CN" altLang="en-US" dirty="0"/>
          </a:p>
        </p:txBody>
      </p:sp>
      <p:sp>
        <p:nvSpPr>
          <p:cNvPr id="22" name="页脚占位符 21"/>
          <p:cNvSpPr>
            <a:spLocks noGrp="1"/>
          </p:cNvSpPr>
          <p:nvPr>
            <p:ph type="ftr" sz="quarter" idx="3"/>
          </p:nvPr>
        </p:nvSpPr>
        <p:spPr>
          <a:xfrm>
            <a:off x="2667000" y="6356350"/>
            <a:ext cx="33528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pPr algn="ctr"/>
            <a:r>
              <a:rPr lang="en-US" altLang="zh-CN" smtClean="0"/>
              <a:t>Distributed Systems Unit 1</a:t>
            </a:r>
            <a:endParaRPr lang="zh-CN" altLang="en-US" dirty="0"/>
          </a:p>
        </p:txBody>
      </p:sp>
      <p:sp>
        <p:nvSpPr>
          <p:cNvPr id="18" name="灯片编号占位符 17"/>
          <p:cNvSpPr>
            <a:spLocks noGrp="1"/>
          </p:cNvSpPr>
          <p:nvPr>
            <p:ph type="sldNum" sz="quarter" idx="4"/>
          </p:nvPr>
        </p:nvSpPr>
        <p:spPr>
          <a:xfrm>
            <a:off x="7924800" y="6356350"/>
            <a:ext cx="762000" cy="365125"/>
          </a:xfrm>
          <a:prstGeom prst="rect">
            <a:avLst/>
          </a:prstGeom>
        </p:spPr>
        <p:txBody>
          <a:bodyPr vert="horz" lIns="0" tIns="0" rIns="0" bIns="0" anchor="b"/>
          <a:lstStyle>
            <a:lvl1pPr algn="r" eaLnBrk="1" latinLnBrk="0" hangingPunct="1">
              <a:defRPr kumimoji="0" sz="1200">
                <a:solidFill>
                  <a:schemeClr val="tx2">
                    <a:shade val="90000"/>
                  </a:schemeClr>
                </a:solidFill>
              </a:defRPr>
            </a:lvl1pPr>
          </a:lstStyle>
          <a:p>
            <a:fld id="{0C913308-F349-4B6D-A68A-DD1791B4A57B}" type="slidenum">
              <a:rPr lang="zh-CN" altLang="en-US" smtClean="0"/>
              <a:pPr/>
              <a:t>‹#›</a:t>
            </a:fld>
            <a:endParaRPr lang="zh-CN" altLang="en-US" dirty="0"/>
          </a:p>
        </p:txBody>
      </p:sp>
      <p:grpSp>
        <p:nvGrpSpPr>
          <p:cNvPr id="2" name="组合 1"/>
          <p:cNvGrpSpPr/>
          <p:nvPr/>
        </p:nvGrpSpPr>
        <p:grpSpPr>
          <a:xfrm>
            <a:off x="-19017" y="202408"/>
            <a:ext cx="9180548" cy="649224"/>
            <a:chOff x="-19045" y="216550"/>
            <a:chExt cx="9180548" cy="649224"/>
          </a:xfrm>
        </p:grpSpPr>
        <p:sp>
          <p:nvSpPr>
            <p:cNvPr id="12" name="任意多边形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任意多边形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gr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p:txStyles>
    <p:titleStyle>
      <a:lvl1pPr algn="l" rtl="0" eaLnBrk="1" latinLnBrk="0" hangingPunct="1">
        <a:spcBef>
          <a:spcPct val="0"/>
        </a:spcBef>
        <a:buNone/>
        <a:defRPr kumimoji="0" sz="5000" b="0" kern="1200">
          <a:ln>
            <a:noFill/>
          </a:ln>
          <a:solidFill>
            <a:schemeClr val="tx2"/>
          </a:solidFill>
          <a:effectLst/>
          <a:latin typeface="+mj-lt"/>
          <a:ea typeface="+mj-ea"/>
          <a:cs typeface="+mj-cs"/>
        </a:defRPr>
      </a:lvl1pPr>
    </p:titleStyle>
    <p:body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ltLang="zh-CN" smtClean="0"/>
              <a:t>Ling Zhou</a:t>
            </a:r>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ltLang="zh-CN" smtClean="0"/>
              <a:t>Distributed Systems Unit 1</a:t>
            </a:r>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A890FA9-C50F-487B-9982-93184D994424}"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ling.zhou@seu.edu.cn"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14.jpeg"/><Relationship Id="rId4" Type="http://schemas.openxmlformats.org/officeDocument/2006/relationships/image" Target="../media/image13.jpeg"/></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3.jpeg"/></Relationships>
</file>

<file path=ppt/slides/_rels/slide28.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Layout" Target="../slideLayouts/slideLayout2.xml"/><Relationship Id="rId4" Type="http://schemas.openxmlformats.org/officeDocument/2006/relationships/image" Target="../media/image36.jpe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40.jpeg"/><Relationship Id="rId1" Type="http://schemas.openxmlformats.org/officeDocument/2006/relationships/slideLayout" Target="../slideLayouts/slideLayout2.xml"/><Relationship Id="rId4" Type="http://schemas.openxmlformats.org/officeDocument/2006/relationships/image" Target="../media/image41.jpeg"/></Relationships>
</file>

<file path=ppt/slides/_rels/slide33.xml.rels><?xml version="1.0" encoding="UTF-8" standalone="yes"?>
<Relationships xmlns="http://schemas.openxmlformats.org/package/2006/relationships"><Relationship Id="rId3" Type="http://schemas.openxmlformats.org/officeDocument/2006/relationships/hyperlink" Target="DSmp4/Unit%201_Project%20Ara-%20Part%20of%20it.mp4" TargetMode="External"/><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45.jpeg"/></Relationships>
</file>

<file path=ppt/slides/_rels/slide3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png"/><Relationship Id="rId1" Type="http://schemas.openxmlformats.org/officeDocument/2006/relationships/slideLayout" Target="../slideLayouts/slideLayout2.xml"/><Relationship Id="rId4" Type="http://schemas.openxmlformats.org/officeDocument/2006/relationships/image" Target="../media/image52.jpe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60.jpe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30.png"/><Relationship Id="rId1" Type="http://schemas.openxmlformats.org/officeDocument/2006/relationships/slideLayout" Target="../slideLayouts/slideLayout2.xml"/><Relationship Id="rId5" Type="http://schemas.openxmlformats.org/officeDocument/2006/relationships/image" Target="../media/image64.png"/><Relationship Id="rId4" Type="http://schemas.openxmlformats.org/officeDocument/2006/relationships/image" Target="../media/image63.png"/></Relationships>
</file>

<file path=ppt/slides/_rels/slide5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5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image" Target="../media/image30.png"/><Relationship Id="rId1" Type="http://schemas.openxmlformats.org/officeDocument/2006/relationships/slideLayout" Target="../slideLayouts/slideLayout2.xml"/><Relationship Id="rId5" Type="http://schemas.openxmlformats.org/officeDocument/2006/relationships/image" Target="../media/image71.gif"/><Relationship Id="rId4" Type="http://schemas.openxmlformats.org/officeDocument/2006/relationships/image" Target="../media/image70.jpe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73.jpe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40.xml"/><Relationship Id="rId1" Type="http://schemas.openxmlformats.org/officeDocument/2006/relationships/slideLayout" Target="../slideLayouts/slideLayout2.xml"/><Relationship Id="rId5" Type="http://schemas.openxmlformats.org/officeDocument/2006/relationships/image" Target="../media/image76.jpeg"/><Relationship Id="rId4" Type="http://schemas.openxmlformats.org/officeDocument/2006/relationships/image" Target="../media/image75.png"/></Relationships>
</file>

<file path=ppt/slides/_rels/slide6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79.jpe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44.xml"/><Relationship Id="rId1" Type="http://schemas.openxmlformats.org/officeDocument/2006/relationships/slideLayout" Target="../slideLayouts/slideLayout2.xml"/><Relationship Id="rId5" Type="http://schemas.openxmlformats.org/officeDocument/2006/relationships/image" Target="../media/image82.jpeg"/><Relationship Id="rId4" Type="http://schemas.openxmlformats.org/officeDocument/2006/relationships/image" Target="../media/image81.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85.jpe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image" Target="../media/image86.png"/><Relationship Id="rId1" Type="http://schemas.openxmlformats.org/officeDocument/2006/relationships/slideLayout" Target="../slideLayouts/slideLayout2.xml"/><Relationship Id="rId4" Type="http://schemas.openxmlformats.org/officeDocument/2006/relationships/image" Target="../media/image88.jpe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8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48.xml"/><Relationship Id="rId1" Type="http://schemas.openxmlformats.org/officeDocument/2006/relationships/slideLayout" Target="../slideLayouts/slideLayout2.xml"/><Relationship Id="rId5" Type="http://schemas.openxmlformats.org/officeDocument/2006/relationships/image" Target="../media/image93.jpeg"/><Relationship Id="rId4" Type="http://schemas.openxmlformats.org/officeDocument/2006/relationships/image" Target="../media/image92.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98.jpeg"/></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101.jpe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102.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104.jpeg"/><Relationship Id="rId7" Type="http://schemas.openxmlformats.org/officeDocument/2006/relationships/image" Target="../media/image108.jpeg"/><Relationship Id="rId2" Type="http://schemas.openxmlformats.org/officeDocument/2006/relationships/image" Target="../media/image103.jpeg"/><Relationship Id="rId1" Type="http://schemas.openxmlformats.org/officeDocument/2006/relationships/slideLayout" Target="../slideLayouts/slideLayout2.xml"/><Relationship Id="rId6" Type="http://schemas.openxmlformats.org/officeDocument/2006/relationships/image" Target="../media/image107.jpeg"/><Relationship Id="rId5" Type="http://schemas.openxmlformats.org/officeDocument/2006/relationships/image" Target="../media/image106.jpeg"/><Relationship Id="rId4" Type="http://schemas.openxmlformats.org/officeDocument/2006/relationships/image" Target="../media/image105.jpeg"/></Relationships>
</file>

<file path=ppt/slides/_rels/slide97.xml.rels><?xml version="1.0" encoding="UTF-8" standalone="yes"?>
<Relationships xmlns="http://schemas.openxmlformats.org/package/2006/relationships"><Relationship Id="rId3" Type="http://schemas.openxmlformats.org/officeDocument/2006/relationships/image" Target="../media/image109.jpe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110.jpe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en-US" altLang="zh-CN" dirty="0" smtClean="0"/>
              <a:t>Distributed Systems</a:t>
            </a:r>
            <a:br>
              <a:rPr lang="en-US" altLang="zh-CN" dirty="0" smtClean="0"/>
            </a:br>
            <a:endParaRPr lang="zh-CN" altLang="en-US" dirty="0"/>
          </a:p>
        </p:txBody>
      </p:sp>
      <p:sp>
        <p:nvSpPr>
          <p:cNvPr id="3" name="副标题 2"/>
          <p:cNvSpPr>
            <a:spLocks noGrp="1"/>
          </p:cNvSpPr>
          <p:nvPr>
            <p:ph type="subTitle" idx="1"/>
          </p:nvPr>
        </p:nvSpPr>
        <p:spPr>
          <a:xfrm>
            <a:off x="533400" y="3228536"/>
            <a:ext cx="7854696" cy="3008776"/>
          </a:xfrm>
        </p:spPr>
        <p:txBody>
          <a:bodyPr>
            <a:normAutofit lnSpcReduction="10000"/>
          </a:bodyPr>
          <a:lstStyle/>
          <a:p>
            <a:r>
              <a:rPr lang="en-US" altLang="zh-CN" sz="3200" dirty="0" smtClean="0">
                <a:solidFill>
                  <a:srgbClr val="002060"/>
                </a:solidFill>
              </a:rPr>
              <a:t>Unit 1 INTRODUCTION</a:t>
            </a:r>
          </a:p>
          <a:p>
            <a:endParaRPr lang="en-US" altLang="zh-CN" sz="2000" dirty="0" smtClean="0"/>
          </a:p>
          <a:p>
            <a:r>
              <a:rPr lang="en-US" altLang="zh-CN" sz="2000" dirty="0" smtClean="0"/>
              <a:t>Ling ZHOU</a:t>
            </a:r>
          </a:p>
          <a:p>
            <a:endParaRPr lang="en-US" altLang="zh-CN" sz="2000" dirty="0" smtClean="0"/>
          </a:p>
          <a:p>
            <a:r>
              <a:rPr lang="en-US" altLang="zh-CN" sz="2000" dirty="0" smtClean="0"/>
              <a:t>School of Computer Science and Engineering</a:t>
            </a:r>
            <a:endParaRPr lang="zh-CN" altLang="zh-CN" sz="2000" dirty="0" smtClean="0"/>
          </a:p>
          <a:p>
            <a:r>
              <a:rPr lang="en-US" altLang="zh-CN" sz="2000" dirty="0" smtClean="0"/>
              <a:t>College of Software Engineering, </a:t>
            </a:r>
          </a:p>
          <a:p>
            <a:r>
              <a:rPr lang="en-US" altLang="zh-CN" sz="2000" dirty="0" smtClean="0"/>
              <a:t>Southeast University, Nanjing</a:t>
            </a:r>
            <a:endParaRPr lang="zh-CN" altLang="zh-CN" sz="2000" dirty="0" smtClean="0"/>
          </a:p>
          <a:p>
            <a:r>
              <a:rPr lang="en-US" altLang="zh-CN" sz="2000" dirty="0" smtClean="0">
                <a:hlinkClick r:id="rId3"/>
              </a:rPr>
              <a:t>ling.zhou@seu.edu.cn</a:t>
            </a:r>
            <a:endParaRPr lang="en-US" altLang="zh-CN" sz="2000" dirty="0" smtClean="0"/>
          </a:p>
          <a:p>
            <a:endParaRPr lang="en-US" altLang="zh-CN" dirty="0" smtClean="0"/>
          </a:p>
          <a:p>
            <a:endParaRPr lang="zh-CN" altLang="en-US" dirty="0"/>
          </a:p>
        </p:txBody>
      </p:sp>
      <p:pic>
        <p:nvPicPr>
          <p:cNvPr id="4" name="Picture 5"/>
          <p:cNvPicPr>
            <a:picLocks noChangeAspect="1" noChangeArrowheads="1"/>
          </p:cNvPicPr>
          <p:nvPr/>
        </p:nvPicPr>
        <p:blipFill>
          <a:blip r:embed="rId4" cstate="print"/>
          <a:srcRect/>
          <a:stretch>
            <a:fillRect/>
          </a:stretch>
        </p:blipFill>
        <p:spPr bwMode="auto">
          <a:xfrm>
            <a:off x="0" y="6130556"/>
            <a:ext cx="5148064" cy="727444"/>
          </a:xfrm>
          <a:prstGeom prst="rect">
            <a:avLst/>
          </a:prstGeom>
          <a:ln>
            <a:headEnd/>
            <a:tailEnd/>
          </a:ln>
        </p:spPr>
        <p:style>
          <a:lnRef idx="0">
            <a:schemeClr val="accent1"/>
          </a:lnRef>
          <a:fillRef idx="3">
            <a:schemeClr val="accent1"/>
          </a:fillRef>
          <a:effectRef idx="3">
            <a:schemeClr val="accent1"/>
          </a:effectRef>
          <a:fontRef idx="minor">
            <a:schemeClr val="lt1"/>
          </a:fontRef>
        </p:style>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Characteristics of DS</a:t>
            </a:r>
            <a:endParaRPr lang="zh-CN" altLang="en-US" dirty="0"/>
          </a:p>
        </p:txBody>
      </p:sp>
      <p:sp>
        <p:nvSpPr>
          <p:cNvPr id="3" name="内容占位符 2"/>
          <p:cNvSpPr>
            <a:spLocks noGrp="1"/>
          </p:cNvSpPr>
          <p:nvPr>
            <p:ph idx="1"/>
          </p:nvPr>
        </p:nvSpPr>
        <p:spPr>
          <a:xfrm>
            <a:off x="457200" y="1935480"/>
            <a:ext cx="4978896" cy="4389120"/>
          </a:xfrm>
        </p:spPr>
        <p:txBody>
          <a:bodyPr>
            <a:normAutofit lnSpcReduction="10000"/>
          </a:bodyPr>
          <a:lstStyle/>
          <a:p>
            <a:pPr>
              <a:spcAft>
                <a:spcPts val="600"/>
              </a:spcAft>
            </a:pPr>
            <a:r>
              <a:rPr lang="en-US" altLang="zh-CN" sz="2800" b="1" dirty="0" smtClean="0">
                <a:solidFill>
                  <a:srgbClr val="FF0000"/>
                </a:solidFill>
              </a:rPr>
              <a:t>Collection of autonomous nodes</a:t>
            </a:r>
            <a:endParaRPr lang="en-US" altLang="zh-CN" dirty="0" smtClean="0">
              <a:solidFill>
                <a:srgbClr val="FF0000"/>
              </a:solidFill>
            </a:endParaRPr>
          </a:p>
          <a:p>
            <a:pPr lvl="1">
              <a:spcAft>
                <a:spcPts val="600"/>
              </a:spcAft>
            </a:pPr>
            <a:r>
              <a:rPr lang="en-US" altLang="zh-CN" dirty="0" smtClean="0">
                <a:solidFill>
                  <a:srgbClr val="0070C0"/>
                </a:solidFill>
              </a:rPr>
              <a:t>Differences</a:t>
            </a:r>
            <a:r>
              <a:rPr lang="en-US" altLang="zh-CN" dirty="0" smtClean="0"/>
              <a:t> between the various computers and ways of communications are mostly </a:t>
            </a:r>
            <a:r>
              <a:rPr lang="en-US" altLang="zh-CN" dirty="0" smtClean="0">
                <a:solidFill>
                  <a:srgbClr val="0070C0"/>
                </a:solidFill>
              </a:rPr>
              <a:t>hidden </a:t>
            </a:r>
            <a:r>
              <a:rPr lang="en-US" altLang="zh-CN" dirty="0" smtClean="0"/>
              <a:t>from users.</a:t>
            </a:r>
          </a:p>
          <a:p>
            <a:pPr>
              <a:spcBef>
                <a:spcPts val="1200"/>
              </a:spcBef>
              <a:spcAft>
                <a:spcPts val="600"/>
              </a:spcAft>
            </a:pPr>
            <a:r>
              <a:rPr lang="en-US" altLang="zh-CN" sz="2800" b="1" dirty="0" smtClean="0">
                <a:solidFill>
                  <a:srgbClr val="FF0000"/>
                </a:solidFill>
              </a:rPr>
              <a:t>Coherent system </a:t>
            </a:r>
          </a:p>
          <a:p>
            <a:pPr lvl="1">
              <a:spcAft>
                <a:spcPts val="600"/>
              </a:spcAft>
            </a:pPr>
            <a:r>
              <a:rPr lang="en-US" altLang="zh-CN" dirty="0" smtClean="0"/>
              <a:t>Users and applications can </a:t>
            </a:r>
            <a:r>
              <a:rPr lang="en-US" altLang="zh-CN" dirty="0" smtClean="0">
                <a:solidFill>
                  <a:srgbClr val="0070C0"/>
                </a:solidFill>
              </a:rPr>
              <a:t>interact </a:t>
            </a:r>
            <a:r>
              <a:rPr lang="en-US" altLang="zh-CN" dirty="0" smtClean="0"/>
              <a:t>with a DS </a:t>
            </a:r>
            <a:r>
              <a:rPr lang="en-US" altLang="zh-CN" dirty="0" smtClean="0">
                <a:solidFill>
                  <a:srgbClr val="0070C0"/>
                </a:solidFill>
              </a:rPr>
              <a:t>in a </a:t>
            </a:r>
            <a:r>
              <a:rPr lang="en-US" altLang="zh-CN" dirty="0" smtClean="0"/>
              <a:t>consistent and </a:t>
            </a:r>
            <a:r>
              <a:rPr lang="en-US" altLang="zh-CN" dirty="0" smtClean="0">
                <a:solidFill>
                  <a:srgbClr val="0070C0"/>
                </a:solidFill>
              </a:rPr>
              <a:t>uniform way</a:t>
            </a:r>
          </a:p>
        </p:txBody>
      </p:sp>
      <p:sp>
        <p:nvSpPr>
          <p:cNvPr id="4" name="日期占位符 3"/>
          <p:cNvSpPr>
            <a:spLocks noGrp="1"/>
          </p:cNvSpPr>
          <p:nvPr>
            <p:ph type="dt" sz="half" idx="10"/>
          </p:nvPr>
        </p:nvSpPr>
        <p:spPr/>
        <p:txBody>
          <a:bodyPr/>
          <a:lstStyle/>
          <a:p>
            <a:r>
              <a:rPr lang="en-US" altLang="zh-CN" smtClean="0"/>
              <a:t>Ling Zhou</a:t>
            </a:r>
            <a:endParaRPr lang="zh-CN" altLang="en-US" dirty="0"/>
          </a:p>
        </p:txBody>
      </p:sp>
      <p:sp>
        <p:nvSpPr>
          <p:cNvPr id="5" name="页脚占位符 4"/>
          <p:cNvSpPr>
            <a:spLocks noGrp="1"/>
          </p:cNvSpPr>
          <p:nvPr>
            <p:ph type="ftr" sz="quarter" idx="11"/>
          </p:nvPr>
        </p:nvSpPr>
        <p:spPr/>
        <p:txBody>
          <a:bodyPr/>
          <a:lstStyle/>
          <a:p>
            <a:pPr algn="ctr"/>
            <a:r>
              <a:rPr lang="en-US" altLang="zh-CN" smtClean="0"/>
              <a:t>Distributed Systems Unit 1</a:t>
            </a:r>
            <a:endParaRPr lang="zh-CN" altLang="en-US" dirty="0"/>
          </a:p>
        </p:txBody>
      </p:sp>
      <p:pic>
        <p:nvPicPr>
          <p:cNvPr id="8" name="图片 7" descr="chrDS.JPG"/>
          <p:cNvPicPr>
            <a:picLocks noChangeAspect="1"/>
          </p:cNvPicPr>
          <p:nvPr/>
        </p:nvPicPr>
        <p:blipFill>
          <a:blip r:embed="rId3" cstate="print"/>
          <a:stretch>
            <a:fillRect/>
          </a:stretch>
        </p:blipFill>
        <p:spPr>
          <a:xfrm>
            <a:off x="5436096" y="2132856"/>
            <a:ext cx="3343275" cy="3377565"/>
          </a:xfrm>
          <a:prstGeom prst="rect">
            <a:avLst/>
          </a:prstGeom>
        </p:spPr>
      </p:pic>
      <p:sp>
        <p:nvSpPr>
          <p:cNvPr id="9" name="灯片编号占位符 8"/>
          <p:cNvSpPr>
            <a:spLocks noGrp="1"/>
          </p:cNvSpPr>
          <p:nvPr>
            <p:ph type="sldNum" sz="quarter" idx="12"/>
          </p:nvPr>
        </p:nvSpPr>
        <p:spPr/>
        <p:txBody>
          <a:bodyPr/>
          <a:lstStyle/>
          <a:p>
            <a:fld id="{0C913308-F349-4B6D-A68A-DD1791B4A57B}" type="slidenum">
              <a:rPr lang="zh-CN" altLang="en-US" smtClean="0"/>
              <a:pPr/>
              <a:t>10</a:t>
            </a:fld>
            <a:r>
              <a:rPr lang="en-US" altLang="zh-CN" smtClean="0"/>
              <a:t>/76</a:t>
            </a:r>
            <a:endParaRPr lang="zh-CN" altLang="en-US" dirty="0"/>
          </a:p>
        </p:txBody>
      </p:sp>
    </p:spTree>
  </p:cSld>
  <p:clrMapOvr>
    <a:masterClrMapping/>
  </p:clrMapOvr>
  <p:transition/>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Topics of Seminar 1 (cont.)</a:t>
            </a:r>
            <a:endParaRPr lang="zh-CN" altLang="en-US" dirty="0"/>
          </a:p>
        </p:txBody>
      </p:sp>
      <p:sp>
        <p:nvSpPr>
          <p:cNvPr id="3" name="内容占位符 2"/>
          <p:cNvSpPr>
            <a:spLocks noGrp="1"/>
          </p:cNvSpPr>
          <p:nvPr>
            <p:ph idx="1"/>
          </p:nvPr>
        </p:nvSpPr>
        <p:spPr>
          <a:xfrm>
            <a:off x="457200" y="1935480"/>
            <a:ext cx="8363272" cy="4389120"/>
          </a:xfrm>
        </p:spPr>
        <p:txBody>
          <a:bodyPr/>
          <a:lstStyle/>
          <a:p>
            <a:pPr marL="514350" indent="-514350">
              <a:buNone/>
            </a:pPr>
            <a:r>
              <a:rPr lang="en-US" altLang="zh-CN" i="1" dirty="0" smtClean="0"/>
              <a:t>4. 	Albert-Laszlo </a:t>
            </a:r>
            <a:r>
              <a:rPr lang="en-US" altLang="zh-CN" i="1" dirty="0" err="1" smtClean="0"/>
              <a:t>Barabasi</a:t>
            </a:r>
            <a:r>
              <a:rPr lang="en-US" altLang="zh-CN" i="1" dirty="0" smtClean="0"/>
              <a:t>; </a:t>
            </a:r>
            <a:r>
              <a:rPr lang="en-US" altLang="zh-CN" i="1" dirty="0" err="1" smtClean="0"/>
              <a:t>Erzsebet</a:t>
            </a:r>
            <a:r>
              <a:rPr lang="en-US" altLang="zh-CN" i="1" dirty="0" smtClean="0"/>
              <a:t> </a:t>
            </a:r>
            <a:r>
              <a:rPr lang="en-US" altLang="zh-CN" i="1" dirty="0" err="1" smtClean="0"/>
              <a:t>Ravasz</a:t>
            </a:r>
            <a:r>
              <a:rPr lang="en-US" altLang="zh-CN" i="1" dirty="0" smtClean="0"/>
              <a:t>, </a:t>
            </a:r>
            <a:r>
              <a:rPr lang="en-US" altLang="zh-CN" i="1" dirty="0" err="1" smtClean="0"/>
              <a:t>Tamas</a:t>
            </a:r>
            <a:r>
              <a:rPr lang="en-US" altLang="zh-CN" i="1" dirty="0" smtClean="0"/>
              <a:t> </a:t>
            </a:r>
            <a:r>
              <a:rPr lang="en-US" altLang="zh-CN" i="1" dirty="0" err="1" smtClean="0"/>
              <a:t>Vicsek</a:t>
            </a:r>
            <a:r>
              <a:rPr lang="en-US" altLang="zh-CN" i="1" dirty="0" smtClean="0"/>
              <a:t>, “</a:t>
            </a:r>
            <a:r>
              <a:rPr lang="en-US" altLang="zh-CN" dirty="0" smtClean="0"/>
              <a:t>Deterministic scale-free networks”, </a:t>
            </a:r>
            <a:r>
              <a:rPr lang="en-US" altLang="zh-CN" dirty="0" err="1" smtClean="0"/>
              <a:t>Physica</a:t>
            </a:r>
            <a:r>
              <a:rPr lang="en-US" altLang="zh-CN" dirty="0" smtClean="0"/>
              <a:t> A 299 (2001) page 559–564.</a:t>
            </a:r>
          </a:p>
          <a:p>
            <a:pPr marL="514350" indent="-514350">
              <a:buFont typeface="+mj-lt"/>
              <a:buAutoNum type="arabicPeriod"/>
            </a:pPr>
            <a:endParaRPr lang="en-US" altLang="zh-CN" dirty="0" smtClean="0"/>
          </a:p>
          <a:p>
            <a:pPr marL="514350" indent="-514350">
              <a:buNone/>
            </a:pPr>
            <a:r>
              <a:rPr lang="en-US" altLang="zh-CN" i="1" dirty="0" smtClean="0"/>
              <a:t>5.	Culler, D; </a:t>
            </a:r>
            <a:r>
              <a:rPr lang="en-US" altLang="zh-CN" i="1" dirty="0" err="1" smtClean="0"/>
              <a:t>Estrin</a:t>
            </a:r>
            <a:r>
              <a:rPr lang="en-US" altLang="zh-CN" i="1" dirty="0" smtClean="0"/>
              <a:t>, D; </a:t>
            </a:r>
            <a:r>
              <a:rPr lang="en-US" altLang="zh-CN" i="1" dirty="0" err="1" smtClean="0"/>
              <a:t>Srivastava</a:t>
            </a:r>
            <a:r>
              <a:rPr lang="en-US" altLang="zh-CN" i="1" dirty="0" smtClean="0"/>
              <a:t>, M, </a:t>
            </a:r>
            <a:r>
              <a:rPr lang="en-US" altLang="zh-CN" dirty="0" smtClean="0"/>
              <a:t>“Overview of </a:t>
            </a:r>
            <a:r>
              <a:rPr lang="en-US" altLang="zh-CN" b="1" dirty="0" smtClean="0"/>
              <a:t>sensor</a:t>
            </a:r>
            <a:r>
              <a:rPr lang="en-US" altLang="zh-CN" dirty="0" smtClean="0"/>
              <a:t> </a:t>
            </a:r>
            <a:r>
              <a:rPr lang="en-US" altLang="zh-CN" b="1" dirty="0" smtClean="0"/>
              <a:t>networks”, </a:t>
            </a:r>
            <a:r>
              <a:rPr lang="en-US" altLang="zh-CN" dirty="0" smtClean="0"/>
              <a:t>COMPUTER, 08/2004, Vol.</a:t>
            </a:r>
            <a:r>
              <a:rPr lang="zh-CN" altLang="en-US" dirty="0" smtClean="0"/>
              <a:t> </a:t>
            </a:r>
            <a:r>
              <a:rPr lang="en-US" altLang="zh-CN" dirty="0" smtClean="0"/>
              <a:t>37-8.</a:t>
            </a:r>
          </a:p>
          <a:p>
            <a:endParaRPr lang="en-US" altLang="zh-CN" dirty="0" smtClean="0"/>
          </a:p>
          <a:p>
            <a:endParaRPr lang="en-US" altLang="zh-CN" dirty="0" smtClean="0"/>
          </a:p>
          <a:p>
            <a:endParaRPr lang="zh-CN" altLang="en-US" dirty="0"/>
          </a:p>
        </p:txBody>
      </p:sp>
      <p:sp>
        <p:nvSpPr>
          <p:cNvPr id="4" name="日期占位符 3"/>
          <p:cNvSpPr>
            <a:spLocks noGrp="1"/>
          </p:cNvSpPr>
          <p:nvPr>
            <p:ph type="dt" sz="half" idx="10"/>
          </p:nvPr>
        </p:nvSpPr>
        <p:spPr/>
        <p:txBody>
          <a:bodyPr/>
          <a:lstStyle/>
          <a:p>
            <a:r>
              <a:rPr lang="en-US" altLang="zh-CN" smtClean="0"/>
              <a:t>Ling Zhou</a:t>
            </a:r>
            <a:endParaRPr lang="zh-CN" altLang="en-US" dirty="0"/>
          </a:p>
        </p:txBody>
      </p:sp>
      <p:sp>
        <p:nvSpPr>
          <p:cNvPr id="5" name="页脚占位符 4"/>
          <p:cNvSpPr>
            <a:spLocks noGrp="1"/>
          </p:cNvSpPr>
          <p:nvPr>
            <p:ph type="ftr" sz="quarter" idx="11"/>
          </p:nvPr>
        </p:nvSpPr>
        <p:spPr/>
        <p:txBody>
          <a:bodyPr/>
          <a:lstStyle/>
          <a:p>
            <a:pPr algn="ctr"/>
            <a:r>
              <a:rPr lang="en-US" altLang="zh-CN" smtClean="0"/>
              <a:t>Distributed Systems Unit 1</a:t>
            </a:r>
            <a:endParaRPr lang="zh-CN" altLang="en-US" dirty="0"/>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100</a:t>
            </a:fld>
            <a:r>
              <a:rPr lang="en-US" altLang="zh-CN" smtClean="0"/>
              <a:t>/76</a:t>
            </a:r>
            <a:endParaRPr lang="zh-CN" altLang="en-US" dirty="0"/>
          </a:p>
        </p:txBody>
      </p:sp>
    </p:spTree>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704088"/>
            <a:ext cx="8229600" cy="1296152"/>
          </a:xfrm>
        </p:spPr>
        <p:txBody>
          <a:bodyPr>
            <a:normAutofit fontScale="90000"/>
          </a:bodyPr>
          <a:lstStyle/>
          <a:p>
            <a:r>
              <a:rPr lang="en-US" altLang="zh-CN" dirty="0" smtClean="0"/>
              <a:t>Characteristics of DS (1)</a:t>
            </a:r>
            <a:br>
              <a:rPr lang="en-US" altLang="zh-CN" dirty="0" smtClean="0"/>
            </a:br>
            <a:r>
              <a:rPr lang="en-US" altLang="zh-CN" sz="4000" b="1" dirty="0" smtClean="0"/>
              <a:t>Collection of autonomous nodes</a:t>
            </a:r>
            <a:endParaRPr lang="zh-CN" altLang="en-US" sz="4000" b="1" dirty="0"/>
          </a:p>
        </p:txBody>
      </p:sp>
      <p:sp>
        <p:nvSpPr>
          <p:cNvPr id="3" name="内容占位符 2"/>
          <p:cNvSpPr>
            <a:spLocks noGrp="1"/>
          </p:cNvSpPr>
          <p:nvPr>
            <p:ph idx="1"/>
          </p:nvPr>
        </p:nvSpPr>
        <p:spPr>
          <a:xfrm>
            <a:off x="457200" y="2071678"/>
            <a:ext cx="8186766" cy="4252922"/>
          </a:xfrm>
        </p:spPr>
        <p:txBody>
          <a:bodyPr>
            <a:normAutofit lnSpcReduction="10000"/>
          </a:bodyPr>
          <a:lstStyle/>
          <a:p>
            <a:pPr>
              <a:spcAft>
                <a:spcPts val="600"/>
              </a:spcAft>
            </a:pPr>
            <a:r>
              <a:rPr lang="en-US" altLang="zh-CN" b="1" dirty="0" smtClean="0"/>
              <a:t>Independent behavior</a:t>
            </a:r>
          </a:p>
          <a:p>
            <a:pPr lvl="1">
              <a:spcAft>
                <a:spcPts val="600"/>
              </a:spcAft>
            </a:pPr>
            <a:r>
              <a:rPr lang="en-US" altLang="zh-CN" dirty="0" smtClean="0"/>
              <a:t>Each autonomous node will have its </a:t>
            </a:r>
            <a:r>
              <a:rPr lang="en-US" altLang="zh-CN" dirty="0" smtClean="0">
                <a:solidFill>
                  <a:srgbClr val="0070C0"/>
                </a:solidFill>
              </a:rPr>
              <a:t>own notion of time</a:t>
            </a:r>
          </a:p>
          <a:p>
            <a:pPr lvl="1">
              <a:spcAft>
                <a:spcPts val="600"/>
              </a:spcAft>
            </a:pPr>
            <a:r>
              <a:rPr lang="en-US" altLang="zh-CN" dirty="0" smtClean="0"/>
              <a:t>There is </a:t>
            </a:r>
            <a:r>
              <a:rPr lang="en-US" altLang="zh-CN" b="1" dirty="0" smtClean="0">
                <a:solidFill>
                  <a:srgbClr val="FF0000"/>
                </a:solidFill>
              </a:rPr>
              <a:t>NO</a:t>
            </a:r>
            <a:r>
              <a:rPr lang="en-US" altLang="zh-CN" dirty="0" smtClean="0"/>
              <a:t> </a:t>
            </a:r>
            <a:r>
              <a:rPr lang="en-US" altLang="zh-CN" dirty="0" smtClean="0">
                <a:solidFill>
                  <a:srgbClr val="0070C0"/>
                </a:solidFill>
              </a:rPr>
              <a:t>global clock</a:t>
            </a:r>
            <a:r>
              <a:rPr lang="en-US" altLang="zh-CN" dirty="0" smtClean="0"/>
              <a:t>.</a:t>
            </a:r>
          </a:p>
          <a:p>
            <a:pPr lvl="1">
              <a:spcAft>
                <a:spcPts val="600"/>
              </a:spcAft>
            </a:pPr>
            <a:r>
              <a:rPr lang="en-US" altLang="zh-CN" dirty="0" smtClean="0"/>
              <a:t>Leads to fundamental</a:t>
            </a:r>
            <a:r>
              <a:rPr lang="en-US" altLang="zh-CN" dirty="0" smtClean="0">
                <a:solidFill>
                  <a:srgbClr val="0070C0"/>
                </a:solidFill>
              </a:rPr>
              <a:t> synchronization and coordination</a:t>
            </a:r>
            <a:r>
              <a:rPr lang="en-US" altLang="zh-CN" dirty="0" smtClean="0"/>
              <a:t> problems.</a:t>
            </a:r>
          </a:p>
          <a:p>
            <a:pPr>
              <a:spcBef>
                <a:spcPts val="1200"/>
              </a:spcBef>
              <a:spcAft>
                <a:spcPts val="600"/>
              </a:spcAft>
            </a:pPr>
            <a:r>
              <a:rPr lang="en-US" altLang="zh-CN" b="1" dirty="0" smtClean="0"/>
              <a:t>Collection of nodes</a:t>
            </a:r>
          </a:p>
          <a:p>
            <a:pPr lvl="1">
              <a:spcAft>
                <a:spcPts val="600"/>
              </a:spcAft>
            </a:pPr>
            <a:r>
              <a:rPr lang="en-US" altLang="zh-CN" dirty="0" smtClean="0"/>
              <a:t>How to manage </a:t>
            </a:r>
            <a:r>
              <a:rPr lang="en-US" altLang="zh-CN" u="sng" dirty="0" smtClean="0"/>
              <a:t>group membership</a:t>
            </a:r>
            <a:r>
              <a:rPr lang="en-US" altLang="zh-CN" dirty="0" smtClean="0"/>
              <a:t>?</a:t>
            </a:r>
          </a:p>
          <a:p>
            <a:pPr lvl="1">
              <a:spcAft>
                <a:spcPts val="600"/>
              </a:spcAft>
            </a:pPr>
            <a:r>
              <a:rPr lang="en-US" altLang="zh-CN" dirty="0" smtClean="0"/>
              <a:t>How to know that you are indeed </a:t>
            </a:r>
            <a:r>
              <a:rPr lang="en-US" altLang="zh-CN" u="sng" dirty="0" smtClean="0"/>
              <a:t>communicating with an authorized (non)member</a:t>
            </a:r>
            <a:r>
              <a:rPr lang="en-US" altLang="zh-CN" dirty="0" smtClean="0"/>
              <a:t>?</a:t>
            </a:r>
          </a:p>
        </p:txBody>
      </p:sp>
      <p:sp>
        <p:nvSpPr>
          <p:cNvPr id="4" name="日期占位符 3"/>
          <p:cNvSpPr>
            <a:spLocks noGrp="1"/>
          </p:cNvSpPr>
          <p:nvPr>
            <p:ph type="dt" sz="half" idx="10"/>
          </p:nvPr>
        </p:nvSpPr>
        <p:spPr/>
        <p:txBody>
          <a:bodyPr/>
          <a:lstStyle/>
          <a:p>
            <a:r>
              <a:rPr lang="en-US" altLang="zh-CN" smtClean="0"/>
              <a:t>Ling Zhou</a:t>
            </a:r>
            <a:endParaRPr lang="zh-CN" altLang="en-US" dirty="0"/>
          </a:p>
        </p:txBody>
      </p:sp>
      <p:sp>
        <p:nvSpPr>
          <p:cNvPr id="5" name="页脚占位符 4"/>
          <p:cNvSpPr>
            <a:spLocks noGrp="1"/>
          </p:cNvSpPr>
          <p:nvPr>
            <p:ph type="ftr" sz="quarter" idx="11"/>
          </p:nvPr>
        </p:nvSpPr>
        <p:spPr/>
        <p:txBody>
          <a:bodyPr/>
          <a:lstStyle/>
          <a:p>
            <a:pPr algn="ctr"/>
            <a:r>
              <a:rPr lang="en-US" altLang="zh-CN" smtClean="0"/>
              <a:t>Distributed Systems Unit 1</a:t>
            </a:r>
            <a:endParaRPr lang="zh-CN" altLang="en-US" dirty="0"/>
          </a:p>
        </p:txBody>
      </p:sp>
      <p:pic>
        <p:nvPicPr>
          <p:cNvPr id="8" name="图片 7" descr="chrDS.JPG"/>
          <p:cNvPicPr>
            <a:picLocks noChangeAspect="1"/>
          </p:cNvPicPr>
          <p:nvPr/>
        </p:nvPicPr>
        <p:blipFill>
          <a:blip r:embed="rId3" cstate="print"/>
          <a:stretch>
            <a:fillRect/>
          </a:stretch>
        </p:blipFill>
        <p:spPr>
          <a:xfrm>
            <a:off x="7072330" y="0"/>
            <a:ext cx="2071670" cy="2092918"/>
          </a:xfrm>
          <a:prstGeom prst="rect">
            <a:avLst/>
          </a:prstGeom>
        </p:spPr>
      </p:pic>
      <p:sp>
        <p:nvSpPr>
          <p:cNvPr id="9" name="灯片编号占位符 8"/>
          <p:cNvSpPr>
            <a:spLocks noGrp="1"/>
          </p:cNvSpPr>
          <p:nvPr>
            <p:ph type="sldNum" sz="quarter" idx="12"/>
          </p:nvPr>
        </p:nvSpPr>
        <p:spPr/>
        <p:txBody>
          <a:bodyPr/>
          <a:lstStyle/>
          <a:p>
            <a:fld id="{0C913308-F349-4B6D-A68A-DD1791B4A57B}" type="slidenum">
              <a:rPr lang="zh-CN" altLang="en-US" smtClean="0"/>
              <a:pPr/>
              <a:t>11</a:t>
            </a:fld>
            <a:r>
              <a:rPr lang="en-US" altLang="zh-CN" smtClean="0"/>
              <a:t>/76</a:t>
            </a:r>
            <a:endParaRPr lang="zh-CN" altLang="en-US" dirty="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704088"/>
            <a:ext cx="8229600" cy="1296152"/>
          </a:xfrm>
        </p:spPr>
        <p:txBody>
          <a:bodyPr>
            <a:normAutofit fontScale="90000"/>
          </a:bodyPr>
          <a:lstStyle/>
          <a:p>
            <a:r>
              <a:rPr lang="en-US" altLang="zh-CN" dirty="0" smtClean="0"/>
              <a:t>Characteristics of DS (1)</a:t>
            </a:r>
            <a:br>
              <a:rPr lang="en-US" altLang="zh-CN" dirty="0" smtClean="0"/>
            </a:br>
            <a:r>
              <a:rPr lang="en-US" altLang="zh-CN" sz="4000" b="1" dirty="0" smtClean="0"/>
              <a:t>Collection of autonomous nodes</a:t>
            </a:r>
            <a:endParaRPr lang="zh-CN" altLang="en-US" sz="4000" b="1" dirty="0"/>
          </a:p>
        </p:txBody>
      </p:sp>
      <p:sp>
        <p:nvSpPr>
          <p:cNvPr id="3" name="内容占位符 2"/>
          <p:cNvSpPr>
            <a:spLocks noGrp="1"/>
          </p:cNvSpPr>
          <p:nvPr>
            <p:ph idx="1"/>
          </p:nvPr>
        </p:nvSpPr>
        <p:spPr>
          <a:xfrm>
            <a:off x="457200" y="2071678"/>
            <a:ext cx="8186766" cy="4252922"/>
          </a:xfrm>
        </p:spPr>
        <p:txBody>
          <a:bodyPr>
            <a:normAutofit fontScale="85000" lnSpcReduction="20000"/>
          </a:bodyPr>
          <a:lstStyle/>
          <a:p>
            <a:pPr>
              <a:spcAft>
                <a:spcPts val="600"/>
              </a:spcAft>
              <a:buNone/>
            </a:pPr>
            <a:r>
              <a:rPr lang="en-US" altLang="zh-CN" sz="3300" b="1" dirty="0" smtClean="0"/>
              <a:t>Organization</a:t>
            </a:r>
          </a:p>
          <a:p>
            <a:pPr>
              <a:spcAft>
                <a:spcPts val="600"/>
              </a:spcAft>
            </a:pPr>
            <a:r>
              <a:rPr lang="en-US" altLang="zh-CN" dirty="0" smtClean="0"/>
              <a:t>Overlay network</a:t>
            </a:r>
          </a:p>
          <a:p>
            <a:pPr lvl="1">
              <a:spcAft>
                <a:spcPts val="600"/>
              </a:spcAft>
            </a:pPr>
            <a:r>
              <a:rPr lang="en-US" altLang="zh-CN" dirty="0" smtClean="0"/>
              <a:t>Each node in the collection </a:t>
            </a:r>
            <a:r>
              <a:rPr lang="en-US" altLang="zh-CN" dirty="0" smtClean="0">
                <a:solidFill>
                  <a:srgbClr val="0070C0"/>
                </a:solidFill>
              </a:rPr>
              <a:t>communicates only with </a:t>
            </a:r>
            <a:r>
              <a:rPr lang="en-US" altLang="zh-CN" dirty="0" smtClean="0"/>
              <a:t>other nodes in the system, its </a:t>
            </a:r>
            <a:r>
              <a:rPr lang="en-US" altLang="zh-CN" dirty="0" smtClean="0">
                <a:solidFill>
                  <a:srgbClr val="0070C0"/>
                </a:solidFill>
              </a:rPr>
              <a:t>neighbors</a:t>
            </a:r>
            <a:r>
              <a:rPr lang="en-US" altLang="zh-CN" dirty="0" smtClean="0"/>
              <a:t>. </a:t>
            </a:r>
          </a:p>
          <a:p>
            <a:pPr lvl="1">
              <a:spcAft>
                <a:spcPts val="600"/>
              </a:spcAft>
            </a:pPr>
            <a:r>
              <a:rPr lang="en-US" altLang="zh-CN" dirty="0" smtClean="0">
                <a:solidFill>
                  <a:srgbClr val="0070C0"/>
                </a:solidFill>
              </a:rPr>
              <a:t>The set of neighbors </a:t>
            </a:r>
            <a:r>
              <a:rPr lang="en-US" altLang="zh-CN" dirty="0" smtClean="0"/>
              <a:t>may be </a:t>
            </a:r>
            <a:r>
              <a:rPr lang="en-US" altLang="zh-CN" dirty="0" smtClean="0">
                <a:solidFill>
                  <a:srgbClr val="0070C0"/>
                </a:solidFill>
              </a:rPr>
              <a:t>dynamic</a:t>
            </a:r>
            <a:r>
              <a:rPr lang="en-US" altLang="zh-CN" dirty="0" smtClean="0"/>
              <a:t>, or may even be known only implicitly (i.e., requires a </a:t>
            </a:r>
            <a:r>
              <a:rPr lang="en-US" altLang="zh-CN" dirty="0" smtClean="0">
                <a:solidFill>
                  <a:srgbClr val="0070C0"/>
                </a:solidFill>
              </a:rPr>
              <a:t>lookup</a:t>
            </a:r>
            <a:r>
              <a:rPr lang="en-US" altLang="zh-CN" dirty="0" smtClean="0"/>
              <a:t>).</a:t>
            </a:r>
          </a:p>
          <a:p>
            <a:pPr>
              <a:spcBef>
                <a:spcPts val="1200"/>
              </a:spcBef>
              <a:spcAft>
                <a:spcPts val="600"/>
              </a:spcAft>
            </a:pPr>
            <a:r>
              <a:rPr lang="en-US" altLang="zh-CN" dirty="0" smtClean="0"/>
              <a:t>Overlay types</a:t>
            </a:r>
          </a:p>
          <a:p>
            <a:pPr lvl="1">
              <a:spcAft>
                <a:spcPts val="600"/>
              </a:spcAft>
            </a:pPr>
            <a:r>
              <a:rPr lang="en-US" altLang="zh-CN" dirty="0" smtClean="0"/>
              <a:t>Well-known example of overlay networks: </a:t>
            </a:r>
            <a:r>
              <a:rPr lang="en-US" altLang="zh-CN" dirty="0" smtClean="0">
                <a:solidFill>
                  <a:srgbClr val="0070C0"/>
                </a:solidFill>
              </a:rPr>
              <a:t>peer-to-peer systems.</a:t>
            </a:r>
          </a:p>
          <a:p>
            <a:pPr lvl="1">
              <a:spcAft>
                <a:spcPts val="600"/>
              </a:spcAft>
            </a:pPr>
            <a:r>
              <a:rPr lang="en-US" altLang="zh-CN" dirty="0" smtClean="0">
                <a:solidFill>
                  <a:srgbClr val="FF0000"/>
                </a:solidFill>
              </a:rPr>
              <a:t>Structured:</a:t>
            </a:r>
            <a:r>
              <a:rPr lang="en-US" altLang="zh-CN" dirty="0" smtClean="0"/>
              <a:t> each node has </a:t>
            </a:r>
            <a:r>
              <a:rPr lang="en-US" altLang="zh-CN" dirty="0" smtClean="0">
                <a:solidFill>
                  <a:srgbClr val="0070C0"/>
                </a:solidFill>
              </a:rPr>
              <a:t>a well-defined set </a:t>
            </a:r>
            <a:r>
              <a:rPr lang="en-US" altLang="zh-CN" dirty="0" smtClean="0"/>
              <a:t>of neighbors with whom it can communicate (tree, ring).</a:t>
            </a:r>
          </a:p>
          <a:p>
            <a:pPr lvl="1">
              <a:spcAft>
                <a:spcPts val="600"/>
              </a:spcAft>
            </a:pPr>
            <a:r>
              <a:rPr lang="en-US" altLang="zh-CN" dirty="0" smtClean="0">
                <a:solidFill>
                  <a:srgbClr val="FF0000"/>
                </a:solidFill>
              </a:rPr>
              <a:t>Unstructured: </a:t>
            </a:r>
            <a:r>
              <a:rPr lang="en-US" altLang="zh-CN" dirty="0" smtClean="0"/>
              <a:t>each node </a:t>
            </a:r>
            <a:r>
              <a:rPr lang="en-US" altLang="zh-CN" u="sng" dirty="0" smtClean="0"/>
              <a:t>has references to </a:t>
            </a:r>
            <a:r>
              <a:rPr lang="en-US" altLang="zh-CN" dirty="0" smtClean="0">
                <a:solidFill>
                  <a:srgbClr val="0070C0"/>
                </a:solidFill>
              </a:rPr>
              <a:t>randomly selected other nodes</a:t>
            </a:r>
            <a:r>
              <a:rPr lang="en-US" altLang="zh-CN" dirty="0" smtClean="0"/>
              <a:t> from the system.</a:t>
            </a:r>
          </a:p>
        </p:txBody>
      </p:sp>
      <p:sp>
        <p:nvSpPr>
          <p:cNvPr id="4" name="日期占位符 3"/>
          <p:cNvSpPr>
            <a:spLocks noGrp="1"/>
          </p:cNvSpPr>
          <p:nvPr>
            <p:ph type="dt" sz="half" idx="10"/>
          </p:nvPr>
        </p:nvSpPr>
        <p:spPr/>
        <p:txBody>
          <a:bodyPr/>
          <a:lstStyle/>
          <a:p>
            <a:r>
              <a:rPr lang="en-US" altLang="zh-CN" smtClean="0"/>
              <a:t>Ling Zhou</a:t>
            </a:r>
            <a:endParaRPr lang="zh-CN" altLang="en-US" dirty="0"/>
          </a:p>
        </p:txBody>
      </p:sp>
      <p:sp>
        <p:nvSpPr>
          <p:cNvPr id="5" name="页脚占位符 4"/>
          <p:cNvSpPr>
            <a:spLocks noGrp="1"/>
          </p:cNvSpPr>
          <p:nvPr>
            <p:ph type="ftr" sz="quarter" idx="11"/>
          </p:nvPr>
        </p:nvSpPr>
        <p:spPr/>
        <p:txBody>
          <a:bodyPr/>
          <a:lstStyle/>
          <a:p>
            <a:pPr algn="ctr"/>
            <a:r>
              <a:rPr lang="en-US" altLang="zh-CN" smtClean="0"/>
              <a:t>Distributed Systems Unit 1</a:t>
            </a:r>
            <a:endParaRPr lang="zh-CN" altLang="en-US" dirty="0"/>
          </a:p>
        </p:txBody>
      </p:sp>
      <p:pic>
        <p:nvPicPr>
          <p:cNvPr id="8" name="图片 7" descr="chrDS.JPG"/>
          <p:cNvPicPr>
            <a:picLocks noChangeAspect="1"/>
          </p:cNvPicPr>
          <p:nvPr/>
        </p:nvPicPr>
        <p:blipFill>
          <a:blip r:embed="rId3" cstate="print"/>
          <a:stretch>
            <a:fillRect/>
          </a:stretch>
        </p:blipFill>
        <p:spPr>
          <a:xfrm>
            <a:off x="7072330" y="0"/>
            <a:ext cx="2071670" cy="2092918"/>
          </a:xfrm>
          <a:prstGeom prst="rect">
            <a:avLst/>
          </a:prstGeom>
        </p:spPr>
      </p:pic>
      <p:sp>
        <p:nvSpPr>
          <p:cNvPr id="9" name="灯片编号占位符 8"/>
          <p:cNvSpPr>
            <a:spLocks noGrp="1"/>
          </p:cNvSpPr>
          <p:nvPr>
            <p:ph type="sldNum" sz="quarter" idx="12"/>
          </p:nvPr>
        </p:nvSpPr>
        <p:spPr/>
        <p:txBody>
          <a:bodyPr/>
          <a:lstStyle/>
          <a:p>
            <a:fld id="{0C913308-F349-4B6D-A68A-DD1791B4A57B}" type="slidenum">
              <a:rPr lang="zh-CN" altLang="en-US" smtClean="0"/>
              <a:pPr/>
              <a:t>12</a:t>
            </a:fld>
            <a:r>
              <a:rPr lang="en-US" altLang="zh-CN" smtClean="0"/>
              <a:t>/76</a:t>
            </a:r>
            <a:endParaRPr lang="zh-CN" altLang="en-US" dirty="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704088"/>
            <a:ext cx="8229600" cy="1296152"/>
          </a:xfrm>
        </p:spPr>
        <p:txBody>
          <a:bodyPr>
            <a:normAutofit fontScale="90000"/>
          </a:bodyPr>
          <a:lstStyle/>
          <a:p>
            <a:r>
              <a:rPr lang="en-US" altLang="zh-CN" dirty="0" smtClean="0"/>
              <a:t>Characteristics of DS (2)</a:t>
            </a:r>
            <a:br>
              <a:rPr lang="en-US" altLang="zh-CN" dirty="0" smtClean="0"/>
            </a:br>
            <a:r>
              <a:rPr lang="en-US" altLang="zh-CN" sz="4000" b="1" dirty="0" smtClean="0"/>
              <a:t>Coherent system</a:t>
            </a:r>
            <a:endParaRPr lang="zh-CN" altLang="en-US" sz="4000" b="1" dirty="0"/>
          </a:p>
        </p:txBody>
      </p:sp>
      <p:sp>
        <p:nvSpPr>
          <p:cNvPr id="3" name="内容占位符 2"/>
          <p:cNvSpPr>
            <a:spLocks noGrp="1"/>
          </p:cNvSpPr>
          <p:nvPr>
            <p:ph idx="1"/>
          </p:nvPr>
        </p:nvSpPr>
        <p:spPr>
          <a:xfrm>
            <a:off x="285720" y="2071678"/>
            <a:ext cx="8572560" cy="4429156"/>
          </a:xfrm>
        </p:spPr>
        <p:txBody>
          <a:bodyPr>
            <a:normAutofit fontScale="85000" lnSpcReduction="20000"/>
          </a:bodyPr>
          <a:lstStyle/>
          <a:p>
            <a:pPr>
              <a:spcAft>
                <a:spcPts val="600"/>
              </a:spcAft>
            </a:pPr>
            <a:r>
              <a:rPr lang="en-US" altLang="zh-CN" b="1" dirty="0" smtClean="0">
                <a:solidFill>
                  <a:srgbClr val="FF0000"/>
                </a:solidFill>
              </a:rPr>
              <a:t>Essence</a:t>
            </a:r>
          </a:p>
          <a:p>
            <a:pPr lvl="1">
              <a:spcAft>
                <a:spcPts val="600"/>
              </a:spcAft>
            </a:pPr>
            <a:r>
              <a:rPr lang="en-US" altLang="zh-CN" dirty="0" smtClean="0"/>
              <a:t>The collection of nodes </a:t>
            </a:r>
            <a:r>
              <a:rPr lang="en-US" altLang="zh-CN" dirty="0" smtClean="0">
                <a:solidFill>
                  <a:srgbClr val="0070C0"/>
                </a:solidFill>
              </a:rPr>
              <a:t>as a whole operates the same</a:t>
            </a:r>
            <a:r>
              <a:rPr lang="en-US" altLang="zh-CN" dirty="0" smtClean="0"/>
              <a:t>, no matter where, when, and how interaction between a user and the system takes place.</a:t>
            </a:r>
          </a:p>
          <a:p>
            <a:pPr>
              <a:spcBef>
                <a:spcPts val="1200"/>
              </a:spcBef>
              <a:spcAft>
                <a:spcPts val="600"/>
              </a:spcAft>
            </a:pPr>
            <a:r>
              <a:rPr lang="en-US" altLang="zh-CN" dirty="0" smtClean="0"/>
              <a:t>Examples (</a:t>
            </a:r>
            <a:r>
              <a:rPr lang="en-US" altLang="zh-CN" dirty="0" smtClean="0">
                <a:solidFill>
                  <a:srgbClr val="0070C0"/>
                </a:solidFill>
              </a:rPr>
              <a:t>distribution transparency</a:t>
            </a:r>
            <a:r>
              <a:rPr lang="en-US" altLang="zh-CN" dirty="0" smtClean="0"/>
              <a:t>)</a:t>
            </a:r>
          </a:p>
          <a:p>
            <a:pPr lvl="1">
              <a:spcAft>
                <a:spcPts val="600"/>
              </a:spcAft>
            </a:pPr>
            <a:r>
              <a:rPr lang="en-US" altLang="zh-CN" dirty="0" smtClean="0"/>
              <a:t>An end user cannot tell where a computation is taking place</a:t>
            </a:r>
          </a:p>
          <a:p>
            <a:pPr lvl="1">
              <a:spcAft>
                <a:spcPts val="600"/>
              </a:spcAft>
            </a:pPr>
            <a:r>
              <a:rPr lang="en-US" altLang="zh-CN" dirty="0" smtClean="0"/>
              <a:t>Where data is exactly stored should be irrelevant to an application</a:t>
            </a:r>
          </a:p>
          <a:p>
            <a:pPr lvl="1">
              <a:spcAft>
                <a:spcPts val="600"/>
              </a:spcAft>
            </a:pPr>
            <a:r>
              <a:rPr lang="en-US" altLang="zh-CN" dirty="0" smtClean="0"/>
              <a:t>If or not data has been replicated is completely </a:t>
            </a:r>
            <a:r>
              <a:rPr lang="en-US" altLang="zh-CN" dirty="0" smtClean="0">
                <a:solidFill>
                  <a:srgbClr val="0070C0"/>
                </a:solidFill>
              </a:rPr>
              <a:t>hidden</a:t>
            </a:r>
          </a:p>
          <a:p>
            <a:pPr>
              <a:spcBef>
                <a:spcPts val="1200"/>
              </a:spcBef>
              <a:spcAft>
                <a:spcPts val="600"/>
              </a:spcAft>
            </a:pPr>
            <a:r>
              <a:rPr lang="en-US" altLang="zh-CN" dirty="0" smtClean="0">
                <a:solidFill>
                  <a:srgbClr val="0070C0"/>
                </a:solidFill>
              </a:rPr>
              <a:t>Partial failures</a:t>
            </a:r>
          </a:p>
          <a:p>
            <a:pPr lvl="1">
              <a:spcAft>
                <a:spcPts val="600"/>
              </a:spcAft>
            </a:pPr>
            <a:r>
              <a:rPr lang="en-US" altLang="zh-CN" dirty="0" smtClean="0"/>
              <a:t>It is </a:t>
            </a:r>
            <a:r>
              <a:rPr lang="en-US" altLang="zh-CN" dirty="0" smtClean="0">
                <a:solidFill>
                  <a:srgbClr val="FF0000"/>
                </a:solidFill>
              </a:rPr>
              <a:t>inevitable</a:t>
            </a:r>
            <a:r>
              <a:rPr lang="en-US" altLang="zh-CN" dirty="0" smtClean="0"/>
              <a:t> that at any time only a part of the distributed system fails. </a:t>
            </a:r>
          </a:p>
          <a:p>
            <a:pPr lvl="1">
              <a:spcAft>
                <a:spcPts val="600"/>
              </a:spcAft>
            </a:pPr>
            <a:r>
              <a:rPr lang="en-US" altLang="zh-CN" u="sng" dirty="0" smtClean="0"/>
              <a:t>Hiding partial failures and their recovery</a:t>
            </a:r>
            <a:r>
              <a:rPr lang="en-US" altLang="zh-CN" dirty="0" smtClean="0"/>
              <a:t> is often very </a:t>
            </a:r>
            <a:r>
              <a:rPr lang="en-US" altLang="zh-CN" u="sng" dirty="0" smtClean="0"/>
              <a:t>difficult </a:t>
            </a:r>
            <a:r>
              <a:rPr lang="en-US" altLang="zh-CN" dirty="0" smtClean="0"/>
              <a:t>and in general </a:t>
            </a:r>
            <a:r>
              <a:rPr lang="en-US" altLang="zh-CN" u="sng" dirty="0" smtClean="0"/>
              <a:t>impossible</a:t>
            </a:r>
            <a:r>
              <a:rPr lang="en-US" altLang="zh-CN" dirty="0" smtClean="0"/>
              <a:t> to hide.</a:t>
            </a:r>
          </a:p>
        </p:txBody>
      </p:sp>
      <p:sp>
        <p:nvSpPr>
          <p:cNvPr id="4" name="日期占位符 3"/>
          <p:cNvSpPr>
            <a:spLocks noGrp="1"/>
          </p:cNvSpPr>
          <p:nvPr>
            <p:ph type="dt" sz="half" idx="10"/>
          </p:nvPr>
        </p:nvSpPr>
        <p:spPr/>
        <p:txBody>
          <a:bodyPr/>
          <a:lstStyle/>
          <a:p>
            <a:r>
              <a:rPr lang="en-US" altLang="zh-CN" smtClean="0"/>
              <a:t>Ling Zhou</a:t>
            </a:r>
            <a:endParaRPr lang="zh-CN" altLang="en-US" dirty="0"/>
          </a:p>
        </p:txBody>
      </p:sp>
      <p:sp>
        <p:nvSpPr>
          <p:cNvPr id="5" name="页脚占位符 4"/>
          <p:cNvSpPr>
            <a:spLocks noGrp="1"/>
          </p:cNvSpPr>
          <p:nvPr>
            <p:ph type="ftr" sz="quarter" idx="11"/>
          </p:nvPr>
        </p:nvSpPr>
        <p:spPr/>
        <p:txBody>
          <a:bodyPr/>
          <a:lstStyle/>
          <a:p>
            <a:pPr algn="ctr"/>
            <a:r>
              <a:rPr lang="en-US" altLang="zh-CN" smtClean="0"/>
              <a:t>Distributed Systems Unit 1</a:t>
            </a:r>
            <a:endParaRPr lang="zh-CN" altLang="en-US" dirty="0"/>
          </a:p>
        </p:txBody>
      </p:sp>
      <p:pic>
        <p:nvPicPr>
          <p:cNvPr id="8" name="图片 7" descr="chrDS.JPG"/>
          <p:cNvPicPr>
            <a:picLocks noChangeAspect="1"/>
          </p:cNvPicPr>
          <p:nvPr/>
        </p:nvPicPr>
        <p:blipFill>
          <a:blip r:embed="rId3" cstate="print"/>
          <a:stretch>
            <a:fillRect/>
          </a:stretch>
        </p:blipFill>
        <p:spPr>
          <a:xfrm>
            <a:off x="7072330" y="0"/>
            <a:ext cx="2071670" cy="2092918"/>
          </a:xfrm>
          <a:prstGeom prst="rect">
            <a:avLst/>
          </a:prstGeom>
        </p:spPr>
      </p:pic>
      <p:sp>
        <p:nvSpPr>
          <p:cNvPr id="9" name="灯片编号占位符 8"/>
          <p:cNvSpPr>
            <a:spLocks noGrp="1"/>
          </p:cNvSpPr>
          <p:nvPr>
            <p:ph type="sldNum" sz="quarter" idx="12"/>
          </p:nvPr>
        </p:nvSpPr>
        <p:spPr/>
        <p:txBody>
          <a:bodyPr/>
          <a:lstStyle/>
          <a:p>
            <a:fld id="{0C913308-F349-4B6D-A68A-DD1791B4A57B}" type="slidenum">
              <a:rPr lang="zh-CN" altLang="en-US" smtClean="0"/>
              <a:pPr/>
              <a:t>13</a:t>
            </a:fld>
            <a:r>
              <a:rPr lang="en-US" altLang="zh-CN" smtClean="0"/>
              <a:t>/76</a:t>
            </a:r>
            <a:endParaRPr lang="zh-CN" altLang="en-US" dirty="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9" name="组合 68"/>
          <p:cNvGrpSpPr/>
          <p:nvPr/>
        </p:nvGrpSpPr>
        <p:grpSpPr>
          <a:xfrm>
            <a:off x="971600" y="1056164"/>
            <a:ext cx="7200800" cy="1944216"/>
            <a:chOff x="971600" y="1988840"/>
            <a:chExt cx="7200800" cy="1944216"/>
          </a:xfrm>
        </p:grpSpPr>
        <p:grpSp>
          <p:nvGrpSpPr>
            <p:cNvPr id="56" name="组合 55"/>
            <p:cNvGrpSpPr/>
            <p:nvPr/>
          </p:nvGrpSpPr>
          <p:grpSpPr>
            <a:xfrm>
              <a:off x="6588224" y="1988840"/>
              <a:ext cx="1584176" cy="1944216"/>
              <a:chOff x="971600" y="2708920"/>
              <a:chExt cx="1584176" cy="1944216"/>
            </a:xfrm>
          </p:grpSpPr>
          <p:sp>
            <p:nvSpPr>
              <p:cNvPr id="57" name="矩形 56"/>
              <p:cNvSpPr/>
              <p:nvPr/>
            </p:nvSpPr>
            <p:spPr>
              <a:xfrm>
                <a:off x="971600" y="3013455"/>
                <a:ext cx="1584176" cy="1391244"/>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cxnSp>
            <p:nvCxnSpPr>
              <p:cNvPr id="58" name="直接连接符 57"/>
              <p:cNvCxnSpPr>
                <a:stCxn id="57" idx="2"/>
              </p:cNvCxnSpPr>
              <p:nvPr/>
            </p:nvCxnSpPr>
            <p:spPr>
              <a:xfrm rot="5400000">
                <a:off x="1639470" y="4528918"/>
                <a:ext cx="248436" cy="0"/>
              </a:xfrm>
              <a:prstGeom prst="line">
                <a:avLst/>
              </a:prstGeom>
            </p:spPr>
            <p:style>
              <a:lnRef idx="3">
                <a:schemeClr val="dk1"/>
              </a:lnRef>
              <a:fillRef idx="0">
                <a:schemeClr val="dk1"/>
              </a:fillRef>
              <a:effectRef idx="2">
                <a:schemeClr val="dk1"/>
              </a:effectRef>
              <a:fontRef idx="minor">
                <a:schemeClr val="tx1"/>
              </a:fontRef>
            </p:style>
          </p:cxnSp>
          <p:cxnSp>
            <p:nvCxnSpPr>
              <p:cNvPr id="59" name="直接连接符 58"/>
              <p:cNvCxnSpPr/>
              <p:nvPr/>
            </p:nvCxnSpPr>
            <p:spPr>
              <a:xfrm>
                <a:off x="1331640" y="4653136"/>
                <a:ext cx="864096" cy="0"/>
              </a:xfrm>
              <a:prstGeom prst="line">
                <a:avLst/>
              </a:prstGeom>
            </p:spPr>
            <p:style>
              <a:lnRef idx="3">
                <a:schemeClr val="dk1"/>
              </a:lnRef>
              <a:fillRef idx="0">
                <a:schemeClr val="dk1"/>
              </a:fillRef>
              <a:effectRef idx="2">
                <a:schemeClr val="dk1"/>
              </a:effectRef>
              <a:fontRef idx="minor">
                <a:schemeClr val="tx1"/>
              </a:fontRef>
            </p:style>
          </p:cxnSp>
          <p:sp>
            <p:nvSpPr>
              <p:cNvPr id="60" name="TextBox 59"/>
              <p:cNvSpPr txBox="1"/>
              <p:nvPr/>
            </p:nvSpPr>
            <p:spPr>
              <a:xfrm>
                <a:off x="1043608" y="2708920"/>
                <a:ext cx="1368152" cy="369332"/>
              </a:xfrm>
              <a:prstGeom prst="rect">
                <a:avLst/>
              </a:prstGeom>
              <a:noFill/>
            </p:spPr>
            <p:txBody>
              <a:bodyPr wrap="square" rtlCol="0">
                <a:spAutoFit/>
              </a:bodyPr>
              <a:lstStyle/>
              <a:p>
                <a:pPr algn="ctr"/>
                <a:r>
                  <a:rPr lang="en-US" altLang="zh-CN" dirty="0" smtClean="0"/>
                  <a:t>Computer 4</a:t>
                </a:r>
                <a:endParaRPr lang="zh-CN" altLang="en-US" dirty="0"/>
              </a:p>
            </p:txBody>
          </p:sp>
          <p:sp>
            <p:nvSpPr>
              <p:cNvPr id="61" name="TextBox 60"/>
              <p:cNvSpPr txBox="1"/>
              <p:nvPr/>
            </p:nvSpPr>
            <p:spPr>
              <a:xfrm>
                <a:off x="1043608" y="3995772"/>
                <a:ext cx="1440160" cy="369332"/>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US" altLang="zh-CN" dirty="0" smtClean="0"/>
                  <a:t>Local  OS 4</a:t>
                </a:r>
                <a:endParaRPr lang="zh-CN" altLang="en-US" dirty="0"/>
              </a:p>
            </p:txBody>
          </p:sp>
        </p:grpSp>
        <p:grpSp>
          <p:nvGrpSpPr>
            <p:cNvPr id="43" name="组合 42"/>
            <p:cNvGrpSpPr/>
            <p:nvPr/>
          </p:nvGrpSpPr>
          <p:grpSpPr>
            <a:xfrm>
              <a:off x="971600" y="1988840"/>
              <a:ext cx="1584176" cy="1944216"/>
              <a:chOff x="971600" y="2708920"/>
              <a:chExt cx="1584176" cy="1944216"/>
            </a:xfrm>
          </p:grpSpPr>
          <p:sp>
            <p:nvSpPr>
              <p:cNvPr id="4" name="矩形 3"/>
              <p:cNvSpPr/>
              <p:nvPr/>
            </p:nvSpPr>
            <p:spPr>
              <a:xfrm>
                <a:off x="971600" y="3013455"/>
                <a:ext cx="1584176" cy="1391244"/>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cxnSp>
            <p:nvCxnSpPr>
              <p:cNvPr id="8" name="直接连接符 7"/>
              <p:cNvCxnSpPr>
                <a:stCxn id="4" idx="2"/>
              </p:cNvCxnSpPr>
              <p:nvPr/>
            </p:nvCxnSpPr>
            <p:spPr>
              <a:xfrm rot="5400000">
                <a:off x="1639470" y="4528918"/>
                <a:ext cx="248436" cy="0"/>
              </a:xfrm>
              <a:prstGeom prst="line">
                <a:avLst/>
              </a:prstGeom>
            </p:spPr>
            <p:style>
              <a:lnRef idx="3">
                <a:schemeClr val="dk1"/>
              </a:lnRef>
              <a:fillRef idx="0">
                <a:schemeClr val="dk1"/>
              </a:fillRef>
              <a:effectRef idx="2">
                <a:schemeClr val="dk1"/>
              </a:effectRef>
              <a:fontRef idx="minor">
                <a:schemeClr val="tx1"/>
              </a:fontRef>
            </p:style>
          </p:cxnSp>
          <p:cxnSp>
            <p:nvCxnSpPr>
              <p:cNvPr id="10" name="直接连接符 9"/>
              <p:cNvCxnSpPr/>
              <p:nvPr/>
            </p:nvCxnSpPr>
            <p:spPr>
              <a:xfrm>
                <a:off x="1331640" y="4653136"/>
                <a:ext cx="864096" cy="0"/>
              </a:xfrm>
              <a:prstGeom prst="line">
                <a:avLst/>
              </a:prstGeom>
            </p:spPr>
            <p:style>
              <a:lnRef idx="3">
                <a:schemeClr val="dk1"/>
              </a:lnRef>
              <a:fillRef idx="0">
                <a:schemeClr val="dk1"/>
              </a:fillRef>
              <a:effectRef idx="2">
                <a:schemeClr val="dk1"/>
              </a:effectRef>
              <a:fontRef idx="minor">
                <a:schemeClr val="tx1"/>
              </a:fontRef>
            </p:style>
          </p:cxnSp>
          <p:sp>
            <p:nvSpPr>
              <p:cNvPr id="11" name="TextBox 10"/>
              <p:cNvSpPr txBox="1"/>
              <p:nvPr/>
            </p:nvSpPr>
            <p:spPr>
              <a:xfrm>
                <a:off x="1043608" y="2708920"/>
                <a:ext cx="1368152" cy="254848"/>
              </a:xfrm>
              <a:prstGeom prst="rect">
                <a:avLst/>
              </a:prstGeom>
              <a:noFill/>
            </p:spPr>
            <p:txBody>
              <a:bodyPr wrap="square" rtlCol="0">
                <a:spAutoFit/>
              </a:bodyPr>
              <a:lstStyle/>
              <a:p>
                <a:pPr algn="ctr"/>
                <a:r>
                  <a:rPr lang="en-US" altLang="zh-CN" dirty="0" smtClean="0"/>
                  <a:t>Computer 1</a:t>
                </a:r>
                <a:endParaRPr lang="zh-CN" altLang="en-US" dirty="0"/>
              </a:p>
            </p:txBody>
          </p:sp>
          <p:sp>
            <p:nvSpPr>
              <p:cNvPr id="15" name="TextBox 14"/>
              <p:cNvSpPr txBox="1"/>
              <p:nvPr/>
            </p:nvSpPr>
            <p:spPr>
              <a:xfrm>
                <a:off x="1043608" y="3995772"/>
                <a:ext cx="1440160" cy="369332"/>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US" altLang="zh-CN" dirty="0" smtClean="0"/>
                  <a:t>Local  OS 1</a:t>
                </a:r>
                <a:endParaRPr lang="zh-CN" altLang="en-US" dirty="0"/>
              </a:p>
            </p:txBody>
          </p:sp>
        </p:grpSp>
        <p:sp>
          <p:nvSpPr>
            <p:cNvPr id="33" name="TextBox 32"/>
            <p:cNvSpPr txBox="1"/>
            <p:nvPr/>
          </p:nvSpPr>
          <p:spPr>
            <a:xfrm>
              <a:off x="1043608" y="2348880"/>
              <a:ext cx="1440160" cy="369332"/>
            </a:xfrm>
            <a:prstGeom prst="rect">
              <a:avLst/>
            </a:prstGeom>
          </p:spPr>
          <p:style>
            <a:lnRef idx="0">
              <a:schemeClr val="accent1"/>
            </a:lnRef>
            <a:fillRef idx="3">
              <a:schemeClr val="accent1"/>
            </a:fillRef>
            <a:effectRef idx="3">
              <a:schemeClr val="accent1"/>
            </a:effectRef>
            <a:fontRef idx="minor">
              <a:schemeClr val="lt1"/>
            </a:fontRef>
          </p:style>
          <p:txBody>
            <a:bodyPr wrap="square" rtlCol="0">
              <a:spAutoFit/>
            </a:bodyPr>
            <a:lstStyle/>
            <a:p>
              <a:pPr algn="ctr"/>
              <a:r>
                <a:rPr lang="en-US" altLang="zh-CN" dirty="0" smtClean="0"/>
                <a:t>Appl. A</a:t>
              </a:r>
              <a:endParaRPr lang="zh-CN" altLang="en-US" dirty="0"/>
            </a:p>
          </p:txBody>
        </p:sp>
        <p:sp>
          <p:nvSpPr>
            <p:cNvPr id="42" name="TextBox 41"/>
            <p:cNvSpPr txBox="1"/>
            <p:nvPr/>
          </p:nvSpPr>
          <p:spPr>
            <a:xfrm>
              <a:off x="6660232" y="2348880"/>
              <a:ext cx="1440160" cy="369332"/>
            </a:xfrm>
            <a:prstGeom prst="rect">
              <a:avLst/>
            </a:prstGeom>
          </p:spPr>
          <p:style>
            <a:lnRef idx="0">
              <a:schemeClr val="accent1"/>
            </a:lnRef>
            <a:fillRef idx="3">
              <a:schemeClr val="accent1"/>
            </a:fillRef>
            <a:effectRef idx="3">
              <a:schemeClr val="accent1"/>
            </a:effectRef>
            <a:fontRef idx="minor">
              <a:schemeClr val="lt1"/>
            </a:fontRef>
          </p:style>
          <p:txBody>
            <a:bodyPr wrap="square" rtlCol="0">
              <a:spAutoFit/>
            </a:bodyPr>
            <a:lstStyle/>
            <a:p>
              <a:pPr algn="ctr"/>
              <a:r>
                <a:rPr lang="en-US" altLang="zh-CN" dirty="0" smtClean="0"/>
                <a:t>Appl. C</a:t>
              </a:r>
              <a:endParaRPr lang="zh-CN" altLang="en-US" dirty="0"/>
            </a:p>
          </p:txBody>
        </p:sp>
        <p:grpSp>
          <p:nvGrpSpPr>
            <p:cNvPr id="44" name="组合 43"/>
            <p:cNvGrpSpPr/>
            <p:nvPr/>
          </p:nvGrpSpPr>
          <p:grpSpPr>
            <a:xfrm>
              <a:off x="2843808" y="1988840"/>
              <a:ext cx="1584176" cy="1944216"/>
              <a:chOff x="971600" y="2708920"/>
              <a:chExt cx="1584176" cy="1944216"/>
            </a:xfrm>
          </p:grpSpPr>
          <p:sp>
            <p:nvSpPr>
              <p:cNvPr id="45" name="矩形 44"/>
              <p:cNvSpPr/>
              <p:nvPr/>
            </p:nvSpPr>
            <p:spPr>
              <a:xfrm>
                <a:off x="971600" y="3013455"/>
                <a:ext cx="1584176" cy="1391244"/>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cxnSp>
            <p:nvCxnSpPr>
              <p:cNvPr id="46" name="直接连接符 45"/>
              <p:cNvCxnSpPr>
                <a:stCxn id="45" idx="2"/>
              </p:cNvCxnSpPr>
              <p:nvPr/>
            </p:nvCxnSpPr>
            <p:spPr>
              <a:xfrm rot="5400000">
                <a:off x="1639470" y="4528918"/>
                <a:ext cx="248436" cy="0"/>
              </a:xfrm>
              <a:prstGeom prst="line">
                <a:avLst/>
              </a:prstGeom>
            </p:spPr>
            <p:style>
              <a:lnRef idx="3">
                <a:schemeClr val="dk1"/>
              </a:lnRef>
              <a:fillRef idx="0">
                <a:schemeClr val="dk1"/>
              </a:fillRef>
              <a:effectRef idx="2">
                <a:schemeClr val="dk1"/>
              </a:effectRef>
              <a:fontRef idx="minor">
                <a:schemeClr val="tx1"/>
              </a:fontRef>
            </p:style>
          </p:cxnSp>
          <p:cxnSp>
            <p:nvCxnSpPr>
              <p:cNvPr id="47" name="直接连接符 46"/>
              <p:cNvCxnSpPr/>
              <p:nvPr/>
            </p:nvCxnSpPr>
            <p:spPr>
              <a:xfrm>
                <a:off x="1331640" y="4653136"/>
                <a:ext cx="864096" cy="0"/>
              </a:xfrm>
              <a:prstGeom prst="line">
                <a:avLst/>
              </a:prstGeom>
            </p:spPr>
            <p:style>
              <a:lnRef idx="3">
                <a:schemeClr val="dk1"/>
              </a:lnRef>
              <a:fillRef idx="0">
                <a:schemeClr val="dk1"/>
              </a:fillRef>
              <a:effectRef idx="2">
                <a:schemeClr val="dk1"/>
              </a:effectRef>
              <a:fontRef idx="minor">
                <a:schemeClr val="tx1"/>
              </a:fontRef>
            </p:style>
          </p:cxnSp>
          <p:sp>
            <p:nvSpPr>
              <p:cNvPr id="48" name="TextBox 47"/>
              <p:cNvSpPr txBox="1"/>
              <p:nvPr/>
            </p:nvSpPr>
            <p:spPr>
              <a:xfrm>
                <a:off x="1043608" y="2708920"/>
                <a:ext cx="1368152" cy="369332"/>
              </a:xfrm>
              <a:prstGeom prst="rect">
                <a:avLst/>
              </a:prstGeom>
              <a:noFill/>
            </p:spPr>
            <p:txBody>
              <a:bodyPr wrap="square" rtlCol="0">
                <a:spAutoFit/>
              </a:bodyPr>
              <a:lstStyle/>
              <a:p>
                <a:pPr algn="ctr"/>
                <a:r>
                  <a:rPr lang="en-US" altLang="zh-CN" dirty="0" smtClean="0"/>
                  <a:t>Computer 2</a:t>
                </a:r>
                <a:endParaRPr lang="zh-CN" altLang="en-US" dirty="0"/>
              </a:p>
            </p:txBody>
          </p:sp>
          <p:sp>
            <p:nvSpPr>
              <p:cNvPr id="49" name="TextBox 48"/>
              <p:cNvSpPr txBox="1"/>
              <p:nvPr/>
            </p:nvSpPr>
            <p:spPr>
              <a:xfrm>
                <a:off x="1043608" y="3995772"/>
                <a:ext cx="1440160" cy="369332"/>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US" altLang="zh-CN" dirty="0" smtClean="0"/>
                  <a:t>Local  OS 2</a:t>
                </a:r>
                <a:endParaRPr lang="zh-CN" altLang="en-US" dirty="0"/>
              </a:p>
            </p:txBody>
          </p:sp>
        </p:grpSp>
        <p:grpSp>
          <p:nvGrpSpPr>
            <p:cNvPr id="50" name="组合 49"/>
            <p:cNvGrpSpPr/>
            <p:nvPr/>
          </p:nvGrpSpPr>
          <p:grpSpPr>
            <a:xfrm>
              <a:off x="4716016" y="1988840"/>
              <a:ext cx="1584176" cy="1944216"/>
              <a:chOff x="971600" y="2708920"/>
              <a:chExt cx="1584176" cy="1944216"/>
            </a:xfrm>
          </p:grpSpPr>
          <p:sp>
            <p:nvSpPr>
              <p:cNvPr id="51" name="矩形 50"/>
              <p:cNvSpPr/>
              <p:nvPr/>
            </p:nvSpPr>
            <p:spPr>
              <a:xfrm>
                <a:off x="971600" y="3013455"/>
                <a:ext cx="1584176" cy="1391244"/>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cxnSp>
            <p:nvCxnSpPr>
              <p:cNvPr id="52" name="直接连接符 51"/>
              <p:cNvCxnSpPr>
                <a:stCxn id="51" idx="2"/>
              </p:cNvCxnSpPr>
              <p:nvPr/>
            </p:nvCxnSpPr>
            <p:spPr>
              <a:xfrm rot="5400000">
                <a:off x="1639470" y="4528918"/>
                <a:ext cx="248436" cy="0"/>
              </a:xfrm>
              <a:prstGeom prst="line">
                <a:avLst/>
              </a:prstGeom>
            </p:spPr>
            <p:style>
              <a:lnRef idx="3">
                <a:schemeClr val="dk1"/>
              </a:lnRef>
              <a:fillRef idx="0">
                <a:schemeClr val="dk1"/>
              </a:fillRef>
              <a:effectRef idx="2">
                <a:schemeClr val="dk1"/>
              </a:effectRef>
              <a:fontRef idx="minor">
                <a:schemeClr val="tx1"/>
              </a:fontRef>
            </p:style>
          </p:cxnSp>
          <p:cxnSp>
            <p:nvCxnSpPr>
              <p:cNvPr id="53" name="直接连接符 52"/>
              <p:cNvCxnSpPr/>
              <p:nvPr/>
            </p:nvCxnSpPr>
            <p:spPr>
              <a:xfrm>
                <a:off x="1331640" y="4653136"/>
                <a:ext cx="864096" cy="0"/>
              </a:xfrm>
              <a:prstGeom prst="line">
                <a:avLst/>
              </a:prstGeom>
            </p:spPr>
            <p:style>
              <a:lnRef idx="3">
                <a:schemeClr val="dk1"/>
              </a:lnRef>
              <a:fillRef idx="0">
                <a:schemeClr val="dk1"/>
              </a:fillRef>
              <a:effectRef idx="2">
                <a:schemeClr val="dk1"/>
              </a:effectRef>
              <a:fontRef idx="minor">
                <a:schemeClr val="tx1"/>
              </a:fontRef>
            </p:style>
          </p:cxnSp>
          <p:sp>
            <p:nvSpPr>
              <p:cNvPr id="54" name="TextBox 53"/>
              <p:cNvSpPr txBox="1"/>
              <p:nvPr/>
            </p:nvSpPr>
            <p:spPr>
              <a:xfrm>
                <a:off x="1043608" y="2708920"/>
                <a:ext cx="1368152" cy="369332"/>
              </a:xfrm>
              <a:prstGeom prst="rect">
                <a:avLst/>
              </a:prstGeom>
              <a:noFill/>
            </p:spPr>
            <p:txBody>
              <a:bodyPr wrap="square" rtlCol="0">
                <a:spAutoFit/>
              </a:bodyPr>
              <a:lstStyle/>
              <a:p>
                <a:pPr algn="ctr"/>
                <a:r>
                  <a:rPr lang="en-US" altLang="zh-CN" dirty="0" smtClean="0"/>
                  <a:t>Computer 3</a:t>
                </a:r>
                <a:endParaRPr lang="zh-CN" altLang="en-US" dirty="0"/>
              </a:p>
            </p:txBody>
          </p:sp>
          <p:sp>
            <p:nvSpPr>
              <p:cNvPr id="55" name="TextBox 54"/>
              <p:cNvSpPr txBox="1"/>
              <p:nvPr/>
            </p:nvSpPr>
            <p:spPr>
              <a:xfrm>
                <a:off x="1043608" y="3995772"/>
                <a:ext cx="1440160" cy="369332"/>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US" altLang="zh-CN" dirty="0" smtClean="0"/>
                  <a:t>Local  OS 3</a:t>
                </a:r>
                <a:endParaRPr lang="zh-CN" altLang="en-US" dirty="0"/>
              </a:p>
            </p:txBody>
          </p:sp>
        </p:grpSp>
        <p:sp>
          <p:nvSpPr>
            <p:cNvPr id="62" name="TextBox 61"/>
            <p:cNvSpPr txBox="1"/>
            <p:nvPr/>
          </p:nvSpPr>
          <p:spPr>
            <a:xfrm>
              <a:off x="2915816" y="2348880"/>
              <a:ext cx="3312368" cy="369332"/>
            </a:xfrm>
            <a:prstGeom prst="rect">
              <a:avLst/>
            </a:prstGeom>
          </p:spPr>
          <p:style>
            <a:lnRef idx="0">
              <a:schemeClr val="accent1"/>
            </a:lnRef>
            <a:fillRef idx="3">
              <a:schemeClr val="accent1"/>
            </a:fillRef>
            <a:effectRef idx="3">
              <a:schemeClr val="accent1"/>
            </a:effectRef>
            <a:fontRef idx="minor">
              <a:schemeClr val="lt1"/>
            </a:fontRef>
          </p:style>
          <p:txBody>
            <a:bodyPr wrap="square" rtlCol="0">
              <a:spAutoFit/>
            </a:bodyPr>
            <a:lstStyle/>
            <a:p>
              <a:pPr algn="ctr"/>
              <a:r>
                <a:rPr lang="en-US" altLang="zh-CN" dirty="0" smtClean="0"/>
                <a:t>Appl. B</a:t>
              </a:r>
              <a:endParaRPr lang="zh-CN" altLang="en-US" dirty="0"/>
            </a:p>
          </p:txBody>
        </p:sp>
        <p:cxnSp>
          <p:nvCxnSpPr>
            <p:cNvPr id="66" name="直接连接符 65"/>
            <p:cNvCxnSpPr/>
            <p:nvPr/>
          </p:nvCxnSpPr>
          <p:spPr>
            <a:xfrm>
              <a:off x="2267744" y="3933056"/>
              <a:ext cx="864096" cy="0"/>
            </a:xfrm>
            <a:prstGeom prst="line">
              <a:avLst/>
            </a:prstGeom>
            <a:ln>
              <a:prstDash val="sysDot"/>
            </a:ln>
          </p:spPr>
          <p:style>
            <a:lnRef idx="3">
              <a:schemeClr val="dk1"/>
            </a:lnRef>
            <a:fillRef idx="0">
              <a:schemeClr val="dk1"/>
            </a:fillRef>
            <a:effectRef idx="2">
              <a:schemeClr val="dk1"/>
            </a:effectRef>
            <a:fontRef idx="minor">
              <a:schemeClr val="tx1"/>
            </a:fontRef>
          </p:style>
        </p:cxnSp>
        <p:cxnSp>
          <p:nvCxnSpPr>
            <p:cNvPr id="67" name="直接连接符 66"/>
            <p:cNvCxnSpPr/>
            <p:nvPr/>
          </p:nvCxnSpPr>
          <p:spPr>
            <a:xfrm>
              <a:off x="4139952" y="3933056"/>
              <a:ext cx="864096" cy="0"/>
            </a:xfrm>
            <a:prstGeom prst="line">
              <a:avLst/>
            </a:prstGeom>
            <a:ln>
              <a:prstDash val="sysDot"/>
            </a:ln>
          </p:spPr>
          <p:style>
            <a:lnRef idx="3">
              <a:schemeClr val="dk1"/>
            </a:lnRef>
            <a:fillRef idx="0">
              <a:schemeClr val="dk1"/>
            </a:fillRef>
            <a:effectRef idx="2">
              <a:schemeClr val="dk1"/>
            </a:effectRef>
            <a:fontRef idx="minor">
              <a:schemeClr val="tx1"/>
            </a:fontRef>
          </p:style>
        </p:cxnSp>
        <p:cxnSp>
          <p:nvCxnSpPr>
            <p:cNvPr id="68" name="直接连接符 67"/>
            <p:cNvCxnSpPr/>
            <p:nvPr/>
          </p:nvCxnSpPr>
          <p:spPr>
            <a:xfrm>
              <a:off x="6012160" y="3933056"/>
              <a:ext cx="864096" cy="0"/>
            </a:xfrm>
            <a:prstGeom prst="line">
              <a:avLst/>
            </a:prstGeom>
            <a:ln>
              <a:prstDash val="sysDot"/>
            </a:ln>
          </p:spPr>
          <p:style>
            <a:lnRef idx="3">
              <a:schemeClr val="dk1"/>
            </a:lnRef>
            <a:fillRef idx="0">
              <a:schemeClr val="dk1"/>
            </a:fillRef>
            <a:effectRef idx="2">
              <a:schemeClr val="dk1"/>
            </a:effectRef>
            <a:fontRef idx="minor">
              <a:schemeClr val="tx1"/>
            </a:fontRef>
          </p:style>
        </p:cxnSp>
      </p:grpSp>
      <p:sp>
        <p:nvSpPr>
          <p:cNvPr id="2" name="标题 1"/>
          <p:cNvSpPr>
            <a:spLocks noGrp="1"/>
          </p:cNvSpPr>
          <p:nvPr>
            <p:ph type="title"/>
          </p:nvPr>
        </p:nvSpPr>
        <p:spPr>
          <a:xfrm>
            <a:off x="457200" y="188640"/>
            <a:ext cx="8229600" cy="796086"/>
          </a:xfrm>
        </p:spPr>
        <p:txBody>
          <a:bodyPr>
            <a:normAutofit fontScale="90000"/>
          </a:bodyPr>
          <a:lstStyle/>
          <a:p>
            <a:r>
              <a:rPr lang="en-US" altLang="zh-CN" dirty="0" smtClean="0"/>
              <a:t>Middleware: </a:t>
            </a:r>
            <a:r>
              <a:rPr lang="en-US" altLang="zh-CN" sz="3600" dirty="0" smtClean="0"/>
              <a:t>the OS of distributed systems </a:t>
            </a:r>
            <a:endParaRPr lang="zh-CN" altLang="en-US" sz="3600" dirty="0"/>
          </a:p>
        </p:txBody>
      </p:sp>
      <p:sp>
        <p:nvSpPr>
          <p:cNvPr id="64" name="TextBox 63"/>
          <p:cNvSpPr txBox="1"/>
          <p:nvPr/>
        </p:nvSpPr>
        <p:spPr>
          <a:xfrm>
            <a:off x="1043608" y="1848252"/>
            <a:ext cx="7056784" cy="369332"/>
          </a:xfrm>
          <a:prstGeom prst="rect">
            <a:avLst/>
          </a:prstGeom>
        </p:spPr>
        <p:style>
          <a:lnRef idx="1">
            <a:schemeClr val="accent5"/>
          </a:lnRef>
          <a:fillRef idx="3">
            <a:schemeClr val="accent5"/>
          </a:fillRef>
          <a:effectRef idx="2">
            <a:schemeClr val="accent5"/>
          </a:effectRef>
          <a:fontRef idx="minor">
            <a:schemeClr val="lt1"/>
          </a:fontRef>
        </p:style>
        <p:txBody>
          <a:bodyPr wrap="square" rtlCol="0">
            <a:spAutoFit/>
          </a:bodyPr>
          <a:lstStyle/>
          <a:p>
            <a:pPr algn="ctr"/>
            <a:r>
              <a:rPr lang="en-US" altLang="zh-CN" dirty="0" smtClean="0"/>
              <a:t>Distributed system layer (middleware)</a:t>
            </a:r>
            <a:endParaRPr lang="zh-CN" altLang="en-US" dirty="0"/>
          </a:p>
        </p:txBody>
      </p:sp>
      <p:sp>
        <p:nvSpPr>
          <p:cNvPr id="71" name="内容占位符 2"/>
          <p:cNvSpPr>
            <a:spLocks noGrp="1"/>
          </p:cNvSpPr>
          <p:nvPr>
            <p:ph idx="1"/>
          </p:nvPr>
        </p:nvSpPr>
        <p:spPr>
          <a:xfrm>
            <a:off x="285720" y="3429000"/>
            <a:ext cx="8686800" cy="3096344"/>
          </a:xfrm>
        </p:spPr>
        <p:txBody>
          <a:bodyPr>
            <a:normAutofit fontScale="85000" lnSpcReduction="10000"/>
          </a:bodyPr>
          <a:lstStyle/>
          <a:p>
            <a:pPr>
              <a:spcBef>
                <a:spcPts val="1200"/>
              </a:spcBef>
            </a:pPr>
            <a:r>
              <a:rPr lang="en-US" altLang="zh-CN" dirty="0" smtClean="0">
                <a:solidFill>
                  <a:schemeClr val="accent5">
                    <a:lumMod val="75000"/>
                  </a:schemeClr>
                </a:solidFill>
              </a:rPr>
              <a:t>Location: </a:t>
            </a:r>
            <a:r>
              <a:rPr lang="en-US" altLang="zh-CN" dirty="0" smtClean="0"/>
              <a:t>logically placed between a higher-level Appl. layer and a layer of OSs and basic communication facilities.</a:t>
            </a:r>
          </a:p>
          <a:p>
            <a:pPr>
              <a:spcBef>
                <a:spcPts val="1200"/>
              </a:spcBef>
            </a:pPr>
            <a:r>
              <a:rPr lang="en-US" altLang="zh-CN" dirty="0" smtClean="0"/>
              <a:t>The middleware layer offers each application </a:t>
            </a:r>
            <a:r>
              <a:rPr lang="en-US" altLang="zh-CN" dirty="0" smtClean="0">
                <a:solidFill>
                  <a:srgbClr val="FF0000"/>
                </a:solidFill>
              </a:rPr>
              <a:t>the same interface</a:t>
            </a:r>
            <a:r>
              <a:rPr lang="en-US" altLang="zh-CN" dirty="0" smtClean="0"/>
              <a:t>.</a:t>
            </a:r>
          </a:p>
          <a:p>
            <a:pPr>
              <a:spcBef>
                <a:spcPts val="1200"/>
              </a:spcBef>
            </a:pPr>
            <a:r>
              <a:rPr lang="en-US" altLang="zh-CN" dirty="0" smtClean="0"/>
              <a:t>What does it contain?</a:t>
            </a:r>
          </a:p>
          <a:p>
            <a:pPr lvl="1">
              <a:spcBef>
                <a:spcPts val="1200"/>
              </a:spcBef>
            </a:pPr>
            <a:r>
              <a:rPr lang="en-US" altLang="zh-CN" dirty="0" smtClean="0"/>
              <a:t>Commonly used </a:t>
            </a:r>
            <a:r>
              <a:rPr lang="en-US" altLang="zh-CN" dirty="0" smtClean="0">
                <a:solidFill>
                  <a:srgbClr val="0070C0"/>
                </a:solidFill>
              </a:rPr>
              <a:t>components and functions </a:t>
            </a:r>
            <a:r>
              <a:rPr lang="en-US" altLang="zh-CN" dirty="0" smtClean="0"/>
              <a:t>that need not be implemented by applications separately.</a:t>
            </a:r>
          </a:p>
          <a:p>
            <a:pPr>
              <a:spcBef>
                <a:spcPts val="1200"/>
              </a:spcBef>
            </a:pPr>
            <a:r>
              <a:rPr lang="en-US" altLang="zh-CN" dirty="0" smtClean="0"/>
              <a:t>It </a:t>
            </a:r>
            <a:r>
              <a:rPr lang="en-US" altLang="zh-CN" dirty="0" smtClean="0">
                <a:solidFill>
                  <a:srgbClr val="FF0000"/>
                </a:solidFill>
              </a:rPr>
              <a:t>hides the differences </a:t>
            </a:r>
            <a:r>
              <a:rPr lang="en-US" altLang="zh-CN" u="sng" dirty="0" smtClean="0"/>
              <a:t>in hardware and OSs </a:t>
            </a:r>
            <a:r>
              <a:rPr lang="en-US" altLang="zh-CN" dirty="0" smtClean="0"/>
              <a:t>from each application.</a:t>
            </a:r>
            <a:endParaRPr lang="zh-CN" altLang="en-US" dirty="0"/>
          </a:p>
        </p:txBody>
      </p:sp>
      <p:sp>
        <p:nvSpPr>
          <p:cNvPr id="36" name="日期占位符 35"/>
          <p:cNvSpPr>
            <a:spLocks noGrp="1"/>
          </p:cNvSpPr>
          <p:nvPr>
            <p:ph type="dt" sz="half" idx="10"/>
          </p:nvPr>
        </p:nvSpPr>
        <p:spPr/>
        <p:txBody>
          <a:bodyPr/>
          <a:lstStyle/>
          <a:p>
            <a:r>
              <a:rPr lang="en-US" altLang="zh-CN" smtClean="0"/>
              <a:t>Ling Zhou</a:t>
            </a:r>
            <a:endParaRPr lang="zh-CN" altLang="en-US" dirty="0"/>
          </a:p>
        </p:txBody>
      </p:sp>
      <p:sp>
        <p:nvSpPr>
          <p:cNvPr id="37" name="页脚占位符 36"/>
          <p:cNvSpPr>
            <a:spLocks noGrp="1"/>
          </p:cNvSpPr>
          <p:nvPr>
            <p:ph type="ftr" sz="quarter" idx="11"/>
          </p:nvPr>
        </p:nvSpPr>
        <p:spPr/>
        <p:txBody>
          <a:bodyPr/>
          <a:lstStyle/>
          <a:p>
            <a:pPr algn="ctr"/>
            <a:r>
              <a:rPr lang="en-US" altLang="zh-CN" smtClean="0"/>
              <a:t>Distributed Systems Unit 1</a:t>
            </a:r>
            <a:endParaRPr lang="zh-CN" altLang="en-US" dirty="0"/>
          </a:p>
        </p:txBody>
      </p:sp>
      <p:sp>
        <p:nvSpPr>
          <p:cNvPr id="39" name="灯片编号占位符 38"/>
          <p:cNvSpPr>
            <a:spLocks noGrp="1"/>
          </p:cNvSpPr>
          <p:nvPr>
            <p:ph type="sldNum" sz="quarter" idx="12"/>
          </p:nvPr>
        </p:nvSpPr>
        <p:spPr/>
        <p:txBody>
          <a:bodyPr/>
          <a:lstStyle/>
          <a:p>
            <a:fld id="{0C913308-F349-4B6D-A68A-DD1791B4A57B}" type="slidenum">
              <a:rPr lang="zh-CN" altLang="en-US" smtClean="0"/>
              <a:pPr/>
              <a:t>14</a:t>
            </a:fld>
            <a:r>
              <a:rPr lang="en-US" altLang="zh-CN" smtClean="0"/>
              <a:t>/76</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1">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1">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1">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1">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a:bodyPr>
          <a:lstStyle/>
          <a:p>
            <a:r>
              <a:rPr lang="en-US" altLang="zh-CN" dirty="0" smtClean="0"/>
              <a:t>                 is the biggest example of DS </a:t>
            </a:r>
          </a:p>
          <a:p>
            <a:pPr>
              <a:buNone/>
            </a:pPr>
            <a:r>
              <a:rPr lang="en-US" altLang="zh-CN" dirty="0" smtClean="0"/>
              <a:t>			(</a:t>
            </a:r>
            <a:r>
              <a:rPr lang="en-US" altLang="zh-CN" sz="2400" dirty="0" smtClean="0"/>
              <a:t>information &amp; resource sharing</a:t>
            </a:r>
            <a:r>
              <a:rPr lang="en-US" altLang="zh-CN" dirty="0" smtClean="0"/>
              <a:t>)</a:t>
            </a:r>
          </a:p>
          <a:p>
            <a:endParaRPr lang="en-US" altLang="zh-CN" dirty="0" smtClean="0"/>
          </a:p>
          <a:p>
            <a:r>
              <a:rPr lang="en-US" altLang="zh-CN" dirty="0" smtClean="0"/>
              <a:t>The Internet</a:t>
            </a:r>
          </a:p>
          <a:p>
            <a:endParaRPr lang="en-US" altLang="zh-CN" dirty="0" smtClean="0"/>
          </a:p>
          <a:p>
            <a:r>
              <a:rPr lang="en-US" altLang="zh-CN" dirty="0" smtClean="0"/>
              <a:t>Network File Systems</a:t>
            </a:r>
          </a:p>
          <a:p>
            <a:r>
              <a:rPr lang="en-US" altLang="zh-CN" dirty="0" smtClean="0"/>
              <a:t>DNS (Domain Name System)</a:t>
            </a:r>
          </a:p>
          <a:p>
            <a:r>
              <a:rPr lang="en-US" altLang="zh-CN" sz="2800" dirty="0" smtClean="0"/>
              <a:t>Massive multiprocessor supercomputers,            e.g., Clusters, Network of workstations</a:t>
            </a:r>
          </a:p>
        </p:txBody>
      </p:sp>
      <p:pic>
        <p:nvPicPr>
          <p:cNvPr id="7" name="图片 6" descr="www.jpg"/>
          <p:cNvPicPr>
            <a:picLocks noChangeAspect="1"/>
          </p:cNvPicPr>
          <p:nvPr/>
        </p:nvPicPr>
        <p:blipFill>
          <a:blip r:embed="rId3" cstate="print"/>
          <a:stretch>
            <a:fillRect/>
          </a:stretch>
        </p:blipFill>
        <p:spPr>
          <a:xfrm>
            <a:off x="714348" y="1714496"/>
            <a:ext cx="1371600" cy="1371600"/>
          </a:xfrm>
          <a:prstGeom prst="rect">
            <a:avLst/>
          </a:prstGeom>
        </p:spPr>
      </p:pic>
      <p:sp>
        <p:nvSpPr>
          <p:cNvPr id="2" name="标题 1"/>
          <p:cNvSpPr>
            <a:spLocks noGrp="1"/>
          </p:cNvSpPr>
          <p:nvPr>
            <p:ph type="title"/>
          </p:nvPr>
        </p:nvSpPr>
        <p:spPr/>
        <p:txBody>
          <a:bodyPr/>
          <a:lstStyle/>
          <a:p>
            <a:r>
              <a:rPr lang="en-US" altLang="zh-CN" dirty="0" smtClean="0"/>
              <a:t>EXAMPLES</a:t>
            </a:r>
            <a:endParaRPr lang="zh-CN" altLang="en-US" dirty="0"/>
          </a:p>
        </p:txBody>
      </p:sp>
      <p:sp>
        <p:nvSpPr>
          <p:cNvPr id="4" name="日期占位符 3"/>
          <p:cNvSpPr>
            <a:spLocks noGrp="1"/>
          </p:cNvSpPr>
          <p:nvPr>
            <p:ph type="dt" sz="half" idx="10"/>
          </p:nvPr>
        </p:nvSpPr>
        <p:spPr/>
        <p:txBody>
          <a:bodyPr/>
          <a:lstStyle/>
          <a:p>
            <a:r>
              <a:rPr lang="en-US" altLang="zh-CN" smtClean="0"/>
              <a:t>Ling Zhou</a:t>
            </a:r>
            <a:endParaRPr lang="zh-CN" altLang="en-US" dirty="0"/>
          </a:p>
        </p:txBody>
      </p:sp>
      <p:sp>
        <p:nvSpPr>
          <p:cNvPr id="5" name="页脚占位符 4"/>
          <p:cNvSpPr>
            <a:spLocks noGrp="1"/>
          </p:cNvSpPr>
          <p:nvPr>
            <p:ph type="ftr" sz="quarter" idx="11"/>
          </p:nvPr>
        </p:nvSpPr>
        <p:spPr/>
        <p:txBody>
          <a:bodyPr/>
          <a:lstStyle/>
          <a:p>
            <a:pPr algn="ctr"/>
            <a:r>
              <a:rPr lang="en-US" altLang="zh-CN" smtClean="0"/>
              <a:t>Distributed Systems Unit 1</a:t>
            </a:r>
            <a:endParaRPr lang="zh-CN" altLang="en-US" dirty="0"/>
          </a:p>
        </p:txBody>
      </p:sp>
      <p:pic>
        <p:nvPicPr>
          <p:cNvPr id="8" name="图片 7" descr="internet.jpg"/>
          <p:cNvPicPr>
            <a:picLocks noChangeAspect="1"/>
          </p:cNvPicPr>
          <p:nvPr/>
        </p:nvPicPr>
        <p:blipFill>
          <a:blip r:embed="rId4" cstate="print"/>
          <a:stretch>
            <a:fillRect/>
          </a:stretch>
        </p:blipFill>
        <p:spPr>
          <a:xfrm>
            <a:off x="2857488" y="3071810"/>
            <a:ext cx="1038225" cy="1104900"/>
          </a:xfrm>
          <a:prstGeom prst="rect">
            <a:avLst/>
          </a:prstGeom>
        </p:spPr>
      </p:pic>
      <p:pic>
        <p:nvPicPr>
          <p:cNvPr id="9" name="图片 8" descr="clusters.jpg"/>
          <p:cNvPicPr>
            <a:picLocks noChangeAspect="1"/>
          </p:cNvPicPr>
          <p:nvPr/>
        </p:nvPicPr>
        <p:blipFill>
          <a:blip r:embed="rId5" cstate="print"/>
          <a:stretch>
            <a:fillRect/>
          </a:stretch>
        </p:blipFill>
        <p:spPr>
          <a:xfrm>
            <a:off x="7143768" y="4929198"/>
            <a:ext cx="1634490" cy="1223010"/>
          </a:xfrm>
          <a:prstGeom prst="rect">
            <a:avLst/>
          </a:prstGeom>
        </p:spPr>
      </p:pic>
      <p:sp>
        <p:nvSpPr>
          <p:cNvPr id="10" name="灯片编号占位符 9"/>
          <p:cNvSpPr>
            <a:spLocks noGrp="1"/>
          </p:cNvSpPr>
          <p:nvPr>
            <p:ph type="sldNum" sz="quarter" idx="12"/>
          </p:nvPr>
        </p:nvSpPr>
        <p:spPr/>
        <p:txBody>
          <a:bodyPr/>
          <a:lstStyle/>
          <a:p>
            <a:fld id="{0C913308-F349-4B6D-A68A-DD1791B4A57B}" type="slidenum">
              <a:rPr lang="zh-CN" altLang="en-US" smtClean="0"/>
              <a:pPr/>
              <a:t>15</a:t>
            </a:fld>
            <a:r>
              <a:rPr lang="en-US" altLang="zh-CN" smtClean="0"/>
              <a:t>/76</a:t>
            </a:r>
            <a:endParaRPr lang="zh-CN" altLang="en-US"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Application Fields</a:t>
            </a:r>
            <a:endParaRPr lang="zh-CN" altLang="en-US" dirty="0"/>
          </a:p>
        </p:txBody>
      </p:sp>
      <p:sp>
        <p:nvSpPr>
          <p:cNvPr id="3" name="内容占位符 2"/>
          <p:cNvSpPr>
            <a:spLocks noGrp="1"/>
          </p:cNvSpPr>
          <p:nvPr>
            <p:ph idx="1"/>
          </p:nvPr>
        </p:nvSpPr>
        <p:spPr/>
        <p:txBody>
          <a:bodyPr/>
          <a:lstStyle/>
          <a:p>
            <a:r>
              <a:rPr lang="en-US" altLang="zh-CN" dirty="0" smtClean="0"/>
              <a:t>Banks</a:t>
            </a:r>
          </a:p>
          <a:p>
            <a:r>
              <a:rPr lang="en-US" altLang="zh-CN" dirty="0" smtClean="0"/>
              <a:t>E-commerce</a:t>
            </a:r>
          </a:p>
          <a:p>
            <a:r>
              <a:rPr lang="en-US" altLang="zh-CN" dirty="0" smtClean="0"/>
              <a:t>Computer games/PC games</a:t>
            </a:r>
          </a:p>
          <a:p>
            <a:r>
              <a:rPr lang="en-US" altLang="zh-CN" dirty="0" smtClean="0"/>
              <a:t>Embedded systems</a:t>
            </a:r>
          </a:p>
          <a:p>
            <a:r>
              <a:rPr lang="en-US" altLang="zh-CN" dirty="0" smtClean="0"/>
              <a:t>Biological information processing</a:t>
            </a:r>
          </a:p>
          <a:p>
            <a:r>
              <a:rPr lang="en-US" altLang="zh-CN" dirty="0" smtClean="0"/>
              <a:t>Mobile equipment (e.g., PDAs, handy)</a:t>
            </a:r>
          </a:p>
          <a:p>
            <a:r>
              <a:rPr lang="en-US" altLang="zh-CN" dirty="0" smtClean="0"/>
              <a:t>…</a:t>
            </a:r>
          </a:p>
          <a:p>
            <a:endParaRPr lang="zh-CN" altLang="en-US" dirty="0"/>
          </a:p>
        </p:txBody>
      </p:sp>
      <p:sp>
        <p:nvSpPr>
          <p:cNvPr id="4" name="日期占位符 3"/>
          <p:cNvSpPr>
            <a:spLocks noGrp="1"/>
          </p:cNvSpPr>
          <p:nvPr>
            <p:ph type="dt" sz="half" idx="10"/>
          </p:nvPr>
        </p:nvSpPr>
        <p:spPr/>
        <p:txBody>
          <a:bodyPr/>
          <a:lstStyle/>
          <a:p>
            <a:r>
              <a:rPr lang="en-US" altLang="zh-CN" smtClean="0"/>
              <a:t>Ling Zhou</a:t>
            </a:r>
            <a:endParaRPr lang="zh-CN" altLang="en-US" dirty="0"/>
          </a:p>
        </p:txBody>
      </p:sp>
      <p:sp>
        <p:nvSpPr>
          <p:cNvPr id="5" name="页脚占位符 4"/>
          <p:cNvSpPr>
            <a:spLocks noGrp="1"/>
          </p:cNvSpPr>
          <p:nvPr>
            <p:ph type="ftr" sz="quarter" idx="11"/>
          </p:nvPr>
        </p:nvSpPr>
        <p:spPr/>
        <p:txBody>
          <a:bodyPr/>
          <a:lstStyle/>
          <a:p>
            <a:pPr algn="ctr"/>
            <a:r>
              <a:rPr lang="en-US" altLang="zh-CN" smtClean="0"/>
              <a:t>Distributed Systems Unit 1</a:t>
            </a:r>
            <a:endParaRPr lang="zh-CN" altLang="en-US" dirty="0"/>
          </a:p>
        </p:txBody>
      </p:sp>
      <p:pic>
        <p:nvPicPr>
          <p:cNvPr id="1026" name="Picture 2"/>
          <p:cNvPicPr>
            <a:picLocks noChangeAspect="1" noChangeArrowheads="1"/>
          </p:cNvPicPr>
          <p:nvPr/>
        </p:nvPicPr>
        <p:blipFill>
          <a:blip r:embed="rId2" cstate="print"/>
          <a:srcRect/>
          <a:stretch>
            <a:fillRect/>
          </a:stretch>
        </p:blipFill>
        <p:spPr bwMode="auto">
          <a:xfrm>
            <a:off x="6444208" y="2708920"/>
            <a:ext cx="2371725" cy="1924050"/>
          </a:xfrm>
          <a:prstGeom prst="rect">
            <a:avLst/>
          </a:prstGeom>
          <a:noFill/>
          <a:ln w="9525">
            <a:noFill/>
            <a:miter lim="800000"/>
            <a:headEnd/>
            <a:tailEnd/>
          </a:ln>
        </p:spPr>
      </p:pic>
      <p:pic>
        <p:nvPicPr>
          <p:cNvPr id="1027" name="Picture 3"/>
          <p:cNvPicPr>
            <a:picLocks noChangeAspect="1" noChangeArrowheads="1"/>
          </p:cNvPicPr>
          <p:nvPr/>
        </p:nvPicPr>
        <p:blipFill>
          <a:blip r:embed="rId3" cstate="print"/>
          <a:srcRect/>
          <a:stretch>
            <a:fillRect/>
          </a:stretch>
        </p:blipFill>
        <p:spPr bwMode="auto">
          <a:xfrm>
            <a:off x="5004048" y="548680"/>
            <a:ext cx="2057400" cy="2228850"/>
          </a:xfrm>
          <a:prstGeom prst="rect">
            <a:avLst/>
          </a:prstGeom>
          <a:noFill/>
          <a:ln w="9525">
            <a:noFill/>
            <a:miter lim="800000"/>
            <a:headEnd/>
            <a:tailEnd/>
          </a:ln>
        </p:spPr>
      </p:pic>
      <p:pic>
        <p:nvPicPr>
          <p:cNvPr id="1028" name="Picture 4"/>
          <p:cNvPicPr>
            <a:picLocks noChangeAspect="1" noChangeArrowheads="1"/>
          </p:cNvPicPr>
          <p:nvPr/>
        </p:nvPicPr>
        <p:blipFill>
          <a:blip r:embed="rId4" cstate="print"/>
          <a:srcRect/>
          <a:stretch>
            <a:fillRect/>
          </a:stretch>
        </p:blipFill>
        <p:spPr bwMode="auto">
          <a:xfrm>
            <a:off x="6797040" y="1412776"/>
            <a:ext cx="2346960" cy="1249680"/>
          </a:xfrm>
          <a:prstGeom prst="rect">
            <a:avLst/>
          </a:prstGeom>
          <a:noFill/>
          <a:ln w="9525">
            <a:noFill/>
            <a:miter lim="800000"/>
            <a:headEnd/>
            <a:tailEnd/>
          </a:ln>
        </p:spPr>
      </p:pic>
      <p:pic>
        <p:nvPicPr>
          <p:cNvPr id="1030" name="Picture 6"/>
          <p:cNvPicPr>
            <a:picLocks noChangeAspect="1" noChangeArrowheads="1"/>
          </p:cNvPicPr>
          <p:nvPr/>
        </p:nvPicPr>
        <p:blipFill>
          <a:blip r:embed="rId5" cstate="print"/>
          <a:srcRect/>
          <a:stretch>
            <a:fillRect/>
          </a:stretch>
        </p:blipFill>
        <p:spPr bwMode="auto">
          <a:xfrm>
            <a:off x="5724128" y="4733925"/>
            <a:ext cx="2152650" cy="2124075"/>
          </a:xfrm>
          <a:prstGeom prst="rect">
            <a:avLst/>
          </a:prstGeom>
          <a:noFill/>
          <a:ln w="9525">
            <a:noFill/>
            <a:miter lim="800000"/>
            <a:headEnd/>
            <a:tailEnd/>
          </a:ln>
        </p:spPr>
      </p:pic>
      <p:pic>
        <p:nvPicPr>
          <p:cNvPr id="1029" name="Picture 5"/>
          <p:cNvPicPr>
            <a:picLocks noChangeAspect="1" noChangeArrowheads="1"/>
          </p:cNvPicPr>
          <p:nvPr/>
        </p:nvPicPr>
        <p:blipFill>
          <a:blip r:embed="rId6" cstate="print"/>
          <a:srcRect/>
          <a:stretch>
            <a:fillRect/>
          </a:stretch>
        </p:blipFill>
        <p:spPr bwMode="auto">
          <a:xfrm>
            <a:off x="1691680" y="4869160"/>
            <a:ext cx="1420178" cy="1580198"/>
          </a:xfrm>
          <a:prstGeom prst="rect">
            <a:avLst/>
          </a:prstGeom>
          <a:noFill/>
          <a:ln w="9525">
            <a:noFill/>
            <a:miter lim="800000"/>
            <a:headEnd/>
            <a:tailEnd/>
          </a:ln>
        </p:spPr>
      </p:pic>
      <p:sp>
        <p:nvSpPr>
          <p:cNvPr id="12" name="灯片编号占位符 11"/>
          <p:cNvSpPr>
            <a:spLocks noGrp="1"/>
          </p:cNvSpPr>
          <p:nvPr>
            <p:ph type="sldNum" sz="quarter" idx="12"/>
          </p:nvPr>
        </p:nvSpPr>
        <p:spPr/>
        <p:txBody>
          <a:bodyPr/>
          <a:lstStyle/>
          <a:p>
            <a:fld id="{0C913308-F349-4B6D-A68A-DD1791B4A57B}" type="slidenum">
              <a:rPr lang="zh-CN" altLang="en-US" smtClean="0"/>
              <a:pPr/>
              <a:t>16</a:t>
            </a:fld>
            <a:r>
              <a:rPr lang="en-US" altLang="zh-CN" smtClean="0"/>
              <a:t>/76</a:t>
            </a:r>
            <a:endParaRPr lang="zh-CN" altLang="en-US" dirty="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26" name="Picture 2" descr="http://www.asustablet.com/wp-content/uploads/2009/07/pros_cons.gif"/>
          <p:cNvPicPr>
            <a:picLocks noChangeAspect="1" noChangeArrowheads="1"/>
          </p:cNvPicPr>
          <p:nvPr/>
        </p:nvPicPr>
        <p:blipFill>
          <a:blip r:embed="rId3" cstate="print"/>
          <a:srcRect/>
          <a:stretch>
            <a:fillRect/>
          </a:stretch>
        </p:blipFill>
        <p:spPr bwMode="auto">
          <a:xfrm>
            <a:off x="0" y="762000"/>
            <a:ext cx="9144000" cy="6096000"/>
          </a:xfrm>
          <a:prstGeom prst="rect">
            <a:avLst/>
          </a:prstGeom>
          <a:noFill/>
        </p:spPr>
      </p:pic>
      <p:sp>
        <p:nvSpPr>
          <p:cNvPr id="9" name="内容占位符 8"/>
          <p:cNvSpPr>
            <a:spLocks noGrp="1"/>
          </p:cNvSpPr>
          <p:nvPr>
            <p:ph sz="half" idx="1"/>
          </p:nvPr>
        </p:nvSpPr>
        <p:spPr>
          <a:xfrm>
            <a:off x="-142908" y="2789091"/>
            <a:ext cx="4643470" cy="3640305"/>
          </a:xfrm>
        </p:spPr>
        <p:txBody>
          <a:bodyPr>
            <a:normAutofit/>
          </a:bodyPr>
          <a:lstStyle/>
          <a:p>
            <a:pPr lvl="1"/>
            <a:r>
              <a:rPr lang="en-US" altLang="zh-CN" sz="2800" b="1" dirty="0" smtClean="0">
                <a:solidFill>
                  <a:schemeClr val="bg1"/>
                </a:solidFill>
                <a:latin typeface="Comic Sans MS" pitchFamily="66" charset="0"/>
              </a:rPr>
              <a:t>Economics</a:t>
            </a:r>
          </a:p>
          <a:p>
            <a:pPr lvl="1"/>
            <a:r>
              <a:rPr lang="en-US" altLang="zh-CN" sz="2800" b="1" dirty="0" smtClean="0">
                <a:solidFill>
                  <a:schemeClr val="bg1"/>
                </a:solidFill>
                <a:latin typeface="Comic Sans MS" pitchFamily="66" charset="0"/>
              </a:rPr>
              <a:t>Speed</a:t>
            </a:r>
          </a:p>
          <a:p>
            <a:pPr lvl="1"/>
            <a:r>
              <a:rPr lang="en-US" altLang="zh-CN" sz="2800" b="1" dirty="0" smtClean="0">
                <a:solidFill>
                  <a:schemeClr val="bg1"/>
                </a:solidFill>
                <a:latin typeface="Comic Sans MS" pitchFamily="66" charset="0"/>
              </a:rPr>
              <a:t>Inherent distribution</a:t>
            </a:r>
          </a:p>
          <a:p>
            <a:pPr lvl="1"/>
            <a:r>
              <a:rPr lang="en-US" altLang="zh-CN" sz="2800" b="1" dirty="0" smtClean="0">
                <a:solidFill>
                  <a:schemeClr val="bg1"/>
                </a:solidFill>
                <a:latin typeface="Comic Sans MS" pitchFamily="66" charset="0"/>
              </a:rPr>
              <a:t>Reliability</a:t>
            </a:r>
          </a:p>
          <a:p>
            <a:pPr lvl="1"/>
            <a:r>
              <a:rPr lang="en-US" altLang="zh-CN" sz="2800" b="1" dirty="0" smtClean="0">
                <a:solidFill>
                  <a:schemeClr val="bg1"/>
                </a:solidFill>
                <a:latin typeface="Comic Sans MS" pitchFamily="66" charset="0"/>
              </a:rPr>
              <a:t>Incremental growth</a:t>
            </a:r>
          </a:p>
          <a:p>
            <a:endParaRPr lang="zh-CN" altLang="en-US" sz="2800" b="1" dirty="0">
              <a:solidFill>
                <a:schemeClr val="bg1"/>
              </a:solidFill>
              <a:latin typeface="Comic Sans MS" pitchFamily="66" charset="0"/>
            </a:endParaRPr>
          </a:p>
        </p:txBody>
      </p:sp>
      <p:sp>
        <p:nvSpPr>
          <p:cNvPr id="10" name="内容占位符 9"/>
          <p:cNvSpPr>
            <a:spLocks noGrp="1"/>
          </p:cNvSpPr>
          <p:nvPr>
            <p:ph sz="half" idx="2"/>
          </p:nvPr>
        </p:nvSpPr>
        <p:spPr>
          <a:xfrm>
            <a:off x="4648200" y="2857495"/>
            <a:ext cx="4038600" cy="3497429"/>
          </a:xfrm>
        </p:spPr>
        <p:txBody>
          <a:bodyPr>
            <a:normAutofit/>
          </a:bodyPr>
          <a:lstStyle/>
          <a:p>
            <a:pPr lvl="1"/>
            <a:r>
              <a:rPr lang="en-US" altLang="zh-CN" sz="2800" b="1" dirty="0" smtClean="0">
                <a:solidFill>
                  <a:schemeClr val="bg1"/>
                </a:solidFill>
                <a:latin typeface="Comic Sans MS" pitchFamily="66" charset="0"/>
              </a:rPr>
              <a:t>Complex software</a:t>
            </a:r>
          </a:p>
          <a:p>
            <a:pPr lvl="1"/>
            <a:r>
              <a:rPr lang="en-US" altLang="zh-CN" sz="2800" b="1" dirty="0" smtClean="0">
                <a:solidFill>
                  <a:schemeClr val="bg1"/>
                </a:solidFill>
                <a:latin typeface="Comic Sans MS" pitchFamily="66" charset="0"/>
              </a:rPr>
              <a:t>Network</a:t>
            </a:r>
          </a:p>
          <a:p>
            <a:pPr lvl="1"/>
            <a:r>
              <a:rPr lang="en-US" altLang="zh-CN" sz="2800" b="1" dirty="0" smtClean="0">
                <a:solidFill>
                  <a:schemeClr val="bg1"/>
                </a:solidFill>
                <a:latin typeface="Comic Sans MS" pitchFamily="66" charset="0"/>
              </a:rPr>
              <a:t>More components to fail</a:t>
            </a:r>
          </a:p>
          <a:p>
            <a:pPr lvl="1"/>
            <a:r>
              <a:rPr lang="en-US" altLang="zh-CN" sz="2800" b="1" dirty="0" smtClean="0">
                <a:solidFill>
                  <a:schemeClr val="bg1"/>
                </a:solidFill>
                <a:latin typeface="Comic Sans MS" pitchFamily="66" charset="0"/>
              </a:rPr>
              <a:t>Security</a:t>
            </a:r>
            <a:endParaRPr lang="zh-CN" altLang="en-US" sz="2800" b="1" dirty="0" smtClean="0">
              <a:solidFill>
                <a:schemeClr val="bg1"/>
              </a:solidFill>
              <a:latin typeface="Comic Sans MS" pitchFamily="66" charset="0"/>
            </a:endParaRPr>
          </a:p>
          <a:p>
            <a:pPr>
              <a:buNone/>
            </a:pPr>
            <a:endParaRPr lang="zh-CN" altLang="en-US" sz="2800" b="1" dirty="0">
              <a:solidFill>
                <a:schemeClr val="bg1"/>
              </a:solidFill>
              <a:latin typeface="Comic Sans MS" pitchFamily="66" charset="0"/>
            </a:endParaRPr>
          </a:p>
        </p:txBody>
      </p:sp>
      <p:sp>
        <p:nvSpPr>
          <p:cNvPr id="4" name="日期占位符 3"/>
          <p:cNvSpPr>
            <a:spLocks noGrp="1"/>
          </p:cNvSpPr>
          <p:nvPr>
            <p:ph type="dt" sz="half" idx="10"/>
          </p:nvPr>
        </p:nvSpPr>
        <p:spPr/>
        <p:txBody>
          <a:bodyPr/>
          <a:lstStyle/>
          <a:p>
            <a:r>
              <a:rPr lang="en-US" altLang="zh-CN" smtClean="0"/>
              <a:t>Ling Zhou</a:t>
            </a:r>
            <a:endParaRPr lang="zh-CN" altLang="en-US" dirty="0"/>
          </a:p>
        </p:txBody>
      </p:sp>
      <p:sp>
        <p:nvSpPr>
          <p:cNvPr id="5" name="页脚占位符 4"/>
          <p:cNvSpPr>
            <a:spLocks noGrp="1"/>
          </p:cNvSpPr>
          <p:nvPr>
            <p:ph type="ftr" sz="quarter" idx="11"/>
          </p:nvPr>
        </p:nvSpPr>
        <p:spPr/>
        <p:txBody>
          <a:bodyPr/>
          <a:lstStyle/>
          <a:p>
            <a:pPr algn="ctr"/>
            <a:r>
              <a:rPr lang="en-US" altLang="zh-CN" smtClean="0"/>
              <a:t>Distributed Systems Unit 1</a:t>
            </a:r>
            <a:endParaRPr lang="zh-CN" altLang="en-US" dirty="0"/>
          </a:p>
        </p:txBody>
      </p:sp>
      <p:sp>
        <p:nvSpPr>
          <p:cNvPr id="8" name="灯片编号占位符 7"/>
          <p:cNvSpPr>
            <a:spLocks noGrp="1"/>
          </p:cNvSpPr>
          <p:nvPr>
            <p:ph type="sldNum" sz="quarter" idx="12"/>
          </p:nvPr>
        </p:nvSpPr>
        <p:spPr/>
        <p:txBody>
          <a:bodyPr/>
          <a:lstStyle/>
          <a:p>
            <a:fld id="{0C913308-F349-4B6D-A68A-DD1791B4A57B}" type="slidenum">
              <a:rPr lang="zh-CN" altLang="en-US" smtClean="0"/>
              <a:pPr/>
              <a:t>17</a:t>
            </a:fld>
            <a:r>
              <a:rPr lang="en-US" altLang="zh-CN" dirty="0" smtClean="0"/>
              <a:t>/76</a:t>
            </a:r>
            <a:endParaRPr lang="zh-CN" altLang="en-US"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bldP spid="10" grpId="0" uiExpand="1"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Advantages of DS</a:t>
            </a:r>
            <a:endParaRPr lang="zh-CN" altLang="en-US" dirty="0"/>
          </a:p>
        </p:txBody>
      </p:sp>
      <p:sp>
        <p:nvSpPr>
          <p:cNvPr id="3" name="内容占位符 2"/>
          <p:cNvSpPr>
            <a:spLocks noGrp="1"/>
          </p:cNvSpPr>
          <p:nvPr>
            <p:ph sz="half" idx="1"/>
          </p:nvPr>
        </p:nvSpPr>
        <p:spPr>
          <a:xfrm>
            <a:off x="457200" y="1920085"/>
            <a:ext cx="8435280" cy="4434840"/>
          </a:xfrm>
        </p:spPr>
        <p:txBody>
          <a:bodyPr>
            <a:normAutofit fontScale="92500" lnSpcReduction="10000"/>
          </a:bodyPr>
          <a:lstStyle/>
          <a:p>
            <a:r>
              <a:rPr lang="en-US" altLang="zh-CN" sz="3000" b="1" dirty="0" smtClean="0"/>
              <a:t>Resource sharing</a:t>
            </a:r>
          </a:p>
          <a:p>
            <a:pPr lvl="1"/>
            <a:r>
              <a:rPr lang="en-US" altLang="zh-CN" dirty="0" smtClean="0"/>
              <a:t>Sharing of hardware and software resources</a:t>
            </a:r>
          </a:p>
          <a:p>
            <a:r>
              <a:rPr lang="en-US" altLang="zh-CN" sz="3000" b="1" dirty="0" smtClean="0"/>
              <a:t>Openness</a:t>
            </a:r>
          </a:p>
          <a:p>
            <a:pPr lvl="1"/>
            <a:r>
              <a:rPr lang="en-US" altLang="zh-CN" dirty="0" smtClean="0"/>
              <a:t>Flexibility of using hardware and software of different vendors</a:t>
            </a:r>
          </a:p>
          <a:p>
            <a:r>
              <a:rPr lang="en-US" altLang="zh-CN" sz="3000" b="1" dirty="0" smtClean="0"/>
              <a:t>Concurrency</a:t>
            </a:r>
          </a:p>
          <a:p>
            <a:pPr lvl="1"/>
            <a:r>
              <a:rPr lang="en-US" altLang="zh-CN" dirty="0" smtClean="0"/>
              <a:t>Concurrent processing to enhance performance</a:t>
            </a:r>
          </a:p>
          <a:p>
            <a:r>
              <a:rPr lang="en-US" altLang="zh-CN" sz="3000" b="1" dirty="0" smtClean="0"/>
              <a:t>Scalability</a:t>
            </a:r>
          </a:p>
          <a:p>
            <a:pPr lvl="1"/>
            <a:r>
              <a:rPr lang="en-US" altLang="zh-CN" dirty="0" smtClean="0"/>
              <a:t>Increased throughput by adding new resources</a:t>
            </a:r>
          </a:p>
          <a:p>
            <a:r>
              <a:rPr lang="en-US" altLang="zh-CN" sz="3000" b="1" dirty="0" smtClean="0"/>
              <a:t>Fault tolerance</a:t>
            </a:r>
          </a:p>
          <a:p>
            <a:pPr lvl="1"/>
            <a:r>
              <a:rPr lang="en-US" altLang="zh-CN" dirty="0" smtClean="0"/>
              <a:t>The ability to continue in operation after a fault has occurred</a:t>
            </a:r>
            <a:endParaRPr lang="zh-CN" altLang="en-US" dirty="0"/>
          </a:p>
        </p:txBody>
      </p:sp>
      <p:sp>
        <p:nvSpPr>
          <p:cNvPr id="5" name="日期占位符 4"/>
          <p:cNvSpPr>
            <a:spLocks noGrp="1"/>
          </p:cNvSpPr>
          <p:nvPr>
            <p:ph type="dt" sz="half" idx="10"/>
          </p:nvPr>
        </p:nvSpPr>
        <p:spPr/>
        <p:txBody>
          <a:bodyPr/>
          <a:lstStyle/>
          <a:p>
            <a:r>
              <a:rPr lang="en-US" altLang="zh-CN" smtClean="0"/>
              <a:t>Ling Zhou</a:t>
            </a:r>
            <a:endParaRPr lang="zh-CN" altLang="en-US"/>
          </a:p>
        </p:txBody>
      </p:sp>
      <p:sp>
        <p:nvSpPr>
          <p:cNvPr id="6" name="页脚占位符 5"/>
          <p:cNvSpPr>
            <a:spLocks noGrp="1"/>
          </p:cNvSpPr>
          <p:nvPr>
            <p:ph type="ftr" sz="quarter" idx="11"/>
          </p:nvPr>
        </p:nvSpPr>
        <p:spPr/>
        <p:txBody>
          <a:bodyPr/>
          <a:lstStyle/>
          <a:p>
            <a:pPr algn="ctr"/>
            <a:r>
              <a:rPr lang="en-US" altLang="zh-CN" smtClean="0"/>
              <a:t>Distributed Systems Unit 1</a:t>
            </a:r>
            <a:endParaRPr lang="zh-CN" altLang="en-US" dirty="0"/>
          </a:p>
        </p:txBody>
      </p:sp>
      <p:sp>
        <p:nvSpPr>
          <p:cNvPr id="8" name="灯片编号占位符 7"/>
          <p:cNvSpPr>
            <a:spLocks noGrp="1"/>
          </p:cNvSpPr>
          <p:nvPr>
            <p:ph type="sldNum" sz="quarter" idx="12"/>
          </p:nvPr>
        </p:nvSpPr>
        <p:spPr/>
        <p:txBody>
          <a:bodyPr/>
          <a:lstStyle/>
          <a:p>
            <a:fld id="{0C913308-F349-4B6D-A68A-DD1791B4A57B}" type="slidenum">
              <a:rPr lang="zh-CN" altLang="en-US" smtClean="0"/>
              <a:pPr/>
              <a:t>18</a:t>
            </a:fld>
            <a:r>
              <a:rPr lang="en-US" altLang="zh-CN" dirty="0" smtClean="0"/>
              <a:t>/76</a:t>
            </a:r>
            <a:endParaRPr lang="zh-CN" altLang="en-US" dirty="0"/>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Disadvantages of DS</a:t>
            </a:r>
            <a:endParaRPr lang="zh-CN" altLang="en-US" dirty="0"/>
          </a:p>
        </p:txBody>
      </p:sp>
      <p:sp>
        <p:nvSpPr>
          <p:cNvPr id="3" name="内容占位符 2"/>
          <p:cNvSpPr>
            <a:spLocks noGrp="1"/>
          </p:cNvSpPr>
          <p:nvPr>
            <p:ph sz="half" idx="1"/>
          </p:nvPr>
        </p:nvSpPr>
        <p:spPr>
          <a:xfrm>
            <a:off x="457200" y="1920085"/>
            <a:ext cx="8219256" cy="4434840"/>
          </a:xfrm>
        </p:spPr>
        <p:txBody>
          <a:bodyPr/>
          <a:lstStyle/>
          <a:p>
            <a:r>
              <a:rPr lang="en-US" altLang="zh-CN" sz="2800" b="1" dirty="0" smtClean="0"/>
              <a:t>Complexity</a:t>
            </a:r>
          </a:p>
          <a:p>
            <a:pPr lvl="1"/>
            <a:r>
              <a:rPr lang="en-US" altLang="zh-CN" dirty="0" smtClean="0"/>
              <a:t>They are more complex than centralized systems</a:t>
            </a:r>
          </a:p>
          <a:p>
            <a:r>
              <a:rPr lang="en-US" altLang="zh-CN" sz="2800" b="1" dirty="0" smtClean="0"/>
              <a:t>Security</a:t>
            </a:r>
          </a:p>
          <a:p>
            <a:pPr lvl="1"/>
            <a:r>
              <a:rPr lang="en-US" altLang="zh-CN" dirty="0" smtClean="0"/>
              <a:t>More susceptible to external attack</a:t>
            </a:r>
          </a:p>
          <a:p>
            <a:r>
              <a:rPr lang="en-US" altLang="zh-CN" sz="2800" b="1" dirty="0" smtClean="0"/>
              <a:t>Manageability</a:t>
            </a:r>
          </a:p>
          <a:p>
            <a:pPr lvl="1"/>
            <a:r>
              <a:rPr lang="en-US" altLang="zh-CN" dirty="0" smtClean="0"/>
              <a:t>More effort required for system management</a:t>
            </a:r>
          </a:p>
          <a:p>
            <a:r>
              <a:rPr lang="en-US" altLang="zh-CN" sz="2800" b="1" dirty="0" smtClean="0"/>
              <a:t>Unpredictability</a:t>
            </a:r>
          </a:p>
          <a:p>
            <a:pPr lvl="1"/>
            <a:r>
              <a:rPr lang="en-US" altLang="zh-CN" dirty="0" smtClean="0"/>
              <a:t>Unpredictable responses depending on the system organization and network load</a:t>
            </a:r>
            <a:endParaRPr lang="zh-CN" altLang="en-US" dirty="0"/>
          </a:p>
        </p:txBody>
      </p:sp>
      <p:sp>
        <p:nvSpPr>
          <p:cNvPr id="5" name="日期占位符 4"/>
          <p:cNvSpPr>
            <a:spLocks noGrp="1"/>
          </p:cNvSpPr>
          <p:nvPr>
            <p:ph type="dt" sz="half" idx="10"/>
          </p:nvPr>
        </p:nvSpPr>
        <p:spPr/>
        <p:txBody>
          <a:bodyPr/>
          <a:lstStyle/>
          <a:p>
            <a:r>
              <a:rPr lang="en-US" altLang="zh-CN" smtClean="0"/>
              <a:t>Ling Zhou</a:t>
            </a:r>
            <a:endParaRPr lang="zh-CN" altLang="en-US"/>
          </a:p>
        </p:txBody>
      </p:sp>
      <p:sp>
        <p:nvSpPr>
          <p:cNvPr id="6" name="页脚占位符 5"/>
          <p:cNvSpPr>
            <a:spLocks noGrp="1"/>
          </p:cNvSpPr>
          <p:nvPr>
            <p:ph type="ftr" sz="quarter" idx="11"/>
          </p:nvPr>
        </p:nvSpPr>
        <p:spPr/>
        <p:txBody>
          <a:bodyPr/>
          <a:lstStyle/>
          <a:p>
            <a:pPr algn="ctr"/>
            <a:r>
              <a:rPr lang="en-US" altLang="zh-CN" smtClean="0"/>
              <a:t>Distributed Systems Unit 1</a:t>
            </a:r>
            <a:endParaRPr lang="zh-CN" altLang="en-US" dirty="0"/>
          </a:p>
        </p:txBody>
      </p:sp>
      <p:sp>
        <p:nvSpPr>
          <p:cNvPr id="8" name="灯片编号占位符 7"/>
          <p:cNvSpPr>
            <a:spLocks noGrp="1"/>
          </p:cNvSpPr>
          <p:nvPr>
            <p:ph type="sldNum" sz="quarter" idx="12"/>
          </p:nvPr>
        </p:nvSpPr>
        <p:spPr/>
        <p:txBody>
          <a:bodyPr/>
          <a:lstStyle/>
          <a:p>
            <a:fld id="{0C913308-F349-4B6D-A68A-DD1791B4A57B}" type="slidenum">
              <a:rPr lang="zh-CN" altLang="en-US" smtClean="0"/>
              <a:pPr/>
              <a:t>19</a:t>
            </a:fld>
            <a:r>
              <a:rPr lang="en-US" altLang="zh-CN" dirty="0" smtClean="0"/>
              <a:t>/76</a:t>
            </a:r>
            <a:endParaRPr lang="zh-CN" altLang="en-US"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704088"/>
            <a:ext cx="8229600" cy="852704"/>
          </a:xfrm>
        </p:spPr>
        <p:txBody>
          <a:bodyPr>
            <a:normAutofit/>
          </a:bodyPr>
          <a:lstStyle/>
          <a:p>
            <a:r>
              <a:rPr lang="en-US" altLang="zh-CN" dirty="0" smtClean="0"/>
              <a:t>Reference Textbooks</a:t>
            </a:r>
            <a:endParaRPr lang="zh-CN" altLang="en-US" dirty="0"/>
          </a:p>
        </p:txBody>
      </p:sp>
      <p:sp>
        <p:nvSpPr>
          <p:cNvPr id="4" name="日期占位符 3"/>
          <p:cNvSpPr>
            <a:spLocks noGrp="1"/>
          </p:cNvSpPr>
          <p:nvPr>
            <p:ph type="dt" sz="half" idx="10"/>
          </p:nvPr>
        </p:nvSpPr>
        <p:spPr/>
        <p:txBody>
          <a:bodyPr/>
          <a:lstStyle/>
          <a:p>
            <a:r>
              <a:rPr lang="en-US" altLang="zh-CN" smtClean="0"/>
              <a:t>Ling Zhou</a:t>
            </a:r>
            <a:endParaRPr lang="zh-CN" altLang="en-US" dirty="0"/>
          </a:p>
        </p:txBody>
      </p:sp>
      <p:sp>
        <p:nvSpPr>
          <p:cNvPr id="5" name="页脚占位符 4"/>
          <p:cNvSpPr>
            <a:spLocks noGrp="1"/>
          </p:cNvSpPr>
          <p:nvPr>
            <p:ph type="ftr" sz="quarter" idx="11"/>
          </p:nvPr>
        </p:nvSpPr>
        <p:spPr/>
        <p:txBody>
          <a:bodyPr/>
          <a:lstStyle/>
          <a:p>
            <a:pPr algn="ctr"/>
            <a:r>
              <a:rPr lang="en-US" altLang="zh-CN" smtClean="0"/>
              <a:t>Distributed Systems Unit 1</a:t>
            </a:r>
            <a:endParaRPr lang="zh-CN" altLang="en-US" dirty="0"/>
          </a:p>
        </p:txBody>
      </p:sp>
      <p:pic>
        <p:nvPicPr>
          <p:cNvPr id="5122" name="Picture 2"/>
          <p:cNvPicPr>
            <a:picLocks noChangeAspect="1" noChangeArrowheads="1"/>
          </p:cNvPicPr>
          <p:nvPr/>
        </p:nvPicPr>
        <p:blipFill>
          <a:blip r:embed="rId3" cstate="print"/>
          <a:srcRect/>
          <a:stretch>
            <a:fillRect/>
          </a:stretch>
        </p:blipFill>
        <p:spPr bwMode="auto">
          <a:xfrm>
            <a:off x="5436096" y="1628800"/>
            <a:ext cx="2857500" cy="2857500"/>
          </a:xfrm>
          <a:prstGeom prst="rect">
            <a:avLst/>
          </a:prstGeom>
          <a:noFill/>
          <a:ln w="9525">
            <a:noFill/>
            <a:miter lim="800000"/>
            <a:headEnd/>
            <a:tailEnd/>
          </a:ln>
        </p:spPr>
      </p:pic>
      <p:sp>
        <p:nvSpPr>
          <p:cNvPr id="9" name="矩形 8"/>
          <p:cNvSpPr/>
          <p:nvPr/>
        </p:nvSpPr>
        <p:spPr>
          <a:xfrm>
            <a:off x="5471592" y="4941168"/>
            <a:ext cx="3672408" cy="1200329"/>
          </a:xfrm>
          <a:prstGeom prst="rect">
            <a:avLst/>
          </a:prstGeom>
        </p:spPr>
        <p:txBody>
          <a:bodyPr wrap="square">
            <a:spAutoFit/>
          </a:bodyPr>
          <a:lstStyle/>
          <a:p>
            <a:r>
              <a:rPr lang="zh-CN" altLang="en-US" b="1" dirty="0" smtClean="0"/>
              <a:t>分布式系统原理与范型</a:t>
            </a:r>
            <a:r>
              <a:rPr lang="en-US" altLang="zh-CN" b="1" dirty="0" smtClean="0"/>
              <a:t>(</a:t>
            </a:r>
            <a:r>
              <a:rPr lang="zh-CN" altLang="en-US" b="1" dirty="0" smtClean="0"/>
              <a:t>第</a:t>
            </a:r>
            <a:r>
              <a:rPr lang="en-US" altLang="zh-CN" b="1" dirty="0" smtClean="0"/>
              <a:t>2</a:t>
            </a:r>
            <a:r>
              <a:rPr lang="zh-CN" altLang="en-US" b="1" dirty="0" smtClean="0"/>
              <a:t>版</a:t>
            </a:r>
            <a:r>
              <a:rPr lang="en-US" altLang="zh-CN" b="1" dirty="0" smtClean="0"/>
              <a:t>)</a:t>
            </a:r>
            <a:r>
              <a:rPr lang="zh-CN" altLang="en-US" b="1" dirty="0" smtClean="0"/>
              <a:t> </a:t>
            </a:r>
            <a:endParaRPr lang="en-US" altLang="zh-CN" b="1" dirty="0" smtClean="0"/>
          </a:p>
          <a:p>
            <a:r>
              <a:rPr lang="en-US" altLang="zh-CN" b="1" dirty="0" smtClean="0"/>
              <a:t>Andrew </a:t>
            </a:r>
            <a:r>
              <a:rPr lang="en-US" altLang="zh-CN" b="1" dirty="0" err="1" smtClean="0"/>
              <a:t>S.Tanenbaum</a:t>
            </a:r>
            <a:r>
              <a:rPr lang="zh-CN" altLang="en-US" b="1" dirty="0" smtClean="0"/>
              <a:t> 等</a:t>
            </a:r>
            <a:endParaRPr lang="en-US" altLang="zh-CN" b="1" dirty="0" smtClean="0"/>
          </a:p>
          <a:p>
            <a:r>
              <a:rPr lang="zh-CN" altLang="en-US" b="1" dirty="0" smtClean="0"/>
              <a:t>辛春</a:t>
            </a:r>
            <a:r>
              <a:rPr lang="zh-CN" altLang="en-US" b="1" smtClean="0"/>
              <a:t>生、陈宗斌 </a:t>
            </a:r>
            <a:r>
              <a:rPr lang="zh-CN" altLang="en-US" b="1" dirty="0" smtClean="0"/>
              <a:t>等译</a:t>
            </a:r>
            <a:endParaRPr lang="en-US" altLang="zh-CN" b="1" dirty="0" smtClean="0"/>
          </a:p>
          <a:p>
            <a:r>
              <a:rPr lang="zh-CN" altLang="en-US" b="1" dirty="0" smtClean="0"/>
              <a:t>清华大学出版社 （</a:t>
            </a:r>
            <a:r>
              <a:rPr lang="en-US" altLang="zh-CN" b="1" dirty="0" smtClean="0"/>
              <a:t>2008</a:t>
            </a:r>
            <a:r>
              <a:rPr lang="zh-CN" altLang="en-US" b="1" dirty="0" smtClean="0"/>
              <a:t>年</a:t>
            </a:r>
            <a:r>
              <a:rPr lang="en-US" altLang="zh-CN" b="1" dirty="0" smtClean="0"/>
              <a:t>6</a:t>
            </a:r>
            <a:r>
              <a:rPr lang="zh-CN" altLang="en-US" b="1" dirty="0" smtClean="0"/>
              <a:t>月</a:t>
            </a:r>
            <a:r>
              <a:rPr lang="en-US" altLang="zh-CN" b="1" dirty="0" smtClean="0"/>
              <a:t>1</a:t>
            </a:r>
            <a:r>
              <a:rPr lang="zh-CN" altLang="en-US" b="1" dirty="0" smtClean="0"/>
              <a:t>日）</a:t>
            </a:r>
            <a:endParaRPr lang="en-US" altLang="zh-CN" b="1" dirty="0"/>
          </a:p>
        </p:txBody>
      </p:sp>
      <p:sp>
        <p:nvSpPr>
          <p:cNvPr id="12" name="TextBox 11"/>
          <p:cNvSpPr txBox="1"/>
          <p:nvPr/>
        </p:nvSpPr>
        <p:spPr>
          <a:xfrm>
            <a:off x="179512" y="4941168"/>
            <a:ext cx="4896544" cy="1477328"/>
          </a:xfrm>
          <a:prstGeom prst="rect">
            <a:avLst/>
          </a:prstGeom>
          <a:noFill/>
        </p:spPr>
        <p:txBody>
          <a:bodyPr wrap="square" rtlCol="0">
            <a:spAutoFit/>
          </a:bodyPr>
          <a:lstStyle/>
          <a:p>
            <a:r>
              <a:rPr lang="en-US" altLang="zh-CN" b="1" dirty="0" smtClean="0"/>
              <a:t>Distributed Systems (3nd Edition)</a:t>
            </a:r>
            <a:r>
              <a:rPr lang="en-US" altLang="zh-CN" dirty="0" smtClean="0"/>
              <a:t> </a:t>
            </a:r>
          </a:p>
          <a:p>
            <a:r>
              <a:rPr lang="en-US" altLang="zh-CN" b="1" dirty="0" smtClean="0"/>
              <a:t>Andrew S. </a:t>
            </a:r>
            <a:r>
              <a:rPr lang="en-US" altLang="zh-CN" b="1" dirty="0" err="1" smtClean="0"/>
              <a:t>Tanenbaum</a:t>
            </a:r>
            <a:r>
              <a:rPr lang="en-US" altLang="zh-CN" dirty="0" smtClean="0"/>
              <a:t>, </a:t>
            </a:r>
            <a:r>
              <a:rPr lang="en-US" altLang="zh-CN" b="1" dirty="0" smtClean="0"/>
              <a:t>Maarten Van Steen</a:t>
            </a:r>
            <a:r>
              <a:rPr lang="en-US" altLang="zh-CN" dirty="0" smtClean="0"/>
              <a:t> </a:t>
            </a:r>
          </a:p>
          <a:p>
            <a:r>
              <a:rPr lang="en-US" altLang="zh-CN" b="1" dirty="0" smtClean="0"/>
              <a:t>Pearson Education, Inc.</a:t>
            </a:r>
            <a:r>
              <a:rPr lang="en-US" altLang="zh-CN" dirty="0" smtClean="0"/>
              <a:t>   </a:t>
            </a:r>
          </a:p>
          <a:p>
            <a:r>
              <a:rPr lang="en-US" altLang="zh-CN" b="1" dirty="0" smtClean="0"/>
              <a:t>December 2018</a:t>
            </a:r>
          </a:p>
          <a:p>
            <a:r>
              <a:rPr lang="en-US" altLang="zh-CN" b="1" u="sng" dirty="0" smtClean="0">
                <a:solidFill>
                  <a:srgbClr val="0070C0"/>
                </a:solidFill>
              </a:rPr>
              <a:t>www.distributed-systems.net </a:t>
            </a:r>
            <a:endParaRPr lang="zh-CN" altLang="en-US" b="1" u="sng" dirty="0">
              <a:solidFill>
                <a:srgbClr val="0070C0"/>
              </a:solidFill>
            </a:endParaRPr>
          </a:p>
        </p:txBody>
      </p:sp>
      <p:sp>
        <p:nvSpPr>
          <p:cNvPr id="10" name="灯片编号占位符 9"/>
          <p:cNvSpPr>
            <a:spLocks noGrp="1"/>
          </p:cNvSpPr>
          <p:nvPr>
            <p:ph type="sldNum" sz="quarter" idx="12"/>
          </p:nvPr>
        </p:nvSpPr>
        <p:spPr/>
        <p:txBody>
          <a:bodyPr/>
          <a:lstStyle/>
          <a:p>
            <a:fld id="{0C913308-F349-4B6D-A68A-DD1791B4A57B}" type="slidenum">
              <a:rPr lang="zh-CN" altLang="en-US" smtClean="0"/>
              <a:pPr/>
              <a:t>2</a:t>
            </a:fld>
            <a:r>
              <a:rPr lang="en-US" altLang="zh-CN" smtClean="0"/>
              <a:t>/76</a:t>
            </a:r>
            <a:endParaRPr lang="zh-CN" altLang="en-US" dirty="0"/>
          </a:p>
        </p:txBody>
      </p:sp>
      <p:pic>
        <p:nvPicPr>
          <p:cNvPr id="123906" name="Picture 2" descr="See the source image"/>
          <p:cNvPicPr>
            <a:picLocks noChangeAspect="1" noChangeArrowheads="1"/>
          </p:cNvPicPr>
          <p:nvPr/>
        </p:nvPicPr>
        <p:blipFill>
          <a:blip r:embed="rId4"/>
          <a:srcRect/>
          <a:stretch>
            <a:fillRect/>
          </a:stretch>
        </p:blipFill>
        <p:spPr bwMode="auto">
          <a:xfrm>
            <a:off x="1357290" y="1857364"/>
            <a:ext cx="2336572" cy="2883745"/>
          </a:xfrm>
          <a:prstGeom prst="rect">
            <a:avLst/>
          </a:prstGeom>
          <a:noFill/>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p:cNvPicPr>
            <a:picLocks noChangeAspect="1" noChangeArrowheads="1"/>
          </p:cNvPicPr>
          <p:nvPr/>
        </p:nvPicPr>
        <p:blipFill>
          <a:blip r:embed="rId3" cstate="print"/>
          <a:srcRect/>
          <a:stretch>
            <a:fillRect/>
          </a:stretch>
        </p:blipFill>
        <p:spPr bwMode="auto">
          <a:xfrm>
            <a:off x="1187624" y="5314528"/>
            <a:ext cx="1066800" cy="1066800"/>
          </a:xfrm>
          <a:prstGeom prst="rect">
            <a:avLst/>
          </a:prstGeom>
          <a:noFill/>
          <a:ln w="9525">
            <a:noFill/>
            <a:miter lim="800000"/>
            <a:headEnd/>
            <a:tailEnd/>
          </a:ln>
        </p:spPr>
      </p:pic>
      <p:pic>
        <p:nvPicPr>
          <p:cNvPr id="2052" name="Picture 4"/>
          <p:cNvPicPr>
            <a:picLocks noChangeAspect="1" noChangeArrowheads="1"/>
          </p:cNvPicPr>
          <p:nvPr/>
        </p:nvPicPr>
        <p:blipFill>
          <a:blip r:embed="rId4" cstate="print"/>
          <a:srcRect/>
          <a:stretch>
            <a:fillRect/>
          </a:stretch>
        </p:blipFill>
        <p:spPr bwMode="auto">
          <a:xfrm>
            <a:off x="2500834" y="5314528"/>
            <a:ext cx="1066800" cy="1066800"/>
          </a:xfrm>
          <a:prstGeom prst="rect">
            <a:avLst/>
          </a:prstGeom>
          <a:noFill/>
          <a:ln w="9525">
            <a:noFill/>
            <a:miter lim="800000"/>
            <a:headEnd/>
            <a:tailEnd/>
          </a:ln>
        </p:spPr>
      </p:pic>
      <p:sp>
        <p:nvSpPr>
          <p:cNvPr id="2" name="标题 1"/>
          <p:cNvSpPr>
            <a:spLocks noGrp="1"/>
          </p:cNvSpPr>
          <p:nvPr>
            <p:ph type="title"/>
          </p:nvPr>
        </p:nvSpPr>
        <p:spPr>
          <a:xfrm>
            <a:off x="457200" y="692696"/>
            <a:ext cx="8229600" cy="878916"/>
          </a:xfrm>
        </p:spPr>
        <p:txBody>
          <a:bodyPr/>
          <a:lstStyle/>
          <a:p>
            <a:r>
              <a:rPr lang="en-US" altLang="zh-CN" dirty="0" smtClean="0"/>
              <a:t>Distributed System Topologies</a:t>
            </a:r>
            <a:endParaRPr lang="zh-CN" altLang="en-US" dirty="0"/>
          </a:p>
        </p:txBody>
      </p:sp>
      <p:graphicFrame>
        <p:nvGraphicFramePr>
          <p:cNvPr id="5" name="表格 4"/>
          <p:cNvGraphicFramePr>
            <a:graphicFrameLocks noGrp="1"/>
          </p:cNvGraphicFramePr>
          <p:nvPr/>
        </p:nvGraphicFramePr>
        <p:xfrm>
          <a:off x="107504" y="1959831"/>
          <a:ext cx="8856981" cy="3197361"/>
        </p:xfrm>
        <a:graphic>
          <a:graphicData uri="http://schemas.openxmlformats.org/drawingml/2006/table">
            <a:tbl>
              <a:tblPr/>
              <a:tblGrid>
                <a:gridCol w="1265283"/>
                <a:gridCol w="1265283"/>
                <a:gridCol w="1265283"/>
                <a:gridCol w="1265283"/>
                <a:gridCol w="1265283"/>
                <a:gridCol w="1265283"/>
                <a:gridCol w="1265283"/>
              </a:tblGrid>
              <a:tr h="242103">
                <a:tc>
                  <a:txBody>
                    <a:bodyPr/>
                    <a:lstStyle/>
                    <a:p>
                      <a:r>
                        <a:rPr lang="en-US" sz="1400" dirty="0" smtClean="0"/>
                        <a:t>Topology</a:t>
                      </a:r>
                      <a:endParaRPr lang="en-US" sz="1400" dirty="0"/>
                    </a:p>
                  </a:txBody>
                  <a:tcPr anchor="ctr">
                    <a:lnL>
                      <a:noFill/>
                    </a:lnL>
                    <a:lnR>
                      <a:noFill/>
                    </a:lnR>
                    <a:lnT>
                      <a:noFill/>
                    </a:lnT>
                    <a:lnB>
                      <a:noFill/>
                    </a:lnB>
                  </a:tcPr>
                </a:tc>
                <a:tc>
                  <a:txBody>
                    <a:bodyPr/>
                    <a:lstStyle/>
                    <a:p>
                      <a:r>
                        <a:rPr lang="en-US" sz="1400" dirty="0" smtClean="0"/>
                        <a:t>Centralized</a:t>
                      </a:r>
                      <a:endParaRPr lang="en-US" sz="1400" dirty="0"/>
                    </a:p>
                  </a:txBody>
                  <a:tcPr anchor="ctr">
                    <a:lnL>
                      <a:noFill/>
                    </a:lnL>
                    <a:lnR>
                      <a:noFill/>
                    </a:lnR>
                    <a:lnT>
                      <a:noFill/>
                    </a:lnT>
                    <a:lnB>
                      <a:noFill/>
                    </a:lnB>
                  </a:tcPr>
                </a:tc>
                <a:tc>
                  <a:txBody>
                    <a:bodyPr/>
                    <a:lstStyle/>
                    <a:p>
                      <a:r>
                        <a:rPr lang="en-US" sz="1400" dirty="0" smtClean="0"/>
                        <a:t>Ring</a:t>
                      </a:r>
                      <a:endParaRPr lang="en-US" sz="1400" dirty="0"/>
                    </a:p>
                  </a:txBody>
                  <a:tcPr anchor="ctr">
                    <a:lnL>
                      <a:noFill/>
                    </a:lnL>
                    <a:lnR>
                      <a:noFill/>
                    </a:lnR>
                    <a:lnT>
                      <a:noFill/>
                    </a:lnT>
                    <a:lnB>
                      <a:noFill/>
                    </a:lnB>
                  </a:tcPr>
                </a:tc>
                <a:tc>
                  <a:txBody>
                    <a:bodyPr/>
                    <a:lstStyle/>
                    <a:p>
                      <a:r>
                        <a:rPr lang="en-US" sz="1400" dirty="0" smtClean="0"/>
                        <a:t>Hierarchy</a:t>
                      </a:r>
                      <a:endParaRPr lang="en-US" sz="1400" dirty="0"/>
                    </a:p>
                  </a:txBody>
                  <a:tcPr anchor="ctr">
                    <a:lnL>
                      <a:noFill/>
                    </a:lnL>
                    <a:lnR>
                      <a:noFill/>
                    </a:lnR>
                    <a:lnT>
                      <a:noFill/>
                    </a:lnT>
                    <a:lnB>
                      <a:noFill/>
                    </a:lnB>
                  </a:tcPr>
                </a:tc>
                <a:tc>
                  <a:txBody>
                    <a:bodyPr/>
                    <a:lstStyle/>
                    <a:p>
                      <a:r>
                        <a:rPr lang="en-US" sz="1400" dirty="0" smtClean="0"/>
                        <a:t>Decentralized</a:t>
                      </a:r>
                      <a:endParaRPr lang="en-US" sz="1400" dirty="0"/>
                    </a:p>
                  </a:txBody>
                  <a:tcPr anchor="ctr">
                    <a:lnL>
                      <a:noFill/>
                    </a:lnL>
                    <a:lnR>
                      <a:noFill/>
                    </a:lnR>
                    <a:lnT>
                      <a:noFill/>
                    </a:lnT>
                    <a:lnB>
                      <a:noFill/>
                    </a:lnB>
                  </a:tcPr>
                </a:tc>
                <a:tc>
                  <a:txBody>
                    <a:bodyPr/>
                    <a:lstStyle/>
                    <a:p>
                      <a:r>
                        <a:rPr lang="en-US" sz="1400" dirty="0" smtClean="0"/>
                        <a:t>Centralized+</a:t>
                      </a:r>
                      <a:r>
                        <a:rPr lang="en-US" sz="1400" baseline="0" dirty="0" smtClean="0"/>
                        <a:t> Ring</a:t>
                      </a:r>
                      <a:endParaRPr lang="en-US" sz="1400" dirty="0"/>
                    </a:p>
                  </a:txBody>
                  <a:tcPr anchor="ctr">
                    <a:lnL>
                      <a:noFill/>
                    </a:lnL>
                    <a:lnR>
                      <a:noFill/>
                    </a:lnR>
                    <a:lnT>
                      <a:noFill/>
                    </a:lnT>
                    <a:lnB>
                      <a:noFill/>
                    </a:lnB>
                  </a:tcPr>
                </a:tc>
                <a:tc>
                  <a:txBody>
                    <a:bodyPr/>
                    <a:lstStyle/>
                    <a:p>
                      <a:r>
                        <a:rPr lang="en-US" sz="1400" dirty="0" smtClean="0"/>
                        <a:t>Centralized + Decentralized</a:t>
                      </a:r>
                      <a:endParaRPr lang="en-US" sz="1400" dirty="0"/>
                    </a:p>
                  </a:txBody>
                  <a:tcPr anchor="ctr">
                    <a:lnL>
                      <a:noFill/>
                    </a:lnL>
                    <a:lnR>
                      <a:noFill/>
                    </a:lnR>
                    <a:lnT>
                      <a:noFill/>
                    </a:lnT>
                    <a:lnB>
                      <a:noFill/>
                    </a:lnB>
                  </a:tcPr>
                </a:tc>
              </a:tr>
              <a:tr h="423681">
                <a:tc>
                  <a:txBody>
                    <a:bodyPr/>
                    <a:lstStyle/>
                    <a:p>
                      <a:r>
                        <a:rPr lang="en-US" sz="1400" b="1" dirty="0"/>
                        <a:t>Manageable</a:t>
                      </a:r>
                      <a:endParaRPr lang="en-US" sz="1400" dirty="0"/>
                    </a:p>
                  </a:txBody>
                  <a:tcPr anchor="ctr">
                    <a:lnL>
                      <a:noFill/>
                    </a:lnL>
                    <a:lnR>
                      <a:noFill/>
                    </a:lnR>
                    <a:lnT>
                      <a:noFill/>
                    </a:lnT>
                    <a:lnB>
                      <a:noFill/>
                    </a:lnB>
                  </a:tcPr>
                </a:tc>
                <a:tc>
                  <a:txBody>
                    <a:bodyPr/>
                    <a:lstStyle/>
                    <a:p>
                      <a:r>
                        <a:rPr lang="en-US" sz="1400" dirty="0"/>
                        <a:t>Yes</a:t>
                      </a:r>
                    </a:p>
                  </a:txBody>
                  <a:tcPr anchor="ctr">
                    <a:lnL>
                      <a:noFill/>
                    </a:lnL>
                    <a:lnR>
                      <a:noFill/>
                    </a:lnR>
                    <a:lnT>
                      <a:noFill/>
                    </a:lnT>
                    <a:lnB>
                      <a:noFill/>
                    </a:lnB>
                  </a:tcPr>
                </a:tc>
                <a:tc>
                  <a:txBody>
                    <a:bodyPr/>
                    <a:lstStyle/>
                    <a:p>
                      <a:r>
                        <a:rPr lang="en-US" sz="1400" b="0" dirty="0"/>
                        <a:t>Yes</a:t>
                      </a:r>
                    </a:p>
                  </a:txBody>
                  <a:tcPr anchor="ctr">
                    <a:lnL>
                      <a:noFill/>
                    </a:lnL>
                    <a:lnR>
                      <a:noFill/>
                    </a:lnR>
                    <a:lnT>
                      <a:noFill/>
                    </a:lnT>
                    <a:lnB>
                      <a:noFill/>
                    </a:lnB>
                  </a:tcPr>
                </a:tc>
                <a:tc>
                  <a:txBody>
                    <a:bodyPr/>
                    <a:lstStyle/>
                    <a:p>
                      <a:r>
                        <a:rPr lang="en-US" sz="1400" b="0" dirty="0" smtClean="0"/>
                        <a:t>Partially</a:t>
                      </a:r>
                      <a:endParaRPr lang="en-US" sz="1400" b="0" dirty="0"/>
                    </a:p>
                  </a:txBody>
                  <a:tcPr anchor="ctr">
                    <a:lnL>
                      <a:noFill/>
                    </a:lnL>
                    <a:lnR>
                      <a:noFill/>
                    </a:lnR>
                    <a:lnT>
                      <a:noFill/>
                    </a:lnT>
                    <a:lnB>
                      <a:noFill/>
                    </a:lnB>
                  </a:tcPr>
                </a:tc>
                <a:tc>
                  <a:txBody>
                    <a:bodyPr/>
                    <a:lstStyle/>
                    <a:p>
                      <a:r>
                        <a:rPr lang="en-US" sz="1400" b="0" dirty="0" smtClean="0"/>
                        <a:t>No</a:t>
                      </a:r>
                      <a:endParaRPr lang="en-US" sz="1400" b="0" dirty="0"/>
                    </a:p>
                  </a:txBody>
                  <a:tcPr anchor="ctr">
                    <a:lnL>
                      <a:noFill/>
                    </a:lnL>
                    <a:lnR>
                      <a:noFill/>
                    </a:lnR>
                    <a:lnT>
                      <a:noFill/>
                    </a:lnT>
                    <a:lnB>
                      <a:noFill/>
                    </a:lnB>
                  </a:tcPr>
                </a:tc>
                <a:tc>
                  <a:txBody>
                    <a:bodyPr/>
                    <a:lstStyle/>
                    <a:p>
                      <a:r>
                        <a:rPr lang="en-US" sz="1400" b="0" dirty="0" smtClean="0"/>
                        <a:t>Yes</a:t>
                      </a:r>
                      <a:endParaRPr lang="en-US" sz="1400" b="0" dirty="0"/>
                    </a:p>
                  </a:txBody>
                  <a:tcPr anchor="ctr">
                    <a:lnL>
                      <a:noFill/>
                    </a:lnL>
                    <a:lnR>
                      <a:noFill/>
                    </a:lnR>
                    <a:lnT>
                      <a:noFill/>
                    </a:lnT>
                    <a:lnB>
                      <a:noFill/>
                    </a:lnB>
                  </a:tcPr>
                </a:tc>
                <a:tc>
                  <a:txBody>
                    <a:bodyPr/>
                    <a:lstStyle/>
                    <a:p>
                      <a:r>
                        <a:rPr lang="en-US" sz="1400" b="0" dirty="0" smtClean="0"/>
                        <a:t>No</a:t>
                      </a:r>
                      <a:endParaRPr lang="en-US" sz="1400" b="0" dirty="0"/>
                    </a:p>
                  </a:txBody>
                  <a:tcPr anchor="ctr">
                    <a:lnL>
                      <a:noFill/>
                    </a:lnL>
                    <a:lnR>
                      <a:noFill/>
                    </a:lnR>
                    <a:lnT>
                      <a:noFill/>
                    </a:lnT>
                    <a:lnB>
                      <a:noFill/>
                    </a:lnB>
                  </a:tcPr>
                </a:tc>
              </a:tr>
              <a:tr h="242103">
                <a:tc>
                  <a:txBody>
                    <a:bodyPr/>
                    <a:lstStyle/>
                    <a:p>
                      <a:r>
                        <a:rPr lang="en-US" sz="1400" b="1" dirty="0"/>
                        <a:t>Coherent</a:t>
                      </a:r>
                      <a:endParaRPr lang="en-US" sz="1400" dirty="0"/>
                    </a:p>
                  </a:txBody>
                  <a:tcPr anchor="ctr">
                    <a:lnL>
                      <a:noFill/>
                    </a:lnL>
                    <a:lnR>
                      <a:noFill/>
                    </a:lnR>
                    <a:lnT>
                      <a:noFill/>
                    </a:lnT>
                    <a:lnB>
                      <a:noFill/>
                    </a:lnB>
                  </a:tcPr>
                </a:tc>
                <a:tc>
                  <a:txBody>
                    <a:bodyPr/>
                    <a:lstStyle/>
                    <a:p>
                      <a:r>
                        <a:rPr lang="en-US" sz="1400" dirty="0"/>
                        <a:t>Yes</a:t>
                      </a:r>
                    </a:p>
                  </a:txBody>
                  <a:tcPr anchor="ctr">
                    <a:lnL>
                      <a:noFill/>
                    </a:lnL>
                    <a:lnR>
                      <a:noFill/>
                    </a:lnR>
                    <a:lnT>
                      <a:noFill/>
                    </a:lnT>
                    <a:lnB>
                      <a:noFill/>
                    </a:lnB>
                  </a:tcPr>
                </a:tc>
                <a:tc>
                  <a:txBody>
                    <a:bodyPr/>
                    <a:lstStyle/>
                    <a:p>
                      <a:r>
                        <a:rPr lang="en-US" sz="1400" dirty="0"/>
                        <a:t>Yes</a:t>
                      </a:r>
                    </a:p>
                  </a:txBody>
                  <a:tcPr anchor="ctr">
                    <a:lnL>
                      <a:noFill/>
                    </a:lnL>
                    <a:lnR>
                      <a:noFill/>
                    </a:lnR>
                    <a:lnT>
                      <a:noFill/>
                    </a:lnT>
                    <a:lnB>
                      <a:noFill/>
                    </a:lnB>
                  </a:tcPr>
                </a:tc>
                <a:tc>
                  <a:txBody>
                    <a:bodyPr/>
                    <a:lstStyle/>
                    <a:p>
                      <a:r>
                        <a:rPr lang="en-US" altLang="zh-CN" sz="1400" b="0" dirty="0" smtClean="0"/>
                        <a:t>Partially</a:t>
                      </a:r>
                      <a:endParaRPr lang="en-US" altLang="zh-CN" sz="1400" b="0" dirty="0"/>
                    </a:p>
                  </a:txBody>
                  <a:tcPr anchor="ctr">
                    <a:lnL>
                      <a:noFill/>
                    </a:lnL>
                    <a:lnR>
                      <a:noFill/>
                    </a:lnR>
                    <a:lnT>
                      <a:noFill/>
                    </a:lnT>
                    <a:lnB>
                      <a:noFill/>
                    </a:lnB>
                  </a:tcPr>
                </a:tc>
                <a:tc>
                  <a:txBody>
                    <a:bodyPr/>
                    <a:lstStyle/>
                    <a:p>
                      <a:r>
                        <a:rPr lang="en-US" altLang="zh-CN" sz="1400" b="0" dirty="0" smtClean="0"/>
                        <a:t>No</a:t>
                      </a:r>
                      <a:endParaRPr lang="en-US" altLang="zh-CN" sz="1400" b="0" dirty="0"/>
                    </a:p>
                  </a:txBody>
                  <a:tcPr anchor="ctr">
                    <a:lnL>
                      <a:noFill/>
                    </a:lnL>
                    <a:lnR>
                      <a:noFill/>
                    </a:lnR>
                    <a:lnT>
                      <a:noFill/>
                    </a:lnT>
                    <a:lnB>
                      <a:noFill/>
                    </a:lnB>
                  </a:tcPr>
                </a:tc>
                <a:tc>
                  <a:txBody>
                    <a:bodyPr/>
                    <a:lstStyle/>
                    <a:p>
                      <a:r>
                        <a:rPr lang="en-US" altLang="zh-CN" sz="1400" b="0" dirty="0" smtClean="0"/>
                        <a:t>Yes</a:t>
                      </a:r>
                      <a:endParaRPr lang="en-US" altLang="zh-CN" sz="1400" b="0" dirty="0"/>
                    </a:p>
                  </a:txBody>
                  <a:tcPr anchor="ctr">
                    <a:lnL>
                      <a:noFill/>
                    </a:lnL>
                    <a:lnR>
                      <a:noFill/>
                    </a:lnR>
                    <a:lnT>
                      <a:noFill/>
                    </a:lnT>
                    <a:lnB>
                      <a:noFill/>
                    </a:lnB>
                  </a:tcPr>
                </a:tc>
                <a:tc>
                  <a:txBody>
                    <a:bodyPr/>
                    <a:lstStyle/>
                    <a:p>
                      <a:r>
                        <a:rPr lang="en-US" altLang="zh-CN" sz="1400" b="0" dirty="0" smtClean="0"/>
                        <a:t>Partially</a:t>
                      </a:r>
                      <a:endParaRPr lang="en-US" altLang="zh-CN" sz="1400" b="0" dirty="0"/>
                    </a:p>
                  </a:txBody>
                  <a:tcPr anchor="ctr">
                    <a:lnL>
                      <a:noFill/>
                    </a:lnL>
                    <a:lnR>
                      <a:noFill/>
                    </a:lnR>
                    <a:lnT>
                      <a:noFill/>
                    </a:lnT>
                    <a:lnB>
                      <a:noFill/>
                    </a:lnB>
                  </a:tcPr>
                </a:tc>
              </a:tr>
              <a:tr h="242103">
                <a:tc>
                  <a:txBody>
                    <a:bodyPr/>
                    <a:lstStyle/>
                    <a:p>
                      <a:r>
                        <a:rPr lang="en-US" sz="1400" b="1" dirty="0"/>
                        <a:t>Extensible</a:t>
                      </a:r>
                      <a:endParaRPr lang="en-US" sz="1400" dirty="0"/>
                    </a:p>
                  </a:txBody>
                  <a:tcPr anchor="ctr">
                    <a:lnL>
                      <a:noFill/>
                    </a:lnL>
                    <a:lnR>
                      <a:noFill/>
                    </a:lnR>
                    <a:lnT>
                      <a:noFill/>
                    </a:lnT>
                    <a:lnB>
                      <a:noFill/>
                    </a:lnB>
                  </a:tcPr>
                </a:tc>
                <a:tc>
                  <a:txBody>
                    <a:bodyPr/>
                    <a:lstStyle/>
                    <a:p>
                      <a:r>
                        <a:rPr lang="en-US" sz="1400" dirty="0"/>
                        <a:t>No</a:t>
                      </a:r>
                    </a:p>
                  </a:txBody>
                  <a:tcPr anchor="ctr">
                    <a:lnL>
                      <a:noFill/>
                    </a:lnL>
                    <a:lnR>
                      <a:noFill/>
                    </a:lnR>
                    <a:lnT>
                      <a:noFill/>
                    </a:lnT>
                    <a:lnB>
                      <a:noFill/>
                    </a:lnB>
                  </a:tcPr>
                </a:tc>
                <a:tc>
                  <a:txBody>
                    <a:bodyPr/>
                    <a:lstStyle/>
                    <a:p>
                      <a:r>
                        <a:rPr lang="en-US" sz="1400" dirty="0"/>
                        <a:t>No</a:t>
                      </a:r>
                    </a:p>
                  </a:txBody>
                  <a:tcPr anchor="ctr">
                    <a:lnL>
                      <a:noFill/>
                    </a:lnL>
                    <a:lnR>
                      <a:noFill/>
                    </a:lnR>
                    <a:lnT>
                      <a:noFill/>
                    </a:lnT>
                    <a:lnB>
                      <a:noFill/>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400" b="0" dirty="0" smtClean="0"/>
                        <a:t>Partially</a:t>
                      </a:r>
                    </a:p>
                  </a:txBody>
                  <a:tcPr anchor="ctr">
                    <a:lnL>
                      <a:noFill/>
                    </a:lnL>
                    <a:lnR>
                      <a:noFill/>
                    </a:lnR>
                    <a:lnT>
                      <a:noFill/>
                    </a:lnT>
                    <a:lnB>
                      <a:noFill/>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400" b="0" dirty="0" smtClean="0"/>
                        <a:t>Yes</a:t>
                      </a:r>
                    </a:p>
                  </a:txBody>
                  <a:tcPr anchor="ctr">
                    <a:lnL>
                      <a:noFill/>
                    </a:lnL>
                    <a:lnR>
                      <a:noFill/>
                    </a:lnR>
                    <a:lnT>
                      <a:noFill/>
                    </a:lnT>
                    <a:lnB>
                      <a:noFill/>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400" b="0" dirty="0" smtClean="0"/>
                        <a:t>No</a:t>
                      </a:r>
                    </a:p>
                  </a:txBody>
                  <a:tcPr anchor="ctr">
                    <a:lnL>
                      <a:noFill/>
                    </a:lnL>
                    <a:lnR>
                      <a:noFill/>
                    </a:lnR>
                    <a:lnT>
                      <a:noFill/>
                    </a:lnT>
                    <a:lnB>
                      <a:noFill/>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400" b="0" dirty="0" smtClean="0"/>
                        <a:t>Yes</a:t>
                      </a:r>
                    </a:p>
                  </a:txBody>
                  <a:tcPr anchor="ctr">
                    <a:lnL>
                      <a:noFill/>
                    </a:lnL>
                    <a:lnR>
                      <a:noFill/>
                    </a:lnR>
                    <a:lnT>
                      <a:noFill/>
                    </a:lnT>
                    <a:lnB>
                      <a:noFill/>
                    </a:lnB>
                  </a:tcPr>
                </a:tc>
              </a:tr>
              <a:tr h="423681">
                <a:tc>
                  <a:txBody>
                    <a:bodyPr/>
                    <a:lstStyle/>
                    <a:p>
                      <a:r>
                        <a:rPr lang="en-US" sz="1400" b="1" dirty="0" smtClean="0"/>
                        <a:t>Fault-Tolerant</a:t>
                      </a:r>
                      <a:endParaRPr lang="en-US" sz="1400" dirty="0"/>
                    </a:p>
                  </a:txBody>
                  <a:tcPr anchor="ctr">
                    <a:lnL>
                      <a:noFill/>
                    </a:lnL>
                    <a:lnR>
                      <a:noFill/>
                    </a:lnR>
                    <a:lnT>
                      <a:noFill/>
                    </a:lnT>
                    <a:lnB>
                      <a:noFill/>
                    </a:lnB>
                  </a:tcPr>
                </a:tc>
                <a:tc>
                  <a:txBody>
                    <a:bodyPr/>
                    <a:lstStyle/>
                    <a:p>
                      <a:r>
                        <a:rPr lang="en-US" sz="1400" dirty="0"/>
                        <a:t>No</a:t>
                      </a:r>
                    </a:p>
                  </a:txBody>
                  <a:tcPr anchor="ctr">
                    <a:lnL>
                      <a:noFill/>
                    </a:lnL>
                    <a:lnR>
                      <a:noFill/>
                    </a:lnR>
                    <a:lnT>
                      <a:noFill/>
                    </a:lnT>
                    <a:lnB>
                      <a:noFill/>
                    </a:lnB>
                  </a:tcPr>
                </a:tc>
                <a:tc>
                  <a:txBody>
                    <a:bodyPr/>
                    <a:lstStyle/>
                    <a:p>
                      <a:r>
                        <a:rPr lang="en-US" sz="1400" dirty="0" smtClean="0"/>
                        <a:t>Yes</a:t>
                      </a:r>
                      <a:endParaRPr lang="en-US" sz="1400" dirty="0"/>
                    </a:p>
                  </a:txBody>
                  <a:tcPr anchor="ctr">
                    <a:lnL>
                      <a:noFill/>
                    </a:lnL>
                    <a:lnR>
                      <a:noFill/>
                    </a:lnR>
                    <a:lnT>
                      <a:noFill/>
                    </a:lnT>
                    <a:lnB>
                      <a:noFill/>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400" b="0" dirty="0" smtClean="0"/>
                        <a:t>Partially</a:t>
                      </a:r>
                    </a:p>
                  </a:txBody>
                  <a:tcPr anchor="ctr">
                    <a:lnL>
                      <a:noFill/>
                    </a:lnL>
                    <a:lnR>
                      <a:noFill/>
                    </a:lnR>
                    <a:lnT>
                      <a:noFill/>
                    </a:lnT>
                    <a:lnB>
                      <a:noFill/>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400" b="0" dirty="0" smtClean="0"/>
                        <a:t>Yes</a:t>
                      </a:r>
                    </a:p>
                  </a:txBody>
                  <a:tcPr anchor="ctr">
                    <a:lnL>
                      <a:noFill/>
                    </a:lnL>
                    <a:lnR>
                      <a:noFill/>
                    </a:lnR>
                    <a:lnT>
                      <a:noFill/>
                    </a:lnT>
                    <a:lnB>
                      <a:noFill/>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400" b="0" dirty="0" smtClean="0"/>
                        <a:t>Yes</a:t>
                      </a:r>
                    </a:p>
                  </a:txBody>
                  <a:tcPr anchor="ctr">
                    <a:lnL>
                      <a:noFill/>
                    </a:lnL>
                    <a:lnR>
                      <a:noFill/>
                    </a:lnR>
                    <a:lnT>
                      <a:noFill/>
                    </a:lnT>
                    <a:lnB>
                      <a:noFill/>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400" b="0" dirty="0" smtClean="0"/>
                        <a:t>Yes</a:t>
                      </a:r>
                    </a:p>
                  </a:txBody>
                  <a:tcPr anchor="ctr">
                    <a:lnL>
                      <a:noFill/>
                    </a:lnL>
                    <a:lnR>
                      <a:noFill/>
                    </a:lnR>
                    <a:lnT>
                      <a:noFill/>
                    </a:lnT>
                    <a:lnB>
                      <a:noFill/>
                    </a:lnB>
                  </a:tcPr>
                </a:tc>
              </a:tr>
              <a:tr h="242103">
                <a:tc>
                  <a:txBody>
                    <a:bodyPr/>
                    <a:lstStyle/>
                    <a:p>
                      <a:r>
                        <a:rPr lang="en-US" sz="1400" b="1" dirty="0"/>
                        <a:t>Secure</a:t>
                      </a:r>
                      <a:endParaRPr lang="en-US" sz="1400" dirty="0"/>
                    </a:p>
                  </a:txBody>
                  <a:tcPr anchor="ctr">
                    <a:lnL>
                      <a:noFill/>
                    </a:lnL>
                    <a:lnR>
                      <a:noFill/>
                    </a:lnR>
                    <a:lnT>
                      <a:noFill/>
                    </a:lnT>
                    <a:lnB>
                      <a:noFill/>
                    </a:lnB>
                  </a:tcPr>
                </a:tc>
                <a:tc>
                  <a:txBody>
                    <a:bodyPr/>
                    <a:lstStyle/>
                    <a:p>
                      <a:r>
                        <a:rPr lang="en-US" sz="1400" dirty="0"/>
                        <a:t>Yes</a:t>
                      </a:r>
                    </a:p>
                  </a:txBody>
                  <a:tcPr anchor="ctr">
                    <a:lnL>
                      <a:noFill/>
                    </a:lnL>
                    <a:lnR>
                      <a:noFill/>
                    </a:lnR>
                    <a:lnT>
                      <a:noFill/>
                    </a:lnT>
                    <a:lnB>
                      <a:noFill/>
                    </a:lnB>
                  </a:tcPr>
                </a:tc>
                <a:tc>
                  <a:txBody>
                    <a:bodyPr/>
                    <a:lstStyle/>
                    <a:p>
                      <a:r>
                        <a:rPr lang="en-US" sz="1400" dirty="0"/>
                        <a:t>Yes</a:t>
                      </a:r>
                    </a:p>
                  </a:txBody>
                  <a:tcPr anchor="ctr">
                    <a:lnL>
                      <a:noFill/>
                    </a:lnL>
                    <a:lnR>
                      <a:noFill/>
                    </a:lnR>
                    <a:lnT>
                      <a:noFill/>
                    </a:lnT>
                    <a:lnB>
                      <a:noFill/>
                    </a:lnB>
                  </a:tcPr>
                </a:tc>
                <a:tc>
                  <a:txBody>
                    <a:bodyPr/>
                    <a:lstStyle/>
                    <a:p>
                      <a:r>
                        <a:rPr lang="en-US" sz="1400" dirty="0" smtClean="0"/>
                        <a:t>No</a:t>
                      </a:r>
                      <a:endParaRPr lang="en-US" sz="1400" dirty="0"/>
                    </a:p>
                  </a:txBody>
                  <a:tcPr anchor="ctr">
                    <a:lnL>
                      <a:noFill/>
                    </a:lnL>
                    <a:lnR>
                      <a:noFill/>
                    </a:lnR>
                    <a:lnT>
                      <a:noFill/>
                    </a:lnT>
                    <a:lnB>
                      <a:noFill/>
                    </a:lnB>
                  </a:tcPr>
                </a:tc>
                <a:tc>
                  <a:txBody>
                    <a:bodyPr/>
                    <a:lstStyle/>
                    <a:p>
                      <a:r>
                        <a:rPr lang="en-US" sz="1400" dirty="0" smtClean="0"/>
                        <a:t>No</a:t>
                      </a:r>
                      <a:endParaRPr lang="en-US" sz="1400" dirty="0"/>
                    </a:p>
                  </a:txBody>
                  <a:tcPr anchor="ctr">
                    <a:lnL>
                      <a:noFill/>
                    </a:lnL>
                    <a:lnR>
                      <a:noFill/>
                    </a:lnR>
                    <a:lnT>
                      <a:noFill/>
                    </a:lnT>
                    <a:lnB>
                      <a:noFill/>
                    </a:lnB>
                  </a:tcPr>
                </a:tc>
                <a:tc>
                  <a:txBody>
                    <a:bodyPr/>
                    <a:lstStyle/>
                    <a:p>
                      <a:r>
                        <a:rPr lang="en-US" sz="1400" dirty="0" smtClean="0"/>
                        <a:t>Yes</a:t>
                      </a:r>
                      <a:endParaRPr lang="en-US" sz="1400" dirty="0"/>
                    </a:p>
                  </a:txBody>
                  <a:tcPr anchor="ctr">
                    <a:lnL>
                      <a:noFill/>
                    </a:lnL>
                    <a:lnR>
                      <a:noFill/>
                    </a:lnR>
                    <a:lnT>
                      <a:noFill/>
                    </a:lnT>
                    <a:lnB>
                      <a:noFill/>
                    </a:lnB>
                  </a:tcPr>
                </a:tc>
                <a:tc>
                  <a:txBody>
                    <a:bodyPr/>
                    <a:lstStyle/>
                    <a:p>
                      <a:r>
                        <a:rPr lang="en-US" sz="1400" dirty="0" smtClean="0"/>
                        <a:t>No</a:t>
                      </a:r>
                      <a:endParaRPr lang="en-US" sz="1400" dirty="0"/>
                    </a:p>
                  </a:txBody>
                  <a:tcPr anchor="ctr">
                    <a:lnL>
                      <a:noFill/>
                    </a:lnL>
                    <a:lnR>
                      <a:noFill/>
                    </a:lnR>
                    <a:lnT>
                      <a:noFill/>
                    </a:lnT>
                    <a:lnB>
                      <a:noFill/>
                    </a:lnB>
                  </a:tcPr>
                </a:tc>
              </a:tr>
              <a:tr h="423681">
                <a:tc>
                  <a:txBody>
                    <a:bodyPr/>
                    <a:lstStyle/>
                    <a:p>
                      <a:r>
                        <a:rPr lang="en-US" sz="1400" b="1" dirty="0"/>
                        <a:t>Lawsuit-Proof</a:t>
                      </a:r>
                      <a:endParaRPr lang="en-US" sz="1400" dirty="0"/>
                    </a:p>
                  </a:txBody>
                  <a:tcPr anchor="ctr">
                    <a:lnL>
                      <a:noFill/>
                    </a:lnL>
                    <a:lnR>
                      <a:noFill/>
                    </a:lnR>
                    <a:lnT>
                      <a:noFill/>
                    </a:lnT>
                    <a:lnB>
                      <a:noFill/>
                    </a:lnB>
                  </a:tcPr>
                </a:tc>
                <a:tc>
                  <a:txBody>
                    <a:bodyPr/>
                    <a:lstStyle/>
                    <a:p>
                      <a:r>
                        <a:rPr lang="en-US" sz="1400" dirty="0"/>
                        <a:t>No</a:t>
                      </a:r>
                    </a:p>
                  </a:txBody>
                  <a:tcPr anchor="ctr">
                    <a:lnL>
                      <a:noFill/>
                    </a:lnL>
                    <a:lnR>
                      <a:noFill/>
                    </a:lnR>
                    <a:lnT>
                      <a:noFill/>
                    </a:lnT>
                    <a:lnB>
                      <a:noFill/>
                    </a:lnB>
                  </a:tcPr>
                </a:tc>
                <a:tc>
                  <a:txBody>
                    <a:bodyPr/>
                    <a:lstStyle/>
                    <a:p>
                      <a:r>
                        <a:rPr lang="en-US" sz="1400" dirty="0"/>
                        <a:t>No</a:t>
                      </a:r>
                    </a:p>
                  </a:txBody>
                  <a:tcPr anchor="ctr">
                    <a:lnL>
                      <a:noFill/>
                    </a:lnL>
                    <a:lnR>
                      <a:noFill/>
                    </a:lnR>
                    <a:lnT>
                      <a:noFill/>
                    </a:lnT>
                    <a:lnB>
                      <a:noFill/>
                    </a:lnB>
                  </a:tcPr>
                </a:tc>
                <a:tc>
                  <a:txBody>
                    <a:bodyPr/>
                    <a:lstStyle/>
                    <a:p>
                      <a:r>
                        <a:rPr lang="en-US" sz="1400" dirty="0" smtClean="0"/>
                        <a:t>No</a:t>
                      </a:r>
                      <a:endParaRPr lang="en-US" sz="1400" dirty="0"/>
                    </a:p>
                  </a:txBody>
                  <a:tcPr anchor="ctr">
                    <a:lnL>
                      <a:noFill/>
                    </a:lnL>
                    <a:lnR>
                      <a:noFill/>
                    </a:lnR>
                    <a:lnT>
                      <a:noFill/>
                    </a:lnT>
                    <a:lnB>
                      <a:noFill/>
                    </a:lnB>
                  </a:tcPr>
                </a:tc>
                <a:tc>
                  <a:txBody>
                    <a:bodyPr/>
                    <a:lstStyle/>
                    <a:p>
                      <a:r>
                        <a:rPr lang="en-US" sz="1400" dirty="0" smtClean="0"/>
                        <a:t>Yes</a:t>
                      </a:r>
                      <a:endParaRPr lang="en-US" sz="1400" dirty="0"/>
                    </a:p>
                  </a:txBody>
                  <a:tcPr anchor="ctr">
                    <a:lnL>
                      <a:noFill/>
                    </a:lnL>
                    <a:lnR>
                      <a:noFill/>
                    </a:lnR>
                    <a:lnT>
                      <a:noFill/>
                    </a:lnT>
                    <a:lnB>
                      <a:noFill/>
                    </a:lnB>
                  </a:tcPr>
                </a:tc>
                <a:tc>
                  <a:txBody>
                    <a:bodyPr/>
                    <a:lstStyle/>
                    <a:p>
                      <a:r>
                        <a:rPr lang="en-US" sz="1400" dirty="0" smtClean="0"/>
                        <a:t>No</a:t>
                      </a:r>
                      <a:endParaRPr lang="en-US" sz="1400" dirty="0"/>
                    </a:p>
                  </a:txBody>
                  <a:tcPr anchor="ctr">
                    <a:lnL>
                      <a:noFill/>
                    </a:lnL>
                    <a:lnR>
                      <a:noFill/>
                    </a:lnR>
                    <a:lnT>
                      <a:noFill/>
                    </a:lnT>
                    <a:lnB>
                      <a:noFill/>
                    </a:lnB>
                  </a:tcPr>
                </a:tc>
                <a:tc>
                  <a:txBody>
                    <a:bodyPr/>
                    <a:lstStyle/>
                    <a:p>
                      <a:r>
                        <a:rPr lang="en-US" sz="1400" dirty="0" smtClean="0"/>
                        <a:t>Yes</a:t>
                      </a:r>
                      <a:endParaRPr lang="en-US" sz="1400" dirty="0"/>
                    </a:p>
                  </a:txBody>
                  <a:tcPr anchor="ctr">
                    <a:lnL>
                      <a:noFill/>
                    </a:lnL>
                    <a:lnR>
                      <a:noFill/>
                    </a:lnR>
                    <a:lnT>
                      <a:noFill/>
                    </a:lnT>
                    <a:lnB>
                      <a:noFill/>
                    </a:lnB>
                  </a:tcPr>
                </a:tc>
              </a:tr>
              <a:tr h="242103">
                <a:tc>
                  <a:txBody>
                    <a:bodyPr/>
                    <a:lstStyle/>
                    <a:p>
                      <a:r>
                        <a:rPr lang="en-US" sz="1400" b="1" dirty="0"/>
                        <a:t>Scalable</a:t>
                      </a:r>
                      <a:endParaRPr lang="en-US" sz="1400" dirty="0"/>
                    </a:p>
                  </a:txBody>
                  <a:tcPr anchor="ctr">
                    <a:lnL>
                      <a:noFill/>
                    </a:lnL>
                    <a:lnR>
                      <a:noFill/>
                    </a:lnR>
                    <a:lnT>
                      <a:noFill/>
                    </a:lnT>
                    <a:lnB>
                      <a:noFill/>
                    </a:lnB>
                  </a:tcPr>
                </a:tc>
                <a:tc>
                  <a:txBody>
                    <a:bodyPr/>
                    <a:lstStyle/>
                    <a:p>
                      <a:r>
                        <a:rPr lang="en-US" altLang="zh-CN" sz="1400" dirty="0"/>
                        <a:t>?</a:t>
                      </a:r>
                    </a:p>
                  </a:txBody>
                  <a:tcPr anchor="ctr">
                    <a:lnL>
                      <a:noFill/>
                    </a:lnL>
                    <a:lnR>
                      <a:noFill/>
                    </a:lnR>
                    <a:lnT>
                      <a:noFill/>
                    </a:lnT>
                    <a:lnB>
                      <a:noFill/>
                    </a:lnB>
                  </a:tcPr>
                </a:tc>
                <a:tc>
                  <a:txBody>
                    <a:bodyPr/>
                    <a:lstStyle/>
                    <a:p>
                      <a:r>
                        <a:rPr lang="en-US" altLang="zh-CN" sz="1400" dirty="0" smtClean="0"/>
                        <a:t>Yes</a:t>
                      </a:r>
                      <a:endParaRPr lang="en-US" altLang="zh-CN" sz="1400" dirty="0"/>
                    </a:p>
                  </a:txBody>
                  <a:tcPr anchor="ctr">
                    <a:lnL>
                      <a:noFill/>
                    </a:lnL>
                    <a:lnR>
                      <a:noFill/>
                    </a:lnR>
                    <a:lnT>
                      <a:noFill/>
                    </a:lnT>
                    <a:lnB>
                      <a:noFill/>
                    </a:lnB>
                  </a:tcPr>
                </a:tc>
                <a:tc>
                  <a:txBody>
                    <a:bodyPr/>
                    <a:lstStyle/>
                    <a:p>
                      <a:r>
                        <a:rPr lang="en-US" altLang="zh-CN" sz="1400" dirty="0" smtClean="0"/>
                        <a:t>Yes</a:t>
                      </a:r>
                      <a:endParaRPr lang="en-US" altLang="zh-CN" sz="1400" dirty="0"/>
                    </a:p>
                  </a:txBody>
                  <a:tcPr anchor="ctr">
                    <a:lnL>
                      <a:noFill/>
                    </a:lnL>
                    <a:lnR>
                      <a:noFill/>
                    </a:lnR>
                    <a:lnT>
                      <a:noFill/>
                    </a:lnT>
                    <a:lnB>
                      <a:noFill/>
                    </a:lnB>
                  </a:tcPr>
                </a:tc>
                <a:tc>
                  <a:txBody>
                    <a:bodyPr/>
                    <a:lstStyle/>
                    <a:p>
                      <a:r>
                        <a:rPr lang="en-US" altLang="zh-CN" sz="1400" dirty="0" smtClean="0"/>
                        <a:t>Maybe</a:t>
                      </a:r>
                      <a:endParaRPr lang="en-US" altLang="zh-CN" sz="1400" dirty="0"/>
                    </a:p>
                  </a:txBody>
                  <a:tcPr anchor="ctr">
                    <a:lnL>
                      <a:noFill/>
                    </a:lnL>
                    <a:lnR>
                      <a:noFill/>
                    </a:lnR>
                    <a:lnT>
                      <a:noFill/>
                    </a:lnT>
                    <a:lnB>
                      <a:noFill/>
                    </a:lnB>
                  </a:tcPr>
                </a:tc>
                <a:tc>
                  <a:txBody>
                    <a:bodyPr/>
                    <a:lstStyle/>
                    <a:p>
                      <a:r>
                        <a:rPr lang="en-US" altLang="zh-CN" sz="1400" dirty="0" smtClean="0"/>
                        <a:t>Yes</a:t>
                      </a:r>
                      <a:endParaRPr lang="en-US" altLang="zh-CN" sz="1400" dirty="0"/>
                    </a:p>
                  </a:txBody>
                  <a:tcPr anchor="ctr">
                    <a:lnL>
                      <a:noFill/>
                    </a:lnL>
                    <a:lnR>
                      <a:noFill/>
                    </a:lnR>
                    <a:lnT>
                      <a:noFill/>
                    </a:lnT>
                    <a:lnB>
                      <a:noFill/>
                    </a:lnB>
                  </a:tcPr>
                </a:tc>
                <a:tc>
                  <a:txBody>
                    <a:bodyPr/>
                    <a:lstStyle/>
                    <a:p>
                      <a:r>
                        <a:rPr lang="en-US" altLang="zh-CN" sz="1400" dirty="0" smtClean="0"/>
                        <a:t>Apparently</a:t>
                      </a:r>
                      <a:endParaRPr lang="en-US" altLang="zh-CN" sz="1400" dirty="0"/>
                    </a:p>
                  </a:txBody>
                  <a:tcPr anchor="ctr">
                    <a:lnL>
                      <a:noFill/>
                    </a:lnL>
                    <a:lnR>
                      <a:noFill/>
                    </a:lnR>
                    <a:lnT>
                      <a:noFill/>
                    </a:lnT>
                    <a:lnB>
                      <a:noFill/>
                    </a:lnB>
                  </a:tcPr>
                </a:tc>
              </a:tr>
            </a:tbl>
          </a:graphicData>
        </a:graphic>
      </p:graphicFrame>
      <p:pic>
        <p:nvPicPr>
          <p:cNvPr id="2053" name="Picture 5"/>
          <p:cNvPicPr>
            <a:picLocks noChangeAspect="1" noChangeArrowheads="1"/>
          </p:cNvPicPr>
          <p:nvPr/>
        </p:nvPicPr>
        <p:blipFill>
          <a:blip r:embed="rId5" cstate="print"/>
          <a:srcRect/>
          <a:stretch>
            <a:fillRect/>
          </a:stretch>
        </p:blipFill>
        <p:spPr bwMode="auto">
          <a:xfrm>
            <a:off x="3814044" y="5314528"/>
            <a:ext cx="1066800" cy="1066800"/>
          </a:xfrm>
          <a:prstGeom prst="rect">
            <a:avLst/>
          </a:prstGeom>
          <a:noFill/>
          <a:ln w="9525">
            <a:noFill/>
            <a:miter lim="800000"/>
            <a:headEnd/>
            <a:tailEnd/>
          </a:ln>
        </p:spPr>
      </p:pic>
      <p:pic>
        <p:nvPicPr>
          <p:cNvPr id="2054" name="Picture 6"/>
          <p:cNvPicPr>
            <a:picLocks noChangeAspect="1" noChangeArrowheads="1"/>
          </p:cNvPicPr>
          <p:nvPr/>
        </p:nvPicPr>
        <p:blipFill>
          <a:blip r:embed="rId6" cstate="print"/>
          <a:srcRect/>
          <a:stretch>
            <a:fillRect/>
          </a:stretch>
        </p:blipFill>
        <p:spPr bwMode="auto">
          <a:xfrm>
            <a:off x="5127254" y="5314528"/>
            <a:ext cx="1066800" cy="1066800"/>
          </a:xfrm>
          <a:prstGeom prst="rect">
            <a:avLst/>
          </a:prstGeom>
          <a:noFill/>
          <a:ln w="9525">
            <a:noFill/>
            <a:miter lim="800000"/>
            <a:headEnd/>
            <a:tailEnd/>
          </a:ln>
        </p:spPr>
      </p:pic>
      <p:pic>
        <p:nvPicPr>
          <p:cNvPr id="2055" name="Picture 7"/>
          <p:cNvPicPr>
            <a:picLocks noChangeAspect="1" noChangeArrowheads="1"/>
          </p:cNvPicPr>
          <p:nvPr/>
        </p:nvPicPr>
        <p:blipFill>
          <a:blip r:embed="rId7" cstate="print"/>
          <a:srcRect/>
          <a:stretch>
            <a:fillRect/>
          </a:stretch>
        </p:blipFill>
        <p:spPr bwMode="auto">
          <a:xfrm>
            <a:off x="6440464" y="5314528"/>
            <a:ext cx="1066800" cy="1066800"/>
          </a:xfrm>
          <a:prstGeom prst="rect">
            <a:avLst/>
          </a:prstGeom>
          <a:noFill/>
          <a:ln w="9525">
            <a:noFill/>
            <a:miter lim="800000"/>
            <a:headEnd/>
            <a:tailEnd/>
          </a:ln>
        </p:spPr>
      </p:pic>
      <p:pic>
        <p:nvPicPr>
          <p:cNvPr id="2056" name="Picture 8"/>
          <p:cNvPicPr>
            <a:picLocks noChangeAspect="1" noChangeArrowheads="1"/>
          </p:cNvPicPr>
          <p:nvPr/>
        </p:nvPicPr>
        <p:blipFill>
          <a:blip r:embed="rId8" cstate="print"/>
          <a:srcRect/>
          <a:stretch>
            <a:fillRect/>
          </a:stretch>
        </p:blipFill>
        <p:spPr bwMode="auto">
          <a:xfrm>
            <a:off x="7753672" y="5314528"/>
            <a:ext cx="1066800" cy="1066800"/>
          </a:xfrm>
          <a:prstGeom prst="rect">
            <a:avLst/>
          </a:prstGeom>
          <a:noFill/>
          <a:ln w="9525">
            <a:noFill/>
            <a:miter lim="800000"/>
            <a:headEnd/>
            <a:tailEnd/>
          </a:ln>
        </p:spPr>
      </p:pic>
      <p:sp>
        <p:nvSpPr>
          <p:cNvPr id="10" name="日期占位符 9"/>
          <p:cNvSpPr>
            <a:spLocks noGrp="1"/>
          </p:cNvSpPr>
          <p:nvPr>
            <p:ph type="dt" sz="half" idx="10"/>
          </p:nvPr>
        </p:nvSpPr>
        <p:spPr/>
        <p:txBody>
          <a:bodyPr/>
          <a:lstStyle/>
          <a:p>
            <a:r>
              <a:rPr lang="en-US" altLang="zh-CN" smtClean="0"/>
              <a:t>Ling Zhou</a:t>
            </a:r>
            <a:endParaRPr lang="zh-CN" altLang="en-US" dirty="0"/>
          </a:p>
        </p:txBody>
      </p:sp>
      <p:sp>
        <p:nvSpPr>
          <p:cNvPr id="11" name="页脚占位符 10"/>
          <p:cNvSpPr>
            <a:spLocks noGrp="1"/>
          </p:cNvSpPr>
          <p:nvPr>
            <p:ph type="ftr" sz="quarter" idx="11"/>
          </p:nvPr>
        </p:nvSpPr>
        <p:spPr/>
        <p:txBody>
          <a:bodyPr/>
          <a:lstStyle/>
          <a:p>
            <a:pPr algn="ctr"/>
            <a:r>
              <a:rPr lang="en-US" altLang="zh-CN" smtClean="0"/>
              <a:t>Distributed Systems Unit 1</a:t>
            </a:r>
            <a:endParaRPr lang="zh-CN" altLang="en-US" dirty="0"/>
          </a:p>
        </p:txBody>
      </p:sp>
      <p:cxnSp>
        <p:nvCxnSpPr>
          <p:cNvPr id="14" name="直接连接符 13"/>
          <p:cNvCxnSpPr/>
          <p:nvPr/>
        </p:nvCxnSpPr>
        <p:spPr>
          <a:xfrm rot="5400000">
            <a:off x="4786314" y="3571876"/>
            <a:ext cx="3286148" cy="1588"/>
          </a:xfrm>
          <a:prstGeom prst="line">
            <a:avLst/>
          </a:prstGeom>
        </p:spPr>
        <p:style>
          <a:lnRef idx="2">
            <a:schemeClr val="accent2"/>
          </a:lnRef>
          <a:fillRef idx="0">
            <a:schemeClr val="accent2"/>
          </a:fillRef>
          <a:effectRef idx="1">
            <a:schemeClr val="accent2"/>
          </a:effectRef>
          <a:fontRef idx="minor">
            <a:schemeClr val="tx1"/>
          </a:fontRef>
        </p:style>
      </p:cxnSp>
      <p:sp>
        <p:nvSpPr>
          <p:cNvPr id="15" name="TextBox 14"/>
          <p:cNvSpPr txBox="1"/>
          <p:nvPr/>
        </p:nvSpPr>
        <p:spPr>
          <a:xfrm>
            <a:off x="6643702" y="1571612"/>
            <a:ext cx="2214578" cy="461665"/>
          </a:xfrm>
          <a:prstGeom prst="rect">
            <a:avLst/>
          </a:prstGeom>
          <a:noFill/>
        </p:spPr>
        <p:txBody>
          <a:bodyPr wrap="square" rtlCol="0">
            <a:spAutoFit/>
          </a:bodyPr>
          <a:lstStyle/>
          <a:p>
            <a:r>
              <a:rPr lang="en-US" altLang="zh-CN" sz="2400" b="1" dirty="0" smtClean="0">
                <a:solidFill>
                  <a:schemeClr val="accent3"/>
                </a:solidFill>
                <a:latin typeface="Calibri" pitchFamily="34" charset="0"/>
              </a:rPr>
              <a:t>Hybrid systems</a:t>
            </a:r>
            <a:endParaRPr lang="zh-CN" altLang="en-US" sz="2400" b="1" dirty="0">
              <a:solidFill>
                <a:schemeClr val="accent3"/>
              </a:solidFill>
              <a:latin typeface="Calibri" pitchFamily="34" charset="0"/>
            </a:endParaRPr>
          </a:p>
        </p:txBody>
      </p:sp>
      <p:sp>
        <p:nvSpPr>
          <p:cNvPr id="16" name="TextBox 15"/>
          <p:cNvSpPr txBox="1"/>
          <p:nvPr/>
        </p:nvSpPr>
        <p:spPr>
          <a:xfrm>
            <a:off x="2123728" y="1571612"/>
            <a:ext cx="2880320" cy="461665"/>
          </a:xfrm>
          <a:prstGeom prst="rect">
            <a:avLst/>
          </a:prstGeom>
          <a:noFill/>
        </p:spPr>
        <p:txBody>
          <a:bodyPr wrap="square" rtlCol="0">
            <a:spAutoFit/>
          </a:bodyPr>
          <a:lstStyle/>
          <a:p>
            <a:r>
              <a:rPr lang="en-US" altLang="zh-CN" sz="2400" b="1" dirty="0" smtClean="0">
                <a:solidFill>
                  <a:schemeClr val="accent3"/>
                </a:solidFill>
                <a:latin typeface="Calibri" pitchFamily="34" charset="0"/>
              </a:rPr>
              <a:t>Four basic topologies</a:t>
            </a:r>
            <a:endParaRPr lang="zh-CN" altLang="en-US" sz="2400" b="1" dirty="0">
              <a:solidFill>
                <a:schemeClr val="accent3"/>
              </a:solidFill>
              <a:latin typeface="Calibri" pitchFamily="34" charset="0"/>
            </a:endParaRPr>
          </a:p>
        </p:txBody>
      </p:sp>
      <p:sp>
        <p:nvSpPr>
          <p:cNvPr id="18" name="灯片编号占位符 17"/>
          <p:cNvSpPr>
            <a:spLocks noGrp="1"/>
          </p:cNvSpPr>
          <p:nvPr>
            <p:ph type="sldNum" sz="quarter" idx="12"/>
          </p:nvPr>
        </p:nvSpPr>
        <p:spPr/>
        <p:txBody>
          <a:bodyPr/>
          <a:lstStyle/>
          <a:p>
            <a:fld id="{0C913308-F349-4B6D-A68A-DD1791B4A57B}" type="slidenum">
              <a:rPr lang="zh-CN" altLang="en-US" smtClean="0"/>
              <a:pPr/>
              <a:t>20</a:t>
            </a:fld>
            <a:r>
              <a:rPr lang="en-US" altLang="zh-CN" smtClean="0"/>
              <a:t>/76</a:t>
            </a:r>
            <a:endParaRPr lang="zh-CN" altLang="en-US" dirty="0"/>
          </a:p>
        </p:txBody>
      </p:sp>
    </p:spTree>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mtClean="0"/>
              <a:t>Goals of </a:t>
            </a:r>
            <a:r>
              <a:rPr lang="en-US" altLang="zh-CN" dirty="0" smtClean="0"/>
              <a:t>Distributed Systems</a:t>
            </a:r>
            <a:endParaRPr lang="zh-CN" altLang="en-US" dirty="0"/>
          </a:p>
        </p:txBody>
      </p:sp>
      <p:sp>
        <p:nvSpPr>
          <p:cNvPr id="4" name="内容占位符 3"/>
          <p:cNvSpPr>
            <a:spLocks noGrp="1"/>
          </p:cNvSpPr>
          <p:nvPr>
            <p:ph idx="1"/>
          </p:nvPr>
        </p:nvSpPr>
        <p:spPr/>
        <p:txBody>
          <a:bodyPr>
            <a:normAutofit/>
          </a:bodyPr>
          <a:lstStyle/>
          <a:p>
            <a:r>
              <a:rPr lang="en-US" altLang="zh-CN" dirty="0" smtClean="0"/>
              <a:t>Making resources accessible</a:t>
            </a:r>
          </a:p>
          <a:p>
            <a:endParaRPr lang="en-US" altLang="zh-CN" dirty="0" smtClean="0"/>
          </a:p>
          <a:p>
            <a:r>
              <a:rPr lang="en-US" altLang="zh-CN" dirty="0" smtClean="0"/>
              <a:t>Distribution transparency </a:t>
            </a:r>
          </a:p>
          <a:p>
            <a:endParaRPr lang="en-US" altLang="zh-CN" dirty="0" smtClean="0"/>
          </a:p>
          <a:p>
            <a:r>
              <a:rPr lang="en-US" altLang="zh-CN" dirty="0" smtClean="0"/>
              <a:t>Openness</a:t>
            </a:r>
          </a:p>
          <a:p>
            <a:endParaRPr lang="en-US" altLang="zh-CN" dirty="0" smtClean="0"/>
          </a:p>
          <a:p>
            <a:r>
              <a:rPr lang="en-US" altLang="zh-CN" dirty="0" smtClean="0"/>
              <a:t>Scalability</a:t>
            </a:r>
            <a:endParaRPr lang="zh-CN" altLang="en-US" dirty="0"/>
          </a:p>
        </p:txBody>
      </p:sp>
      <p:cxnSp>
        <p:nvCxnSpPr>
          <p:cNvPr id="6" name="直接连接符 5"/>
          <p:cNvCxnSpPr/>
          <p:nvPr/>
        </p:nvCxnSpPr>
        <p:spPr>
          <a:xfrm>
            <a:off x="1979712" y="2348880"/>
            <a:ext cx="1368152" cy="0"/>
          </a:xfrm>
          <a:prstGeom prst="line">
            <a:avLst/>
          </a:prstGeom>
        </p:spPr>
        <p:style>
          <a:lnRef idx="2">
            <a:schemeClr val="accent2"/>
          </a:lnRef>
          <a:fillRef idx="0">
            <a:schemeClr val="accent2"/>
          </a:fillRef>
          <a:effectRef idx="1">
            <a:schemeClr val="accent2"/>
          </a:effectRef>
          <a:fontRef idx="minor">
            <a:schemeClr val="tx1"/>
          </a:fontRef>
        </p:style>
      </p:cxnSp>
      <p:pic>
        <p:nvPicPr>
          <p:cNvPr id="9" name="Picture 2"/>
          <p:cNvPicPr>
            <a:picLocks noChangeAspect="1" noChangeArrowheads="1"/>
          </p:cNvPicPr>
          <p:nvPr/>
        </p:nvPicPr>
        <p:blipFill>
          <a:blip r:embed="rId3" cstate="print"/>
          <a:srcRect/>
          <a:stretch>
            <a:fillRect/>
          </a:stretch>
        </p:blipFill>
        <p:spPr bwMode="auto">
          <a:xfrm>
            <a:off x="3275856" y="1844824"/>
            <a:ext cx="214313" cy="214313"/>
          </a:xfrm>
          <a:prstGeom prst="rect">
            <a:avLst/>
          </a:prstGeom>
          <a:noFill/>
          <a:ln w="9525">
            <a:noFill/>
            <a:miter lim="800000"/>
            <a:headEnd/>
            <a:tailEnd/>
          </a:ln>
        </p:spPr>
      </p:pic>
      <p:cxnSp>
        <p:nvCxnSpPr>
          <p:cNvPr id="10" name="直接连接符 9"/>
          <p:cNvCxnSpPr/>
          <p:nvPr/>
        </p:nvCxnSpPr>
        <p:spPr>
          <a:xfrm>
            <a:off x="2627784" y="3284984"/>
            <a:ext cx="1872208" cy="0"/>
          </a:xfrm>
          <a:prstGeom prst="line">
            <a:avLst/>
          </a:prstGeom>
        </p:spPr>
        <p:style>
          <a:lnRef idx="2">
            <a:schemeClr val="accent2"/>
          </a:lnRef>
          <a:fillRef idx="0">
            <a:schemeClr val="accent2"/>
          </a:fillRef>
          <a:effectRef idx="1">
            <a:schemeClr val="accent2"/>
          </a:effectRef>
          <a:fontRef idx="minor">
            <a:schemeClr val="tx1"/>
          </a:fontRef>
        </p:style>
      </p:cxnSp>
      <p:pic>
        <p:nvPicPr>
          <p:cNvPr id="12" name="Picture 2"/>
          <p:cNvPicPr>
            <a:picLocks noChangeAspect="1" noChangeArrowheads="1"/>
          </p:cNvPicPr>
          <p:nvPr/>
        </p:nvPicPr>
        <p:blipFill>
          <a:blip r:embed="rId3" cstate="print"/>
          <a:srcRect/>
          <a:stretch>
            <a:fillRect/>
          </a:stretch>
        </p:blipFill>
        <p:spPr bwMode="auto">
          <a:xfrm>
            <a:off x="4355976" y="2708920"/>
            <a:ext cx="214313" cy="214313"/>
          </a:xfrm>
          <a:prstGeom prst="rect">
            <a:avLst/>
          </a:prstGeom>
          <a:noFill/>
          <a:ln w="9525">
            <a:noFill/>
            <a:miter lim="800000"/>
            <a:headEnd/>
            <a:tailEnd/>
          </a:ln>
        </p:spPr>
      </p:pic>
      <p:sp>
        <p:nvSpPr>
          <p:cNvPr id="8" name="日期占位符 7"/>
          <p:cNvSpPr>
            <a:spLocks noGrp="1"/>
          </p:cNvSpPr>
          <p:nvPr>
            <p:ph type="dt" sz="half" idx="10"/>
          </p:nvPr>
        </p:nvSpPr>
        <p:spPr/>
        <p:txBody>
          <a:bodyPr/>
          <a:lstStyle/>
          <a:p>
            <a:r>
              <a:rPr lang="en-US" altLang="zh-CN" smtClean="0"/>
              <a:t>Ling Zhou</a:t>
            </a:r>
            <a:endParaRPr lang="zh-CN" altLang="en-US" dirty="0"/>
          </a:p>
        </p:txBody>
      </p:sp>
      <p:sp>
        <p:nvSpPr>
          <p:cNvPr id="11" name="页脚占位符 10"/>
          <p:cNvSpPr>
            <a:spLocks noGrp="1"/>
          </p:cNvSpPr>
          <p:nvPr>
            <p:ph type="ftr" sz="quarter" idx="11"/>
          </p:nvPr>
        </p:nvSpPr>
        <p:spPr/>
        <p:txBody>
          <a:bodyPr/>
          <a:lstStyle/>
          <a:p>
            <a:pPr algn="ctr"/>
            <a:r>
              <a:rPr lang="en-US" altLang="zh-CN" smtClean="0"/>
              <a:t>Distributed Systems Unit 1</a:t>
            </a:r>
            <a:endParaRPr lang="zh-CN" altLang="en-US" dirty="0"/>
          </a:p>
        </p:txBody>
      </p:sp>
      <p:pic>
        <p:nvPicPr>
          <p:cNvPr id="14" name="Picture 2"/>
          <p:cNvPicPr>
            <a:picLocks noChangeAspect="1" noChangeArrowheads="1"/>
          </p:cNvPicPr>
          <p:nvPr/>
        </p:nvPicPr>
        <p:blipFill>
          <a:blip r:embed="rId4" cstate="print"/>
          <a:srcRect/>
          <a:stretch>
            <a:fillRect/>
          </a:stretch>
        </p:blipFill>
        <p:spPr bwMode="auto">
          <a:xfrm>
            <a:off x="4572000" y="3721571"/>
            <a:ext cx="4329113" cy="2371725"/>
          </a:xfrm>
          <a:prstGeom prst="rect">
            <a:avLst/>
          </a:prstGeom>
          <a:noFill/>
          <a:ln w="9525">
            <a:noFill/>
            <a:miter lim="800000"/>
            <a:headEnd/>
            <a:tailEnd/>
          </a:ln>
        </p:spPr>
      </p:pic>
      <p:sp>
        <p:nvSpPr>
          <p:cNvPr id="15" name="灯片编号占位符 14"/>
          <p:cNvSpPr>
            <a:spLocks noGrp="1"/>
          </p:cNvSpPr>
          <p:nvPr>
            <p:ph type="sldNum" sz="quarter" idx="12"/>
          </p:nvPr>
        </p:nvSpPr>
        <p:spPr/>
        <p:txBody>
          <a:bodyPr/>
          <a:lstStyle/>
          <a:p>
            <a:fld id="{0C913308-F349-4B6D-A68A-DD1791B4A57B}" type="slidenum">
              <a:rPr lang="zh-CN" altLang="en-US" smtClean="0"/>
              <a:pPr/>
              <a:t>21</a:t>
            </a:fld>
            <a:r>
              <a:rPr lang="en-US" altLang="zh-CN" smtClean="0"/>
              <a:t>/76</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slide(fromLeft)">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2" presetClass="entr" presetSubtype="8" fill="hold" nodeType="click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slide(fromLeft)">
                                      <p:cBhvr>
                                        <p:cTn id="16" dur="500"/>
                                        <p:tgtEl>
                                          <p:spTgt spid="10"/>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9" name="Picture 3"/>
          <p:cNvPicPr>
            <a:picLocks noChangeAspect="1" noChangeArrowheads="1"/>
          </p:cNvPicPr>
          <p:nvPr/>
        </p:nvPicPr>
        <p:blipFill>
          <a:blip r:embed="rId3" cstate="print"/>
          <a:srcRect/>
          <a:stretch>
            <a:fillRect/>
          </a:stretch>
        </p:blipFill>
        <p:spPr bwMode="auto">
          <a:xfrm>
            <a:off x="6762782" y="785794"/>
            <a:ext cx="2381250" cy="1914525"/>
          </a:xfrm>
          <a:prstGeom prst="rect">
            <a:avLst/>
          </a:prstGeom>
          <a:noFill/>
          <a:ln w="9525">
            <a:noFill/>
            <a:miter lim="800000"/>
            <a:headEnd/>
            <a:tailEnd/>
          </a:ln>
        </p:spPr>
      </p:pic>
      <p:sp>
        <p:nvSpPr>
          <p:cNvPr id="2" name="标题 1"/>
          <p:cNvSpPr>
            <a:spLocks noGrp="1"/>
          </p:cNvSpPr>
          <p:nvPr>
            <p:ph type="title"/>
          </p:nvPr>
        </p:nvSpPr>
        <p:spPr>
          <a:xfrm>
            <a:off x="285720" y="285728"/>
            <a:ext cx="8229600" cy="1143000"/>
          </a:xfrm>
        </p:spPr>
        <p:txBody>
          <a:bodyPr>
            <a:normAutofit fontScale="90000"/>
          </a:bodyPr>
          <a:lstStyle/>
          <a:p>
            <a:r>
              <a:rPr lang="en-US" altLang="zh-CN" dirty="0" smtClean="0"/>
              <a:t>Goal 1: </a:t>
            </a:r>
            <a:br>
              <a:rPr lang="en-US" altLang="zh-CN" dirty="0" smtClean="0"/>
            </a:br>
            <a:r>
              <a:rPr lang="en-US" altLang="zh-CN" dirty="0" smtClean="0"/>
              <a:t>Making Resources Accessible </a:t>
            </a:r>
            <a:endParaRPr lang="zh-CN" altLang="en-US" dirty="0"/>
          </a:p>
        </p:txBody>
      </p:sp>
      <p:sp>
        <p:nvSpPr>
          <p:cNvPr id="3" name="内容占位符 2"/>
          <p:cNvSpPr>
            <a:spLocks noGrp="1"/>
          </p:cNvSpPr>
          <p:nvPr>
            <p:ph idx="1"/>
          </p:nvPr>
        </p:nvSpPr>
        <p:spPr>
          <a:xfrm>
            <a:off x="457200" y="1571612"/>
            <a:ext cx="8472518" cy="4786346"/>
          </a:xfrm>
        </p:spPr>
        <p:txBody>
          <a:bodyPr>
            <a:normAutofit/>
          </a:bodyPr>
          <a:lstStyle/>
          <a:p>
            <a:pPr>
              <a:spcAft>
                <a:spcPts val="600"/>
              </a:spcAft>
            </a:pPr>
            <a:r>
              <a:rPr lang="en-US" altLang="zh-CN" b="1" dirty="0" smtClean="0"/>
              <a:t>Reason</a:t>
            </a:r>
            <a:r>
              <a:rPr lang="en-US" altLang="zh-CN" dirty="0" smtClean="0"/>
              <a:t> of sharing is that of </a:t>
            </a:r>
            <a:r>
              <a:rPr lang="en-US" altLang="zh-CN" dirty="0" smtClean="0">
                <a:solidFill>
                  <a:srgbClr val="FF0000"/>
                </a:solidFill>
              </a:rPr>
              <a:t>economics</a:t>
            </a:r>
            <a:r>
              <a:rPr lang="en-US" altLang="zh-CN" dirty="0" smtClean="0"/>
              <a:t>.</a:t>
            </a:r>
          </a:p>
          <a:p>
            <a:pPr>
              <a:spcAft>
                <a:spcPts val="600"/>
              </a:spcAft>
            </a:pPr>
            <a:r>
              <a:rPr lang="en-US" altLang="zh-CN" b="1" dirty="0" smtClean="0"/>
              <a:t>Aim:  </a:t>
            </a:r>
            <a:r>
              <a:rPr lang="en-US" altLang="zh-CN" dirty="0" smtClean="0"/>
              <a:t>to make it easier for users/applications </a:t>
            </a:r>
          </a:p>
          <a:p>
            <a:pPr lvl="1">
              <a:spcAft>
                <a:spcPts val="600"/>
              </a:spcAft>
              <a:buNone/>
            </a:pPr>
            <a:r>
              <a:rPr lang="en-US" altLang="zh-CN" dirty="0" smtClean="0"/>
              <a:t>	- to access remote resources and to share them</a:t>
            </a:r>
            <a:br>
              <a:rPr lang="en-US" altLang="zh-CN" dirty="0" smtClean="0"/>
            </a:br>
            <a:r>
              <a:rPr lang="en-US" altLang="zh-CN" dirty="0" smtClean="0"/>
              <a:t>- to collaborate and exchange information, e.g., the Internet.</a:t>
            </a:r>
          </a:p>
          <a:p>
            <a:pPr>
              <a:spcAft>
                <a:spcPts val="600"/>
              </a:spcAft>
            </a:pPr>
            <a:r>
              <a:rPr lang="en-US" altLang="zh-CN" b="1" dirty="0" smtClean="0"/>
              <a:t>Resources: </a:t>
            </a:r>
            <a:r>
              <a:rPr lang="en-US" altLang="zh-CN" dirty="0" smtClean="0"/>
              <a:t>computers, storage facilities, printers, data, files, Web pages, and networks, etc.</a:t>
            </a:r>
          </a:p>
          <a:p>
            <a:pPr>
              <a:spcAft>
                <a:spcPts val="600"/>
              </a:spcAft>
            </a:pPr>
            <a:r>
              <a:rPr lang="en-US" altLang="zh-CN" dirty="0" smtClean="0"/>
              <a:t>Successful </a:t>
            </a:r>
            <a:r>
              <a:rPr lang="en-US" altLang="zh-CN" b="1" dirty="0" smtClean="0"/>
              <a:t>example: </a:t>
            </a:r>
            <a:r>
              <a:rPr lang="en-US" altLang="zh-CN" dirty="0" smtClean="0"/>
              <a:t>the connectivity of the Internet is leading to the cooperation of many virtual organizations</a:t>
            </a:r>
            <a:endParaRPr lang="en-US" altLang="zh-CN" b="1" dirty="0" smtClean="0"/>
          </a:p>
          <a:p>
            <a:pPr>
              <a:spcAft>
                <a:spcPts val="600"/>
              </a:spcAft>
            </a:pPr>
            <a:r>
              <a:rPr lang="en-US" altLang="zh-CN" b="1" dirty="0" smtClean="0"/>
              <a:t>Problem:</a:t>
            </a:r>
            <a:r>
              <a:rPr lang="en-US" altLang="zh-CN" dirty="0" smtClean="0"/>
              <a:t> </a:t>
            </a:r>
            <a:r>
              <a:rPr lang="en-US" altLang="zh-CN" dirty="0" smtClean="0">
                <a:solidFill>
                  <a:srgbClr val="FF0000"/>
                </a:solidFill>
              </a:rPr>
              <a:t>Security</a:t>
            </a:r>
            <a:r>
              <a:rPr lang="en-US" altLang="zh-CN" dirty="0" smtClean="0"/>
              <a:t> is becoming more important.</a:t>
            </a:r>
          </a:p>
        </p:txBody>
      </p:sp>
      <p:sp>
        <p:nvSpPr>
          <p:cNvPr id="4" name="日期占位符 3"/>
          <p:cNvSpPr>
            <a:spLocks noGrp="1"/>
          </p:cNvSpPr>
          <p:nvPr>
            <p:ph type="dt" sz="half" idx="10"/>
          </p:nvPr>
        </p:nvSpPr>
        <p:spPr/>
        <p:txBody>
          <a:bodyPr/>
          <a:lstStyle/>
          <a:p>
            <a:r>
              <a:rPr lang="en-US" altLang="zh-CN" smtClean="0"/>
              <a:t>Ling Zhou</a:t>
            </a:r>
            <a:endParaRPr lang="zh-CN" altLang="en-US" dirty="0"/>
          </a:p>
        </p:txBody>
      </p:sp>
      <p:sp>
        <p:nvSpPr>
          <p:cNvPr id="5" name="页脚占位符 4"/>
          <p:cNvSpPr>
            <a:spLocks noGrp="1"/>
          </p:cNvSpPr>
          <p:nvPr>
            <p:ph type="ftr" sz="quarter" idx="11"/>
          </p:nvPr>
        </p:nvSpPr>
        <p:spPr/>
        <p:txBody>
          <a:bodyPr/>
          <a:lstStyle/>
          <a:p>
            <a:pPr algn="ctr"/>
            <a:r>
              <a:rPr lang="en-US" altLang="zh-CN" smtClean="0"/>
              <a:t>Distributed Systems Unit 1</a:t>
            </a:r>
            <a:endParaRPr lang="zh-CN" altLang="en-US" dirty="0"/>
          </a:p>
        </p:txBody>
      </p:sp>
      <p:sp>
        <p:nvSpPr>
          <p:cNvPr id="8" name="灯片编号占位符 7"/>
          <p:cNvSpPr>
            <a:spLocks noGrp="1"/>
          </p:cNvSpPr>
          <p:nvPr>
            <p:ph type="sldNum" sz="quarter" idx="12"/>
          </p:nvPr>
        </p:nvSpPr>
        <p:spPr/>
        <p:txBody>
          <a:bodyPr/>
          <a:lstStyle/>
          <a:p>
            <a:fld id="{0C913308-F349-4B6D-A68A-DD1791B4A57B}" type="slidenum">
              <a:rPr lang="zh-CN" altLang="en-US" smtClean="0"/>
              <a:pPr/>
              <a:t>22</a:t>
            </a:fld>
            <a:r>
              <a:rPr lang="en-US" altLang="zh-CN" smtClean="0"/>
              <a:t>/76</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357158" y="4714884"/>
            <a:ext cx="8429684" cy="100013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a:p>
        </p:txBody>
      </p:sp>
      <p:sp>
        <p:nvSpPr>
          <p:cNvPr id="7" name="矩形 6"/>
          <p:cNvSpPr/>
          <p:nvPr/>
        </p:nvSpPr>
        <p:spPr>
          <a:xfrm>
            <a:off x="357158" y="2428868"/>
            <a:ext cx="8501122" cy="1785950"/>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lstStyle/>
          <a:p>
            <a:r>
              <a:rPr lang="en-US" altLang="zh-CN" dirty="0" smtClean="0"/>
              <a:t>Sharing resources</a:t>
            </a:r>
            <a:endParaRPr lang="zh-CN" altLang="en-US" dirty="0"/>
          </a:p>
        </p:txBody>
      </p:sp>
      <p:sp>
        <p:nvSpPr>
          <p:cNvPr id="3" name="内容占位符 2"/>
          <p:cNvSpPr>
            <a:spLocks noGrp="1"/>
          </p:cNvSpPr>
          <p:nvPr>
            <p:ph idx="1"/>
          </p:nvPr>
        </p:nvSpPr>
        <p:spPr>
          <a:xfrm>
            <a:off x="357158" y="1935480"/>
            <a:ext cx="8501122" cy="4389120"/>
          </a:xfrm>
        </p:spPr>
        <p:txBody>
          <a:bodyPr>
            <a:normAutofit/>
          </a:bodyPr>
          <a:lstStyle/>
          <a:p>
            <a:pPr>
              <a:buNone/>
            </a:pPr>
            <a:r>
              <a:rPr lang="en-US" altLang="zh-CN" b="1" dirty="0" smtClean="0"/>
              <a:t>Canonical examples</a:t>
            </a:r>
          </a:p>
          <a:p>
            <a:r>
              <a:rPr lang="en-US" altLang="zh-CN" sz="2400" dirty="0" smtClean="0"/>
              <a:t>Cloud-based shared storage and files</a:t>
            </a:r>
          </a:p>
          <a:p>
            <a:r>
              <a:rPr lang="en-US" altLang="zh-CN" sz="2400" dirty="0" smtClean="0"/>
              <a:t>Peer-to-peer assisted multimedia streaming</a:t>
            </a:r>
          </a:p>
          <a:p>
            <a:r>
              <a:rPr lang="en-US" altLang="zh-CN" sz="2400" dirty="0" smtClean="0"/>
              <a:t>Shared mail services (think of outsourced mail systems)</a:t>
            </a:r>
          </a:p>
          <a:p>
            <a:r>
              <a:rPr lang="en-US" altLang="zh-CN" sz="2400" dirty="0" smtClean="0"/>
              <a:t>Shared Web hosting (think of content distribution networks)</a:t>
            </a:r>
          </a:p>
          <a:p>
            <a:pPr>
              <a:spcBef>
                <a:spcPts val="1200"/>
              </a:spcBef>
              <a:buNone/>
            </a:pPr>
            <a:r>
              <a:rPr lang="en-US" altLang="zh-CN" b="1" dirty="0" smtClean="0"/>
              <a:t>Observation</a:t>
            </a:r>
          </a:p>
          <a:p>
            <a:r>
              <a:rPr lang="en-US" altLang="zh-CN" dirty="0" smtClean="0"/>
              <a:t>“</a:t>
            </a:r>
            <a:r>
              <a:rPr lang="en-US" altLang="zh-CN" dirty="0" smtClean="0">
                <a:solidFill>
                  <a:srgbClr val="FF0000"/>
                </a:solidFill>
              </a:rPr>
              <a:t>The network is the computer</a:t>
            </a:r>
            <a:r>
              <a:rPr lang="en-US" altLang="zh-CN" dirty="0" smtClean="0"/>
              <a:t>”</a:t>
            </a:r>
          </a:p>
          <a:p>
            <a:pPr lvl="1">
              <a:buNone/>
            </a:pPr>
            <a:r>
              <a:rPr lang="en-US" altLang="zh-CN" dirty="0" smtClean="0"/>
              <a:t>		(quote from John Gage, then at Sun Microsystems)</a:t>
            </a:r>
            <a:endParaRPr lang="zh-CN" altLang="en-US" dirty="0"/>
          </a:p>
        </p:txBody>
      </p:sp>
      <p:sp>
        <p:nvSpPr>
          <p:cNvPr id="4" name="日期占位符 3"/>
          <p:cNvSpPr>
            <a:spLocks noGrp="1"/>
          </p:cNvSpPr>
          <p:nvPr>
            <p:ph type="dt" sz="half" idx="10"/>
          </p:nvPr>
        </p:nvSpPr>
        <p:spPr/>
        <p:txBody>
          <a:bodyPr/>
          <a:lstStyle/>
          <a:p>
            <a:r>
              <a:rPr lang="en-US" altLang="zh-CN" smtClean="0"/>
              <a:t>Ling Zhou</a:t>
            </a:r>
            <a:endParaRPr lang="zh-CN" altLang="en-US" dirty="0"/>
          </a:p>
        </p:txBody>
      </p:sp>
      <p:sp>
        <p:nvSpPr>
          <p:cNvPr id="5" name="页脚占位符 4"/>
          <p:cNvSpPr>
            <a:spLocks noGrp="1"/>
          </p:cNvSpPr>
          <p:nvPr>
            <p:ph type="ftr" sz="quarter" idx="11"/>
          </p:nvPr>
        </p:nvSpPr>
        <p:spPr/>
        <p:txBody>
          <a:bodyPr/>
          <a:lstStyle/>
          <a:p>
            <a:pPr algn="ctr"/>
            <a:r>
              <a:rPr lang="en-US" altLang="zh-CN" smtClean="0"/>
              <a:t>Distributed Systems Unit 1</a:t>
            </a:r>
            <a:endParaRPr lang="zh-CN" altLang="en-US" dirty="0"/>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23</a:t>
            </a:fld>
            <a:r>
              <a:rPr lang="en-US" altLang="zh-CN" smtClean="0"/>
              <a:t>/76</a:t>
            </a:r>
            <a:endParaRPr lang="zh-CN" altLang="en-US" dirty="0"/>
          </a:p>
        </p:txBody>
      </p:sp>
      <p:pic>
        <p:nvPicPr>
          <p:cNvPr id="9" name="Picture 2" descr="See the source image"/>
          <p:cNvPicPr>
            <a:picLocks noChangeAspect="1" noChangeArrowheads="1"/>
          </p:cNvPicPr>
          <p:nvPr/>
        </p:nvPicPr>
        <p:blipFill>
          <a:blip r:embed="rId2" cstate="print"/>
          <a:srcRect/>
          <a:stretch>
            <a:fillRect/>
          </a:stretch>
        </p:blipFill>
        <p:spPr bwMode="auto">
          <a:xfrm>
            <a:off x="357158" y="4286256"/>
            <a:ext cx="3143272" cy="490103"/>
          </a:xfrm>
          <a:prstGeom prst="rect">
            <a:avLst/>
          </a:prstGeom>
          <a:noFill/>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cstate="print"/>
          <a:srcRect/>
          <a:stretch>
            <a:fillRect/>
          </a:stretch>
        </p:blipFill>
        <p:spPr bwMode="auto">
          <a:xfrm>
            <a:off x="6446520" y="0"/>
            <a:ext cx="2697480" cy="2434590"/>
          </a:xfrm>
          <a:prstGeom prst="rect">
            <a:avLst/>
          </a:prstGeom>
          <a:noFill/>
          <a:ln w="9525">
            <a:noFill/>
            <a:miter lim="800000"/>
            <a:headEnd/>
            <a:tailEnd/>
          </a:ln>
        </p:spPr>
      </p:pic>
      <p:sp>
        <p:nvSpPr>
          <p:cNvPr id="2" name="标题 1"/>
          <p:cNvSpPr>
            <a:spLocks noGrp="1"/>
          </p:cNvSpPr>
          <p:nvPr>
            <p:ph type="title"/>
          </p:nvPr>
        </p:nvSpPr>
        <p:spPr>
          <a:xfrm>
            <a:off x="457200" y="476672"/>
            <a:ext cx="8229600" cy="1143000"/>
          </a:xfrm>
        </p:spPr>
        <p:txBody>
          <a:bodyPr>
            <a:normAutofit fontScale="90000"/>
          </a:bodyPr>
          <a:lstStyle/>
          <a:p>
            <a:r>
              <a:rPr lang="en-US" altLang="zh-CN" dirty="0" smtClean="0"/>
              <a:t>Goal 2: </a:t>
            </a:r>
            <a:br>
              <a:rPr lang="en-US" altLang="zh-CN" dirty="0" smtClean="0"/>
            </a:br>
            <a:r>
              <a:rPr lang="en-US" altLang="zh-CN" dirty="0" smtClean="0"/>
              <a:t>Distribution Transparency</a:t>
            </a:r>
            <a:endParaRPr lang="zh-CN" altLang="en-US" dirty="0"/>
          </a:p>
        </p:txBody>
      </p:sp>
      <p:sp>
        <p:nvSpPr>
          <p:cNvPr id="3" name="内容占位符 2"/>
          <p:cNvSpPr>
            <a:spLocks noGrp="1"/>
          </p:cNvSpPr>
          <p:nvPr>
            <p:ph idx="1"/>
          </p:nvPr>
        </p:nvSpPr>
        <p:spPr/>
        <p:txBody>
          <a:bodyPr>
            <a:normAutofit fontScale="92500" lnSpcReduction="20000"/>
          </a:bodyPr>
          <a:lstStyle/>
          <a:p>
            <a:r>
              <a:rPr lang="en-US" altLang="zh-CN" dirty="0" smtClean="0">
                <a:solidFill>
                  <a:srgbClr val="FF0000"/>
                </a:solidFill>
              </a:rPr>
              <a:t>What is transparency?</a:t>
            </a:r>
          </a:p>
          <a:p>
            <a:pPr>
              <a:buNone/>
            </a:pPr>
            <a:r>
              <a:rPr lang="en-US" altLang="zh-CN" dirty="0" smtClean="0"/>
              <a:t>	A distributed system that is able to present itself to users and applications </a:t>
            </a:r>
            <a:r>
              <a:rPr lang="en-US" altLang="zh-CN" u="sng" dirty="0" smtClean="0"/>
              <a:t>as if it were only a single computer system </a:t>
            </a:r>
            <a:r>
              <a:rPr lang="en-US" altLang="zh-CN" dirty="0" smtClean="0"/>
              <a:t>is said to be </a:t>
            </a:r>
            <a:r>
              <a:rPr lang="en-US" altLang="zh-CN" b="1" dirty="0" smtClean="0"/>
              <a:t>transparent</a:t>
            </a:r>
            <a:r>
              <a:rPr lang="en-US" altLang="zh-CN" dirty="0" smtClean="0"/>
              <a:t>.</a:t>
            </a:r>
            <a:endParaRPr lang="en-US" altLang="zh-CN" dirty="0" smtClean="0">
              <a:solidFill>
                <a:srgbClr val="FF0000"/>
              </a:solidFill>
            </a:endParaRPr>
          </a:p>
          <a:p>
            <a:endParaRPr lang="en-US" altLang="zh-CN" dirty="0" smtClean="0"/>
          </a:p>
          <a:p>
            <a:r>
              <a:rPr lang="en-US" altLang="zh-CN" dirty="0" smtClean="0"/>
              <a:t>How to achieve the single-system image, i.e., how to make a collection of computers appear as a single computer?</a:t>
            </a:r>
          </a:p>
          <a:p>
            <a:r>
              <a:rPr lang="en-US" altLang="zh-CN" dirty="0" smtClean="0">
                <a:solidFill>
                  <a:schemeClr val="accent1"/>
                </a:solidFill>
              </a:rPr>
              <a:t>Solution at two levels:</a:t>
            </a:r>
          </a:p>
          <a:p>
            <a:pPr marL="850392" lvl="1" indent="-457200">
              <a:buFont typeface="+mj-lt"/>
              <a:buAutoNum type="alphaLcParenR"/>
            </a:pPr>
            <a:r>
              <a:rPr lang="en-US" altLang="zh-CN" dirty="0" smtClean="0"/>
              <a:t>hide the distribution from users</a:t>
            </a:r>
          </a:p>
          <a:p>
            <a:pPr marL="850392" lvl="1" indent="-457200">
              <a:buFont typeface="+mj-lt"/>
              <a:buAutoNum type="alphaLcParenR"/>
            </a:pPr>
            <a:r>
              <a:rPr lang="en-US" altLang="zh-CN" dirty="0" smtClean="0"/>
              <a:t>at a lower level, make the system look transparent to programs.</a:t>
            </a:r>
          </a:p>
          <a:p>
            <a:r>
              <a:rPr lang="en-US" altLang="zh-CN" dirty="0" smtClean="0">
                <a:solidFill>
                  <a:schemeClr val="accent1">
                    <a:lumMod val="60000"/>
                    <a:lumOff val="40000"/>
                  </a:schemeClr>
                </a:solidFill>
              </a:rPr>
              <a:t>a) </a:t>
            </a:r>
            <a:r>
              <a:rPr lang="en-US" altLang="zh-CN" dirty="0" smtClean="0"/>
              <a:t>and </a:t>
            </a:r>
            <a:r>
              <a:rPr lang="en-US" altLang="zh-CN" dirty="0" smtClean="0">
                <a:solidFill>
                  <a:schemeClr val="accent1">
                    <a:lumMod val="60000"/>
                    <a:lumOff val="40000"/>
                  </a:schemeClr>
                </a:solidFill>
              </a:rPr>
              <a:t>b) </a:t>
            </a:r>
            <a:r>
              <a:rPr lang="en-US" altLang="zh-CN" dirty="0" smtClean="0"/>
              <a:t>requires </a:t>
            </a:r>
            <a:r>
              <a:rPr lang="en-US" altLang="zh-CN" dirty="0" smtClean="0">
                <a:solidFill>
                  <a:srgbClr val="FF0000"/>
                </a:solidFill>
              </a:rPr>
              <a:t>uniform interfaces </a:t>
            </a:r>
            <a:r>
              <a:rPr lang="en-US" altLang="zh-CN" dirty="0" smtClean="0"/>
              <a:t>such as access to files, communication.</a:t>
            </a:r>
          </a:p>
          <a:p>
            <a:pPr>
              <a:buNone/>
            </a:pPr>
            <a:endParaRPr lang="en-US" altLang="zh-CN" dirty="0" smtClean="0"/>
          </a:p>
          <a:p>
            <a:endParaRPr lang="zh-CN" altLang="en-US" dirty="0"/>
          </a:p>
        </p:txBody>
      </p:sp>
      <p:sp>
        <p:nvSpPr>
          <p:cNvPr id="4" name="日期占位符 3"/>
          <p:cNvSpPr>
            <a:spLocks noGrp="1"/>
          </p:cNvSpPr>
          <p:nvPr>
            <p:ph type="dt" sz="half" idx="10"/>
          </p:nvPr>
        </p:nvSpPr>
        <p:spPr/>
        <p:txBody>
          <a:bodyPr/>
          <a:lstStyle/>
          <a:p>
            <a:r>
              <a:rPr lang="en-US" altLang="zh-CN" smtClean="0"/>
              <a:t>Ling Zhou</a:t>
            </a:r>
            <a:endParaRPr lang="zh-CN" altLang="en-US" dirty="0"/>
          </a:p>
        </p:txBody>
      </p:sp>
      <p:sp>
        <p:nvSpPr>
          <p:cNvPr id="5" name="页脚占位符 4"/>
          <p:cNvSpPr>
            <a:spLocks noGrp="1"/>
          </p:cNvSpPr>
          <p:nvPr>
            <p:ph type="ftr" sz="quarter" idx="11"/>
          </p:nvPr>
        </p:nvSpPr>
        <p:spPr/>
        <p:txBody>
          <a:bodyPr/>
          <a:lstStyle/>
          <a:p>
            <a:pPr algn="ctr"/>
            <a:r>
              <a:rPr lang="en-US" altLang="zh-CN" dirty="0" smtClean="0"/>
              <a:t>Distributed Systems Unit 1</a:t>
            </a:r>
            <a:endParaRPr lang="zh-CN" altLang="en-US" dirty="0"/>
          </a:p>
        </p:txBody>
      </p:sp>
      <p:sp>
        <p:nvSpPr>
          <p:cNvPr id="8" name="灯片编号占位符 7"/>
          <p:cNvSpPr>
            <a:spLocks noGrp="1"/>
          </p:cNvSpPr>
          <p:nvPr>
            <p:ph type="sldNum" sz="quarter" idx="12"/>
          </p:nvPr>
        </p:nvSpPr>
        <p:spPr/>
        <p:txBody>
          <a:bodyPr/>
          <a:lstStyle/>
          <a:p>
            <a:fld id="{0C913308-F349-4B6D-A68A-DD1791B4A57B}" type="slidenum">
              <a:rPr lang="zh-CN" altLang="en-US" smtClean="0"/>
              <a:pPr/>
              <a:t>24</a:t>
            </a:fld>
            <a:r>
              <a:rPr lang="en-US" altLang="zh-CN" smtClean="0"/>
              <a:t>/76</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67544" y="260648"/>
            <a:ext cx="8229600" cy="492664"/>
          </a:xfrm>
        </p:spPr>
        <p:txBody>
          <a:bodyPr>
            <a:normAutofit fontScale="90000"/>
          </a:bodyPr>
          <a:lstStyle/>
          <a:p>
            <a:r>
              <a:rPr lang="en-US" altLang="zh-CN" dirty="0" smtClean="0"/>
              <a:t>Types of Transparency</a:t>
            </a:r>
            <a:endParaRPr lang="zh-CN" altLang="en-US" dirty="0"/>
          </a:p>
        </p:txBody>
      </p:sp>
      <p:sp>
        <p:nvSpPr>
          <p:cNvPr id="5" name="日期占位符 4"/>
          <p:cNvSpPr>
            <a:spLocks noGrp="1"/>
          </p:cNvSpPr>
          <p:nvPr>
            <p:ph type="dt" sz="half" idx="10"/>
          </p:nvPr>
        </p:nvSpPr>
        <p:spPr/>
        <p:txBody>
          <a:bodyPr/>
          <a:lstStyle/>
          <a:p>
            <a:r>
              <a:rPr lang="en-US" altLang="zh-CN" smtClean="0"/>
              <a:t>Ling Zhou</a:t>
            </a:r>
            <a:endParaRPr lang="zh-CN" altLang="en-US" dirty="0"/>
          </a:p>
        </p:txBody>
      </p:sp>
      <p:sp>
        <p:nvSpPr>
          <p:cNvPr id="6" name="页脚占位符 5"/>
          <p:cNvSpPr>
            <a:spLocks noGrp="1"/>
          </p:cNvSpPr>
          <p:nvPr>
            <p:ph type="ftr" sz="quarter" idx="11"/>
          </p:nvPr>
        </p:nvSpPr>
        <p:spPr/>
        <p:txBody>
          <a:bodyPr/>
          <a:lstStyle/>
          <a:p>
            <a:pPr algn="ctr"/>
            <a:r>
              <a:rPr lang="en-US" altLang="zh-CN" smtClean="0"/>
              <a:t>Distributed Systems Unit 1</a:t>
            </a:r>
            <a:endParaRPr lang="zh-CN" altLang="en-US" dirty="0"/>
          </a:p>
        </p:txBody>
      </p:sp>
      <p:graphicFrame>
        <p:nvGraphicFramePr>
          <p:cNvPr id="4" name="内容占位符 3"/>
          <p:cNvGraphicFramePr>
            <a:graphicFrameLocks noGrp="1"/>
          </p:cNvGraphicFramePr>
          <p:nvPr>
            <p:ph idx="1"/>
          </p:nvPr>
        </p:nvGraphicFramePr>
        <p:xfrm>
          <a:off x="467544" y="1052736"/>
          <a:ext cx="8229600" cy="5286543"/>
        </p:xfrm>
        <a:graphic>
          <a:graphicData uri="http://schemas.openxmlformats.org/drawingml/2006/table">
            <a:tbl>
              <a:tblPr firstRow="1" bandRow="1">
                <a:tableStyleId>{5C22544A-7EE6-4342-B048-85BDC9FD1C3A}</a:tableStyleId>
              </a:tblPr>
              <a:tblGrid>
                <a:gridCol w="1954560"/>
                <a:gridCol w="6275040"/>
              </a:tblGrid>
              <a:tr h="252224">
                <a:tc>
                  <a:txBody>
                    <a:bodyPr/>
                    <a:lstStyle/>
                    <a:p>
                      <a:r>
                        <a:rPr lang="en-US" altLang="zh-CN" sz="2000" dirty="0" smtClean="0"/>
                        <a:t>Transparency</a:t>
                      </a:r>
                      <a:endParaRPr lang="zh-CN" altLang="en-US" sz="2000" dirty="0"/>
                    </a:p>
                  </a:txBody>
                  <a:tcPr/>
                </a:tc>
                <a:tc>
                  <a:txBody>
                    <a:bodyPr/>
                    <a:lstStyle/>
                    <a:p>
                      <a:r>
                        <a:rPr lang="en-US" altLang="zh-CN" sz="2000" dirty="0" smtClean="0"/>
                        <a:t>Description</a:t>
                      </a:r>
                      <a:endParaRPr lang="zh-CN" altLang="en-US" sz="2000" dirty="0"/>
                    </a:p>
                  </a:txBody>
                  <a:tcPr/>
                </a:tc>
              </a:tr>
              <a:tr h="675273">
                <a:tc>
                  <a:txBody>
                    <a:bodyPr/>
                    <a:lstStyle/>
                    <a:p>
                      <a:r>
                        <a:rPr lang="en-US" altLang="zh-CN" sz="2000" b="1" dirty="0" smtClean="0"/>
                        <a:t>Access</a:t>
                      </a:r>
                      <a:endParaRPr lang="zh-CN" altLang="en-US" sz="2000" b="1" dirty="0"/>
                    </a:p>
                  </a:txBody>
                  <a:tcPr/>
                </a:tc>
                <a:tc>
                  <a:txBody>
                    <a:bodyPr/>
                    <a:lstStyle/>
                    <a:p>
                      <a:r>
                        <a:rPr lang="en-US" altLang="zh-CN" sz="2000" dirty="0" smtClean="0"/>
                        <a:t>Hide differences</a:t>
                      </a:r>
                      <a:r>
                        <a:rPr lang="en-US" altLang="zh-CN" sz="2000" baseline="0" dirty="0" smtClean="0"/>
                        <a:t> in data representation and how an object is accessed</a:t>
                      </a:r>
                      <a:endParaRPr lang="zh-CN" altLang="en-US" sz="2000" dirty="0"/>
                    </a:p>
                  </a:txBody>
                  <a:tcPr/>
                </a:tc>
              </a:tr>
              <a:tr h="381676">
                <a:tc>
                  <a:txBody>
                    <a:bodyPr/>
                    <a:lstStyle/>
                    <a:p>
                      <a:r>
                        <a:rPr lang="en-US" altLang="zh-CN" sz="2000" b="1" dirty="0" smtClean="0"/>
                        <a:t>Location</a:t>
                      </a:r>
                      <a:endParaRPr lang="zh-CN" altLang="en-US" sz="2000" b="1" dirty="0"/>
                    </a:p>
                  </a:txBody>
                  <a:tcPr/>
                </a:tc>
                <a:tc>
                  <a:txBody>
                    <a:bodyPr/>
                    <a:lstStyle/>
                    <a:p>
                      <a:r>
                        <a:rPr lang="en-US" altLang="zh-CN" sz="2000" dirty="0" smtClean="0"/>
                        <a:t>Hide where an object is located</a:t>
                      </a:r>
                      <a:endParaRPr lang="zh-CN" altLang="en-US" sz="2000" dirty="0"/>
                    </a:p>
                  </a:txBody>
                  <a:tcPr/>
                </a:tc>
              </a:tr>
              <a:tr h="566165">
                <a:tc>
                  <a:txBody>
                    <a:bodyPr/>
                    <a:lstStyle/>
                    <a:p>
                      <a:r>
                        <a:rPr lang="en-US" altLang="zh-CN" sz="2000" b="1" dirty="0" smtClean="0"/>
                        <a:t>Migration</a:t>
                      </a:r>
                      <a:endParaRPr lang="zh-CN" altLang="en-US" sz="2000" b="1" dirty="0"/>
                    </a:p>
                  </a:txBody>
                  <a:tcPr/>
                </a:tc>
                <a:tc>
                  <a:txBody>
                    <a:bodyPr/>
                    <a:lstStyle/>
                    <a:p>
                      <a:r>
                        <a:rPr lang="en-US" altLang="zh-CN" sz="2000" dirty="0" smtClean="0"/>
                        <a:t>Hide that</a:t>
                      </a:r>
                      <a:r>
                        <a:rPr lang="en-US" altLang="zh-CN" sz="2000" baseline="0" dirty="0" smtClean="0"/>
                        <a:t> an object may move to another location</a:t>
                      </a:r>
                      <a:endParaRPr lang="zh-CN" altLang="en-US" sz="2000" dirty="0"/>
                    </a:p>
                  </a:txBody>
                  <a:tcPr/>
                </a:tc>
              </a:tr>
              <a:tr h="459455">
                <a:tc>
                  <a:txBody>
                    <a:bodyPr/>
                    <a:lstStyle/>
                    <a:p>
                      <a:r>
                        <a:rPr lang="en-US" altLang="zh-CN" sz="2000" b="1" dirty="0" smtClean="0"/>
                        <a:t>Relocation</a:t>
                      </a:r>
                      <a:endParaRPr lang="zh-CN" altLang="en-US" sz="2000" b="1" dirty="0"/>
                    </a:p>
                  </a:txBody>
                  <a:tcPr/>
                </a:tc>
                <a:tc>
                  <a:txBody>
                    <a:bodyPr/>
                    <a:lstStyle/>
                    <a:p>
                      <a:r>
                        <a:rPr lang="en-US" altLang="zh-CN" sz="2000" dirty="0" smtClean="0"/>
                        <a:t>Hide that an object may be moved to another location</a:t>
                      </a:r>
                      <a:endParaRPr lang="zh-CN" altLang="en-US" sz="2000" dirty="0"/>
                    </a:p>
                  </a:txBody>
                  <a:tcPr/>
                </a:tc>
              </a:tr>
              <a:tr h="381676">
                <a:tc>
                  <a:txBody>
                    <a:bodyPr/>
                    <a:lstStyle/>
                    <a:p>
                      <a:r>
                        <a:rPr lang="en-US" altLang="zh-CN" sz="2000" b="1" dirty="0" smtClean="0"/>
                        <a:t>Replication</a:t>
                      </a:r>
                      <a:endParaRPr lang="zh-CN" altLang="en-US" sz="2000" b="1" dirty="0"/>
                    </a:p>
                  </a:txBody>
                  <a:tcPr/>
                </a:tc>
                <a:tc>
                  <a:txBody>
                    <a:bodyPr/>
                    <a:lstStyle/>
                    <a:p>
                      <a:r>
                        <a:rPr lang="en-US" altLang="zh-CN" sz="2000" dirty="0" smtClean="0"/>
                        <a:t>Hide that an object is replicated</a:t>
                      </a:r>
                      <a:endParaRPr lang="zh-CN" altLang="en-US" sz="2000" dirty="0"/>
                    </a:p>
                  </a:txBody>
                  <a:tcPr/>
                </a:tc>
              </a:tr>
              <a:tr h="675273">
                <a:tc>
                  <a:txBody>
                    <a:bodyPr/>
                    <a:lstStyle/>
                    <a:p>
                      <a:r>
                        <a:rPr lang="en-US" altLang="zh-CN" sz="2000" b="1" dirty="0" smtClean="0"/>
                        <a:t>Concurrency</a:t>
                      </a:r>
                      <a:endParaRPr lang="zh-CN" altLang="en-US" sz="2000" b="1" dirty="0"/>
                    </a:p>
                  </a:txBody>
                  <a:tcPr/>
                </a:tc>
                <a:tc>
                  <a:txBody>
                    <a:bodyPr/>
                    <a:lstStyle/>
                    <a:p>
                      <a:r>
                        <a:rPr lang="en-US" altLang="zh-CN" sz="2000" dirty="0" smtClean="0"/>
                        <a:t>Hide that an object</a:t>
                      </a:r>
                      <a:r>
                        <a:rPr lang="en-US" altLang="zh-CN" sz="2000" baseline="0" dirty="0" smtClean="0"/>
                        <a:t> may be shared by several independent users</a:t>
                      </a:r>
                      <a:endParaRPr lang="zh-CN" altLang="en-US" sz="2000" dirty="0"/>
                    </a:p>
                  </a:txBody>
                  <a:tcPr/>
                </a:tc>
              </a:tr>
              <a:tr h="402918">
                <a:tc>
                  <a:txBody>
                    <a:bodyPr/>
                    <a:lstStyle/>
                    <a:p>
                      <a:r>
                        <a:rPr lang="en-US" altLang="zh-CN" sz="2000" b="1" dirty="0" smtClean="0"/>
                        <a:t>Failure</a:t>
                      </a:r>
                      <a:endParaRPr lang="zh-CN" altLang="en-US" sz="2000" b="1" dirty="0"/>
                    </a:p>
                  </a:txBody>
                  <a:tcPr/>
                </a:tc>
                <a:tc>
                  <a:txBody>
                    <a:bodyPr/>
                    <a:lstStyle/>
                    <a:p>
                      <a:r>
                        <a:rPr lang="en-US" altLang="zh-CN" sz="2000" dirty="0" smtClean="0"/>
                        <a:t>Hide</a:t>
                      </a:r>
                      <a:r>
                        <a:rPr lang="en-US" altLang="zh-CN" sz="2000" baseline="0" dirty="0" smtClean="0"/>
                        <a:t> the failure and recovery of a resource</a:t>
                      </a:r>
                      <a:endParaRPr lang="zh-CN" altLang="en-US" sz="2000" dirty="0"/>
                    </a:p>
                  </a:txBody>
                  <a:tcPr/>
                </a:tc>
              </a:tr>
              <a:tr h="675273">
                <a:tc>
                  <a:txBody>
                    <a:bodyPr/>
                    <a:lstStyle/>
                    <a:p>
                      <a:r>
                        <a:rPr lang="en-US" altLang="zh-CN" sz="2000" b="1" dirty="0" smtClean="0"/>
                        <a:t>Technology</a:t>
                      </a:r>
                      <a:endParaRPr lang="zh-CN" altLang="en-US" sz="2000" b="1" dirty="0"/>
                    </a:p>
                  </a:txBody>
                  <a:tcPr/>
                </a:tc>
                <a:tc>
                  <a:txBody>
                    <a:bodyPr/>
                    <a:lstStyle/>
                    <a:p>
                      <a:r>
                        <a:rPr lang="en-US" altLang="zh-CN" sz="2000" dirty="0" smtClean="0"/>
                        <a:t>Hides different technologies</a:t>
                      </a:r>
                      <a:r>
                        <a:rPr lang="en-US" altLang="zh-CN" sz="2000" baseline="0" dirty="0" smtClean="0"/>
                        <a:t> such as programming language and OS from users</a:t>
                      </a:r>
                      <a:endParaRPr lang="zh-CN" altLang="en-US" sz="2000" dirty="0"/>
                    </a:p>
                  </a:txBody>
                  <a:tcPr/>
                </a:tc>
              </a:tr>
              <a:tr h="566165">
                <a:tc>
                  <a:txBody>
                    <a:bodyPr/>
                    <a:lstStyle/>
                    <a:p>
                      <a:r>
                        <a:rPr lang="en-US" altLang="zh-CN" sz="2000" b="1" dirty="0" smtClean="0"/>
                        <a:t>Persistence</a:t>
                      </a:r>
                      <a:endParaRPr lang="zh-CN" altLang="en-US" sz="2000" b="1" dirty="0"/>
                    </a:p>
                  </a:txBody>
                  <a:tcPr/>
                </a:tc>
                <a:tc>
                  <a:txBody>
                    <a:bodyPr/>
                    <a:lstStyle/>
                    <a:p>
                      <a:r>
                        <a:rPr lang="en-US" altLang="zh-CN" sz="2000" dirty="0" smtClean="0"/>
                        <a:t>Hides whether</a:t>
                      </a:r>
                      <a:r>
                        <a:rPr lang="en-US" altLang="zh-CN" sz="2000" baseline="0" dirty="0" smtClean="0"/>
                        <a:t> a resource software is in memory or disk</a:t>
                      </a:r>
                      <a:endParaRPr lang="zh-CN" altLang="en-US" sz="2000" dirty="0"/>
                    </a:p>
                  </a:txBody>
                  <a:tcPr/>
                </a:tc>
              </a:tr>
            </a:tbl>
          </a:graphicData>
        </a:graphic>
      </p:graphicFrame>
      <p:sp>
        <p:nvSpPr>
          <p:cNvPr id="8" name="灯片编号占位符 7"/>
          <p:cNvSpPr>
            <a:spLocks noGrp="1"/>
          </p:cNvSpPr>
          <p:nvPr>
            <p:ph type="sldNum" sz="quarter" idx="12"/>
          </p:nvPr>
        </p:nvSpPr>
        <p:spPr/>
        <p:txBody>
          <a:bodyPr/>
          <a:lstStyle/>
          <a:p>
            <a:fld id="{0C913308-F349-4B6D-A68A-DD1791B4A57B}" type="slidenum">
              <a:rPr lang="zh-CN" altLang="en-US" smtClean="0"/>
              <a:pPr/>
              <a:t>25</a:t>
            </a:fld>
            <a:r>
              <a:rPr lang="en-US" altLang="zh-CN" smtClean="0"/>
              <a:t>/76</a:t>
            </a:r>
            <a:endParaRPr lang="zh-CN" altLang="en-US" dirty="0"/>
          </a:p>
        </p:txBody>
      </p:sp>
      <p:sp>
        <p:nvSpPr>
          <p:cNvPr id="7" name="矩形 6"/>
          <p:cNvSpPr/>
          <p:nvPr/>
        </p:nvSpPr>
        <p:spPr>
          <a:xfrm>
            <a:off x="357158" y="5072074"/>
            <a:ext cx="8429684" cy="142873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704088"/>
            <a:ext cx="8229600" cy="867524"/>
          </a:xfrm>
        </p:spPr>
        <p:txBody>
          <a:bodyPr>
            <a:normAutofit fontScale="90000"/>
          </a:bodyPr>
          <a:lstStyle/>
          <a:p>
            <a:r>
              <a:rPr lang="en-US" altLang="zh-CN" dirty="0" smtClean="0"/>
              <a:t>Is Transparency Always Required?</a:t>
            </a:r>
            <a:endParaRPr lang="zh-CN" altLang="en-US" dirty="0"/>
          </a:p>
        </p:txBody>
      </p:sp>
      <p:sp>
        <p:nvSpPr>
          <p:cNvPr id="3" name="内容占位符 2"/>
          <p:cNvSpPr>
            <a:spLocks noGrp="1"/>
          </p:cNvSpPr>
          <p:nvPr>
            <p:ph idx="1"/>
          </p:nvPr>
        </p:nvSpPr>
        <p:spPr>
          <a:xfrm>
            <a:off x="457200" y="1714488"/>
            <a:ext cx="8229600" cy="4610112"/>
          </a:xfrm>
        </p:spPr>
        <p:txBody>
          <a:bodyPr>
            <a:normAutofit fontScale="92500"/>
          </a:bodyPr>
          <a:lstStyle/>
          <a:p>
            <a:pPr>
              <a:spcAft>
                <a:spcPts val="600"/>
              </a:spcAft>
            </a:pPr>
            <a:r>
              <a:rPr lang="en-US" altLang="zh-CN" sz="3000" dirty="0" smtClean="0"/>
              <a:t>Generally considered </a:t>
            </a:r>
            <a:r>
              <a:rPr lang="en-US" altLang="zh-CN" sz="3000" dirty="0" smtClean="0">
                <a:solidFill>
                  <a:srgbClr val="FF0000"/>
                </a:solidFill>
              </a:rPr>
              <a:t>preferable</a:t>
            </a:r>
            <a:r>
              <a:rPr lang="en-US" altLang="zh-CN" sz="3000" dirty="0" smtClean="0"/>
              <a:t> for any DS</a:t>
            </a:r>
          </a:p>
          <a:p>
            <a:pPr>
              <a:spcAft>
                <a:spcPts val="600"/>
              </a:spcAft>
            </a:pPr>
            <a:r>
              <a:rPr lang="en-US" altLang="zh-CN" sz="3000" u="sng" dirty="0" smtClean="0"/>
              <a:t>Hiding all </a:t>
            </a:r>
            <a:r>
              <a:rPr lang="en-US" altLang="zh-CN" sz="3000" dirty="0" smtClean="0"/>
              <a:t>distribution aspects is </a:t>
            </a:r>
            <a:r>
              <a:rPr lang="en-US" altLang="zh-CN" sz="3000" dirty="0" smtClean="0">
                <a:solidFill>
                  <a:srgbClr val="0070C0"/>
                </a:solidFill>
              </a:rPr>
              <a:t>NOT</a:t>
            </a:r>
            <a:r>
              <a:rPr lang="en-US" altLang="zh-CN" sz="3000" dirty="0" smtClean="0"/>
              <a:t> a good idea</a:t>
            </a:r>
          </a:p>
          <a:p>
            <a:pPr>
              <a:spcAft>
                <a:spcPts val="600"/>
              </a:spcAft>
            </a:pPr>
            <a:r>
              <a:rPr lang="en-US" altLang="zh-CN" sz="3000" dirty="0" smtClean="0">
                <a:solidFill>
                  <a:srgbClr val="0070C0"/>
                </a:solidFill>
              </a:rPr>
              <a:t>Example: </a:t>
            </a:r>
            <a:r>
              <a:rPr lang="en-US" altLang="zh-CN" dirty="0" smtClean="0"/>
              <a:t>communication latencies cannot be hidden</a:t>
            </a:r>
          </a:p>
          <a:p>
            <a:pPr>
              <a:spcAft>
                <a:spcPts val="600"/>
              </a:spcAft>
              <a:buNone/>
            </a:pPr>
            <a:r>
              <a:rPr lang="en-US" altLang="zh-CN" dirty="0" smtClean="0"/>
              <a:t>1. </a:t>
            </a:r>
            <a:r>
              <a:rPr lang="en-US" altLang="zh-CN" sz="2200" dirty="0" smtClean="0"/>
              <a:t>E-newspapers, sent punctually in the morning according to your local time, may come in the evening, due to global time difference.</a:t>
            </a:r>
          </a:p>
          <a:p>
            <a:pPr>
              <a:spcAft>
                <a:spcPts val="600"/>
              </a:spcAft>
              <a:buNone/>
            </a:pPr>
            <a:r>
              <a:rPr lang="en-US" altLang="zh-CN" sz="2200" dirty="0" smtClean="0"/>
              <a:t>2. Process communication in WAN-DS takes several hundreds of </a:t>
            </a:r>
            <a:r>
              <a:rPr lang="en-US" altLang="zh-CN" sz="2200" dirty="0" err="1" smtClean="0"/>
              <a:t>ms.</a:t>
            </a:r>
            <a:r>
              <a:rPr lang="en-US" altLang="zh-CN" sz="2200" dirty="0" smtClean="0"/>
              <a:t> </a:t>
            </a:r>
          </a:p>
          <a:p>
            <a:pPr>
              <a:spcAft>
                <a:spcPts val="600"/>
              </a:spcAft>
              <a:buNone/>
            </a:pPr>
            <a:r>
              <a:rPr lang="en-US" altLang="zh-CN" sz="2200" dirty="0" smtClean="0"/>
              <a:t>	</a:t>
            </a:r>
            <a:r>
              <a:rPr lang="en-US" altLang="zh-CN" sz="2200" i="1" dirty="0" smtClean="0">
                <a:solidFill>
                  <a:srgbClr val="0070C0"/>
                </a:solidFill>
              </a:rPr>
              <a:t>- Signal transmission is limited by the speed of light + by processing capacities of the intermediate switches</a:t>
            </a:r>
          </a:p>
          <a:p>
            <a:pPr>
              <a:spcAft>
                <a:spcPts val="600"/>
              </a:spcAft>
              <a:buNone/>
            </a:pPr>
            <a:r>
              <a:rPr lang="en-US" altLang="zh-CN" sz="2200" dirty="0" smtClean="0"/>
              <a:t>3. Replicas, located on different continents, may need seconds to complete update operation.</a:t>
            </a:r>
            <a:endParaRPr lang="zh-CN" altLang="en-US" sz="2200" dirty="0"/>
          </a:p>
        </p:txBody>
      </p:sp>
      <p:sp>
        <p:nvSpPr>
          <p:cNvPr id="4" name="日期占位符 3"/>
          <p:cNvSpPr>
            <a:spLocks noGrp="1"/>
          </p:cNvSpPr>
          <p:nvPr>
            <p:ph type="dt" sz="half" idx="10"/>
          </p:nvPr>
        </p:nvSpPr>
        <p:spPr/>
        <p:txBody>
          <a:bodyPr/>
          <a:lstStyle/>
          <a:p>
            <a:r>
              <a:rPr lang="en-US" altLang="zh-CN" smtClean="0"/>
              <a:t>Ling Zhou</a:t>
            </a:r>
            <a:endParaRPr lang="zh-CN" altLang="en-US" dirty="0"/>
          </a:p>
        </p:txBody>
      </p:sp>
      <p:sp>
        <p:nvSpPr>
          <p:cNvPr id="5" name="页脚占位符 4"/>
          <p:cNvSpPr>
            <a:spLocks noGrp="1"/>
          </p:cNvSpPr>
          <p:nvPr>
            <p:ph type="ftr" sz="quarter" idx="11"/>
          </p:nvPr>
        </p:nvSpPr>
        <p:spPr/>
        <p:txBody>
          <a:bodyPr/>
          <a:lstStyle/>
          <a:p>
            <a:pPr algn="ctr"/>
            <a:r>
              <a:rPr lang="en-US" altLang="zh-CN" smtClean="0"/>
              <a:t>Distributed Systems Unit 1</a:t>
            </a:r>
            <a:endParaRPr lang="zh-CN" altLang="en-US" dirty="0"/>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26</a:t>
            </a:fld>
            <a:r>
              <a:rPr lang="en-US" altLang="zh-CN" smtClean="0"/>
              <a:t>/76</a:t>
            </a:r>
            <a:endParaRPr lang="zh-CN" altLang="en-US" dirty="0"/>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4"/>
          <p:cNvPicPr>
            <a:picLocks noChangeAspect="1" noChangeArrowheads="1"/>
          </p:cNvPicPr>
          <p:nvPr/>
        </p:nvPicPr>
        <p:blipFill>
          <a:blip r:embed="rId3" cstate="print"/>
          <a:srcRect/>
          <a:stretch>
            <a:fillRect/>
          </a:stretch>
        </p:blipFill>
        <p:spPr bwMode="auto">
          <a:xfrm>
            <a:off x="6677025" y="-24"/>
            <a:ext cx="2466975" cy="1847850"/>
          </a:xfrm>
          <a:prstGeom prst="rect">
            <a:avLst/>
          </a:prstGeom>
          <a:noFill/>
          <a:ln w="9525">
            <a:noFill/>
            <a:miter lim="800000"/>
            <a:headEnd/>
            <a:tailEnd/>
          </a:ln>
        </p:spPr>
      </p:pic>
      <p:sp>
        <p:nvSpPr>
          <p:cNvPr id="2" name="标题 1"/>
          <p:cNvSpPr>
            <a:spLocks noGrp="1"/>
          </p:cNvSpPr>
          <p:nvPr>
            <p:ph type="title"/>
          </p:nvPr>
        </p:nvSpPr>
        <p:spPr>
          <a:xfrm>
            <a:off x="457200" y="704088"/>
            <a:ext cx="8229600" cy="780696"/>
          </a:xfrm>
        </p:spPr>
        <p:txBody>
          <a:bodyPr>
            <a:normAutofit fontScale="90000"/>
          </a:bodyPr>
          <a:lstStyle/>
          <a:p>
            <a:r>
              <a:rPr lang="en-US" altLang="zh-CN" dirty="0" smtClean="0"/>
              <a:t>Degree of Transparency</a:t>
            </a:r>
            <a:endParaRPr lang="zh-CN" altLang="en-US" dirty="0"/>
          </a:p>
        </p:txBody>
      </p:sp>
      <p:sp>
        <p:nvSpPr>
          <p:cNvPr id="3" name="内容占位符 2"/>
          <p:cNvSpPr>
            <a:spLocks noGrp="1"/>
          </p:cNvSpPr>
          <p:nvPr>
            <p:ph idx="1"/>
          </p:nvPr>
        </p:nvSpPr>
        <p:spPr>
          <a:xfrm>
            <a:off x="457200" y="1628800"/>
            <a:ext cx="8472518" cy="4657720"/>
          </a:xfrm>
        </p:spPr>
        <p:txBody>
          <a:bodyPr>
            <a:noAutofit/>
          </a:bodyPr>
          <a:lstStyle/>
          <a:p>
            <a:pPr>
              <a:spcAft>
                <a:spcPts val="600"/>
              </a:spcAft>
            </a:pPr>
            <a:r>
              <a:rPr lang="en-US" altLang="zh-CN" sz="2800" dirty="0" smtClean="0">
                <a:solidFill>
                  <a:srgbClr val="FF0000"/>
                </a:solidFill>
              </a:rPr>
              <a:t>Recognizing that</a:t>
            </a:r>
            <a:r>
              <a:rPr lang="en-US" altLang="zh-CN" sz="2800" dirty="0" smtClean="0"/>
              <a:t> </a:t>
            </a:r>
            <a:r>
              <a:rPr lang="en-US" altLang="zh-CN" sz="2800" b="1" dirty="0" smtClean="0">
                <a:solidFill>
                  <a:srgbClr val="0070C0"/>
                </a:solidFill>
              </a:rPr>
              <a:t>full</a:t>
            </a:r>
            <a:r>
              <a:rPr lang="en-US" altLang="zh-CN" sz="2800" dirty="0" smtClean="0"/>
              <a:t> distribution transparency is simply (theoretically and practically) </a:t>
            </a:r>
            <a:r>
              <a:rPr lang="en-US" altLang="zh-CN" sz="2800" dirty="0" smtClean="0">
                <a:solidFill>
                  <a:srgbClr val="0070C0"/>
                </a:solidFill>
              </a:rPr>
              <a:t>impossible</a:t>
            </a:r>
            <a:r>
              <a:rPr lang="en-US" altLang="zh-CN" sz="2800" dirty="0" smtClean="0"/>
              <a:t> </a:t>
            </a:r>
            <a:br>
              <a:rPr lang="en-US" altLang="zh-CN" sz="2800" dirty="0" smtClean="0"/>
            </a:br>
            <a:r>
              <a:rPr lang="en-US" altLang="zh-CN" sz="2000" i="1" dirty="0" smtClean="0"/>
              <a:t>E.g., time difference, signal transmission delay</a:t>
            </a:r>
          </a:p>
          <a:p>
            <a:pPr>
              <a:spcAft>
                <a:spcPts val="600"/>
              </a:spcAft>
            </a:pPr>
            <a:r>
              <a:rPr lang="en-US" altLang="zh-CN" sz="2800" dirty="0" smtClean="0"/>
              <a:t>Completely hiding distribution may                       </a:t>
            </a:r>
            <a:r>
              <a:rPr lang="en-US" altLang="zh-CN" sz="2800" dirty="0" smtClean="0">
                <a:solidFill>
                  <a:srgbClr val="FF0000"/>
                </a:solidFill>
              </a:rPr>
              <a:t>cost performance</a:t>
            </a:r>
            <a:r>
              <a:rPr lang="en-US" altLang="zh-CN" sz="2800" dirty="0" smtClean="0"/>
              <a:t>.</a:t>
            </a:r>
            <a:br>
              <a:rPr lang="en-US" altLang="zh-CN" sz="2800" dirty="0" smtClean="0"/>
            </a:br>
            <a:r>
              <a:rPr lang="en-US" altLang="zh-CN" sz="2000" i="1" dirty="0" smtClean="0"/>
              <a:t>E.g., 	a) sending a print job to a printer in a different country;</a:t>
            </a:r>
            <a:r>
              <a:rPr lang="en-US" altLang="zh-CN" sz="2000" dirty="0" smtClean="0"/>
              <a:t/>
            </a:r>
            <a:br>
              <a:rPr lang="en-US" altLang="zh-CN" sz="2000" dirty="0" smtClean="0"/>
            </a:br>
            <a:r>
              <a:rPr lang="en-US" altLang="zh-CN" sz="2000" dirty="0" smtClean="0"/>
              <a:t>	</a:t>
            </a:r>
            <a:r>
              <a:rPr lang="en-US" altLang="zh-CN" sz="2000" i="1" dirty="0" smtClean="0"/>
              <a:t>b)</a:t>
            </a:r>
            <a:r>
              <a:rPr lang="en-US" altLang="zh-CN" sz="2000" dirty="0" smtClean="0"/>
              <a:t> </a:t>
            </a:r>
            <a:r>
              <a:rPr lang="en-US" altLang="zh-CN" sz="2000" i="1" dirty="0" smtClean="0"/>
              <a:t>attempting to mask a transient server failure may cause repeated application contact.</a:t>
            </a:r>
          </a:p>
          <a:p>
            <a:r>
              <a:rPr lang="en-US" altLang="zh-CN" sz="2800" dirty="0" smtClean="0"/>
              <a:t>Distribution exposure                                                    </a:t>
            </a:r>
            <a:r>
              <a:rPr lang="en-US" altLang="zh-CN" sz="2000" dirty="0" smtClean="0"/>
              <a:t>- sometimes better than hiding (</a:t>
            </a:r>
            <a:r>
              <a:rPr lang="en-US" altLang="zh-CN" sz="2000" u="sng" dirty="0" smtClean="0"/>
              <a:t>example?</a:t>
            </a:r>
            <a:r>
              <a:rPr lang="en-US" altLang="zh-CN" sz="2000" dirty="0" smtClean="0"/>
              <a:t>) </a:t>
            </a:r>
          </a:p>
          <a:p>
            <a:pPr>
              <a:buNone/>
            </a:pPr>
            <a:r>
              <a:rPr lang="en-US" altLang="zh-CN" sz="2000" dirty="0" smtClean="0"/>
              <a:t>	- become more evident in embedded and ubiquitous distributed systems</a:t>
            </a:r>
          </a:p>
        </p:txBody>
      </p:sp>
      <p:sp>
        <p:nvSpPr>
          <p:cNvPr id="4" name="日期占位符 3"/>
          <p:cNvSpPr>
            <a:spLocks noGrp="1"/>
          </p:cNvSpPr>
          <p:nvPr>
            <p:ph type="dt" sz="half" idx="10"/>
          </p:nvPr>
        </p:nvSpPr>
        <p:spPr/>
        <p:txBody>
          <a:bodyPr/>
          <a:lstStyle/>
          <a:p>
            <a:r>
              <a:rPr lang="en-US" altLang="zh-CN" smtClean="0"/>
              <a:t>Ling Zhou</a:t>
            </a:r>
            <a:endParaRPr lang="zh-CN" altLang="en-US" dirty="0"/>
          </a:p>
        </p:txBody>
      </p:sp>
      <p:sp>
        <p:nvSpPr>
          <p:cNvPr id="5" name="页脚占位符 4"/>
          <p:cNvSpPr>
            <a:spLocks noGrp="1"/>
          </p:cNvSpPr>
          <p:nvPr>
            <p:ph type="ftr" sz="quarter" idx="11"/>
          </p:nvPr>
        </p:nvSpPr>
        <p:spPr/>
        <p:txBody>
          <a:bodyPr/>
          <a:lstStyle/>
          <a:p>
            <a:pPr algn="ctr"/>
            <a:r>
              <a:rPr lang="en-US" altLang="zh-CN" smtClean="0"/>
              <a:t>Distributed Systems Unit 1</a:t>
            </a:r>
            <a:endParaRPr lang="zh-CN" altLang="en-US" dirty="0"/>
          </a:p>
        </p:txBody>
      </p:sp>
      <p:sp>
        <p:nvSpPr>
          <p:cNvPr id="9" name="灯片编号占位符 8"/>
          <p:cNvSpPr>
            <a:spLocks noGrp="1"/>
          </p:cNvSpPr>
          <p:nvPr>
            <p:ph type="sldNum" sz="quarter" idx="12"/>
          </p:nvPr>
        </p:nvSpPr>
        <p:spPr/>
        <p:txBody>
          <a:bodyPr/>
          <a:lstStyle/>
          <a:p>
            <a:fld id="{0C913308-F349-4B6D-A68A-DD1791B4A57B}" type="slidenum">
              <a:rPr lang="zh-CN" altLang="en-US" smtClean="0"/>
              <a:pPr/>
              <a:t>27</a:t>
            </a:fld>
            <a:r>
              <a:rPr lang="en-US" altLang="zh-CN" smtClean="0"/>
              <a:t>/76</a:t>
            </a:r>
            <a:endParaRPr lang="zh-CN" altLang="en-US" dirty="0"/>
          </a:p>
        </p:txBody>
      </p:sp>
      <p:pic>
        <p:nvPicPr>
          <p:cNvPr id="96258" name="Picture 2" descr="Image result for impossible + clipart"/>
          <p:cNvPicPr>
            <a:picLocks noChangeAspect="1" noChangeArrowheads="1"/>
          </p:cNvPicPr>
          <p:nvPr/>
        </p:nvPicPr>
        <p:blipFill>
          <a:blip r:embed="rId4"/>
          <a:srcRect t="20430" b="20430"/>
          <a:stretch>
            <a:fillRect/>
          </a:stretch>
        </p:blipFill>
        <p:spPr bwMode="auto">
          <a:xfrm>
            <a:off x="6396063" y="2144799"/>
            <a:ext cx="1819275" cy="625282"/>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9" presetClass="entr" presetSubtype="0" decel="100000" fill="hold" nodeType="clickEffect">
                                  <p:stCondLst>
                                    <p:cond delay="0"/>
                                  </p:stCondLst>
                                  <p:childTnLst>
                                    <p:set>
                                      <p:cBhvr>
                                        <p:cTn id="6" dur="1" fill="hold">
                                          <p:stCondLst>
                                            <p:cond delay="0"/>
                                          </p:stCondLst>
                                        </p:cTn>
                                        <p:tgtEl>
                                          <p:spTgt spid="96258"/>
                                        </p:tgtEl>
                                        <p:attrNameLst>
                                          <p:attrName>style.visibility</p:attrName>
                                        </p:attrNameLst>
                                      </p:cBhvr>
                                      <p:to>
                                        <p:strVal val="visible"/>
                                      </p:to>
                                    </p:set>
                                    <p:anim calcmode="lin" valueType="num">
                                      <p:cBhvr>
                                        <p:cTn id="7" dur="500" fill="hold"/>
                                        <p:tgtEl>
                                          <p:spTgt spid="96258"/>
                                        </p:tgtEl>
                                        <p:attrNameLst>
                                          <p:attrName>ppt_w</p:attrName>
                                        </p:attrNameLst>
                                      </p:cBhvr>
                                      <p:tavLst>
                                        <p:tav tm="0">
                                          <p:val>
                                            <p:fltVal val="0"/>
                                          </p:val>
                                        </p:tav>
                                        <p:tav tm="100000">
                                          <p:val>
                                            <p:strVal val="#ppt_w"/>
                                          </p:val>
                                        </p:tav>
                                      </p:tavLst>
                                    </p:anim>
                                    <p:anim calcmode="lin" valueType="num">
                                      <p:cBhvr>
                                        <p:cTn id="8" dur="500" fill="hold"/>
                                        <p:tgtEl>
                                          <p:spTgt spid="96258"/>
                                        </p:tgtEl>
                                        <p:attrNameLst>
                                          <p:attrName>ppt_h</p:attrName>
                                        </p:attrNameLst>
                                      </p:cBhvr>
                                      <p:tavLst>
                                        <p:tav tm="0">
                                          <p:val>
                                            <p:fltVal val="0"/>
                                          </p:val>
                                        </p:tav>
                                        <p:tav tm="100000">
                                          <p:val>
                                            <p:strVal val="#ppt_h"/>
                                          </p:val>
                                        </p:tav>
                                      </p:tavLst>
                                    </p:anim>
                                    <p:anim calcmode="lin" valueType="num">
                                      <p:cBhvr>
                                        <p:cTn id="9" dur="500" fill="hold"/>
                                        <p:tgtEl>
                                          <p:spTgt spid="96258"/>
                                        </p:tgtEl>
                                        <p:attrNameLst>
                                          <p:attrName>style.rotation</p:attrName>
                                        </p:attrNameLst>
                                      </p:cBhvr>
                                      <p:tavLst>
                                        <p:tav tm="0">
                                          <p:val>
                                            <p:fltVal val="360"/>
                                          </p:val>
                                        </p:tav>
                                        <p:tav tm="100000">
                                          <p:val>
                                            <p:fltVal val="0"/>
                                          </p:val>
                                        </p:tav>
                                      </p:tavLst>
                                    </p:anim>
                                    <p:animEffect transition="in" filter="fade">
                                      <p:cBhvr>
                                        <p:cTn id="10" dur="500"/>
                                        <p:tgtEl>
                                          <p:spTgt spid="962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704088"/>
            <a:ext cx="8229600" cy="796086"/>
          </a:xfrm>
        </p:spPr>
        <p:txBody>
          <a:bodyPr>
            <a:normAutofit fontScale="90000"/>
          </a:bodyPr>
          <a:lstStyle/>
          <a:p>
            <a:r>
              <a:rPr lang="en-US" altLang="zh-CN" dirty="0" smtClean="0"/>
              <a:t>Exposing distribution may be good</a:t>
            </a:r>
            <a:endParaRPr lang="zh-CN" altLang="en-US" dirty="0"/>
          </a:p>
        </p:txBody>
      </p:sp>
      <p:sp>
        <p:nvSpPr>
          <p:cNvPr id="3" name="内容占位符 2"/>
          <p:cNvSpPr>
            <a:spLocks noGrp="1"/>
          </p:cNvSpPr>
          <p:nvPr>
            <p:ph idx="1"/>
          </p:nvPr>
        </p:nvSpPr>
        <p:spPr>
          <a:xfrm>
            <a:off x="457200" y="1785926"/>
            <a:ext cx="8229600" cy="4538674"/>
          </a:xfrm>
        </p:spPr>
        <p:txBody>
          <a:bodyPr/>
          <a:lstStyle/>
          <a:p>
            <a:r>
              <a:rPr lang="en-US" altLang="zh-CN" dirty="0" smtClean="0"/>
              <a:t>Making use of location-based services (finding your nearby friends)</a:t>
            </a:r>
          </a:p>
          <a:p>
            <a:r>
              <a:rPr lang="en-US" altLang="zh-CN" dirty="0" smtClean="0"/>
              <a:t>When dealing with users in different time zones</a:t>
            </a:r>
          </a:p>
          <a:p>
            <a:r>
              <a:rPr lang="en-US" altLang="zh-CN" dirty="0" smtClean="0"/>
              <a:t>When it makes it easier for a user to understand what’s going on </a:t>
            </a:r>
          </a:p>
          <a:p>
            <a:pPr lvl="1"/>
            <a:r>
              <a:rPr lang="en-US" altLang="zh-CN" dirty="0" smtClean="0"/>
              <a:t>when e.g., a server does not respond for a long time, report it as failing</a:t>
            </a:r>
            <a:endParaRPr lang="zh-CN" altLang="en-US" dirty="0"/>
          </a:p>
        </p:txBody>
      </p:sp>
      <p:sp>
        <p:nvSpPr>
          <p:cNvPr id="4" name="日期占位符 3"/>
          <p:cNvSpPr>
            <a:spLocks noGrp="1"/>
          </p:cNvSpPr>
          <p:nvPr>
            <p:ph type="dt" sz="half" idx="10"/>
          </p:nvPr>
        </p:nvSpPr>
        <p:spPr/>
        <p:txBody>
          <a:bodyPr/>
          <a:lstStyle/>
          <a:p>
            <a:r>
              <a:rPr lang="en-US" altLang="zh-CN" smtClean="0"/>
              <a:t>Ling Zhou</a:t>
            </a:r>
            <a:endParaRPr lang="zh-CN" altLang="en-US" dirty="0"/>
          </a:p>
        </p:txBody>
      </p:sp>
      <p:sp>
        <p:nvSpPr>
          <p:cNvPr id="5" name="页脚占位符 4"/>
          <p:cNvSpPr>
            <a:spLocks noGrp="1"/>
          </p:cNvSpPr>
          <p:nvPr>
            <p:ph type="ftr" sz="quarter" idx="11"/>
          </p:nvPr>
        </p:nvSpPr>
        <p:spPr/>
        <p:txBody>
          <a:bodyPr/>
          <a:lstStyle/>
          <a:p>
            <a:pPr algn="ctr"/>
            <a:r>
              <a:rPr lang="en-US" altLang="zh-CN" smtClean="0"/>
              <a:t>Distributed Systems Unit 1</a:t>
            </a:r>
            <a:endParaRPr lang="zh-CN" altLang="en-US" dirty="0"/>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28</a:t>
            </a:fld>
            <a:r>
              <a:rPr lang="en-US" altLang="zh-CN" smtClean="0"/>
              <a:t>/76</a:t>
            </a:r>
            <a:endParaRPr lang="zh-CN" altLang="en-US" dirty="0"/>
          </a:p>
        </p:txBody>
      </p:sp>
      <p:pic>
        <p:nvPicPr>
          <p:cNvPr id="1026" name="Picture 2" descr="Image result for to be honest + clipart"/>
          <p:cNvPicPr>
            <a:picLocks noChangeAspect="1" noChangeArrowheads="1"/>
          </p:cNvPicPr>
          <p:nvPr/>
        </p:nvPicPr>
        <p:blipFill>
          <a:blip r:embed="rId2"/>
          <a:srcRect/>
          <a:stretch>
            <a:fillRect/>
          </a:stretch>
        </p:blipFill>
        <p:spPr bwMode="auto">
          <a:xfrm>
            <a:off x="6072198" y="4714884"/>
            <a:ext cx="2009775" cy="1943101"/>
          </a:xfrm>
          <a:prstGeom prst="rect">
            <a:avLst/>
          </a:prstGeom>
          <a:noFill/>
        </p:spPr>
      </p:pic>
      <p:pic>
        <p:nvPicPr>
          <p:cNvPr id="1028" name="Picture 4" descr="Image result for to be honest + clipart"/>
          <p:cNvPicPr>
            <a:picLocks noChangeAspect="1" noChangeArrowheads="1"/>
          </p:cNvPicPr>
          <p:nvPr/>
        </p:nvPicPr>
        <p:blipFill>
          <a:blip r:embed="rId3"/>
          <a:srcRect/>
          <a:stretch>
            <a:fillRect/>
          </a:stretch>
        </p:blipFill>
        <p:spPr bwMode="auto">
          <a:xfrm>
            <a:off x="1357290" y="4815900"/>
            <a:ext cx="1928826" cy="1918287"/>
          </a:xfrm>
          <a:prstGeom prst="rect">
            <a:avLst/>
          </a:prstGeom>
          <a:noFill/>
        </p:spPr>
      </p:pic>
      <p:pic>
        <p:nvPicPr>
          <p:cNvPr id="1030" name="Picture 6" descr="Image result for to be honest + clipart"/>
          <p:cNvPicPr>
            <a:picLocks noChangeAspect="1" noChangeArrowheads="1"/>
          </p:cNvPicPr>
          <p:nvPr/>
        </p:nvPicPr>
        <p:blipFill>
          <a:blip r:embed="rId4"/>
          <a:srcRect/>
          <a:stretch>
            <a:fillRect/>
          </a:stretch>
        </p:blipFill>
        <p:spPr bwMode="auto">
          <a:xfrm>
            <a:off x="3857620" y="4929198"/>
            <a:ext cx="1643074" cy="1553044"/>
          </a:xfrm>
          <a:prstGeom prst="rect">
            <a:avLst/>
          </a:prstGeom>
          <a:noFill/>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571480"/>
            <a:ext cx="8229600" cy="785818"/>
          </a:xfrm>
        </p:spPr>
        <p:txBody>
          <a:bodyPr>
            <a:normAutofit fontScale="90000"/>
          </a:bodyPr>
          <a:lstStyle/>
          <a:p>
            <a:r>
              <a:rPr lang="en-US" altLang="zh-CN" dirty="0" smtClean="0"/>
              <a:t>Goal 3: Openness </a:t>
            </a:r>
            <a:endParaRPr lang="zh-CN" altLang="en-US" dirty="0"/>
          </a:p>
        </p:txBody>
      </p:sp>
      <p:sp>
        <p:nvSpPr>
          <p:cNvPr id="3" name="内容占位符 2"/>
          <p:cNvSpPr>
            <a:spLocks noGrp="1"/>
          </p:cNvSpPr>
          <p:nvPr>
            <p:ph idx="1"/>
          </p:nvPr>
        </p:nvSpPr>
        <p:spPr>
          <a:xfrm>
            <a:off x="285720" y="1575440"/>
            <a:ext cx="8715436" cy="4782518"/>
          </a:xfrm>
        </p:spPr>
        <p:txBody>
          <a:bodyPr>
            <a:normAutofit/>
          </a:bodyPr>
          <a:lstStyle/>
          <a:p>
            <a:pPr>
              <a:buNone/>
            </a:pPr>
            <a:r>
              <a:rPr lang="en-US" altLang="zh-CN" sz="2800" dirty="0" smtClean="0"/>
              <a:t>An </a:t>
            </a:r>
            <a:r>
              <a:rPr lang="en-US" altLang="zh-CN" sz="2800" u="sng" dirty="0" smtClean="0"/>
              <a:t>open distributed system </a:t>
            </a:r>
            <a:r>
              <a:rPr lang="en-US" altLang="zh-CN" sz="2800" dirty="0" smtClean="0"/>
              <a:t>offers services specified through </a:t>
            </a:r>
            <a:r>
              <a:rPr lang="en-US" altLang="zh-CN" sz="2800" dirty="0" smtClean="0">
                <a:solidFill>
                  <a:srgbClr val="FF0000"/>
                </a:solidFill>
              </a:rPr>
              <a:t>interfaces </a:t>
            </a:r>
            <a:r>
              <a:rPr lang="en-US" altLang="zh-CN" sz="2800" dirty="0" smtClean="0">
                <a:solidFill>
                  <a:srgbClr val="0070C0"/>
                </a:solidFill>
              </a:rPr>
              <a:t>(described in IDL)</a:t>
            </a:r>
            <a:r>
              <a:rPr lang="en-US" altLang="zh-CN" sz="2800" dirty="0" smtClean="0"/>
              <a:t> according to </a:t>
            </a:r>
            <a:r>
              <a:rPr lang="en-US" altLang="zh-CN" sz="2800" dirty="0" smtClean="0">
                <a:solidFill>
                  <a:srgbClr val="FF0000"/>
                </a:solidFill>
              </a:rPr>
              <a:t>standard rules </a:t>
            </a:r>
            <a:r>
              <a:rPr lang="en-US" altLang="zh-CN" sz="2800" dirty="0" smtClean="0">
                <a:solidFill>
                  <a:srgbClr val="0070C0"/>
                </a:solidFill>
              </a:rPr>
              <a:t>(formalized in protocols), </a:t>
            </a:r>
            <a:r>
              <a:rPr lang="en-US" altLang="zh-CN" sz="2800" dirty="0" smtClean="0"/>
              <a:t>irrespective of the underlying environment:</a:t>
            </a:r>
          </a:p>
          <a:p>
            <a:pPr>
              <a:buNone/>
            </a:pPr>
            <a:endParaRPr lang="en-US" altLang="zh-CN" sz="2800" dirty="0" smtClean="0"/>
          </a:p>
          <a:p>
            <a:r>
              <a:rPr lang="en-US" altLang="zh-CN" i="1" dirty="0" smtClean="0">
                <a:solidFill>
                  <a:srgbClr val="00B050"/>
                </a:solidFill>
              </a:rPr>
              <a:t>Complete and neutral</a:t>
            </a:r>
            <a:r>
              <a:rPr lang="en-US" altLang="zh-CN" dirty="0" smtClean="0">
                <a:solidFill>
                  <a:srgbClr val="00B050"/>
                </a:solidFill>
              </a:rPr>
              <a:t> specifications </a:t>
            </a:r>
            <a:r>
              <a:rPr lang="en-US" altLang="zh-CN" dirty="0" smtClean="0"/>
              <a:t>of the </a:t>
            </a:r>
            <a:r>
              <a:rPr lang="en-US" altLang="zh-CN" dirty="0" smtClean="0">
                <a:solidFill>
                  <a:srgbClr val="FF0000"/>
                </a:solidFill>
              </a:rPr>
              <a:t>interface</a:t>
            </a:r>
            <a:endParaRPr lang="en-US" altLang="zh-CN" i="1" dirty="0" smtClean="0">
              <a:solidFill>
                <a:srgbClr val="FF0000"/>
              </a:solidFill>
            </a:endParaRPr>
          </a:p>
          <a:p>
            <a:r>
              <a:rPr lang="en-US" altLang="zh-CN" dirty="0" smtClean="0"/>
              <a:t>Supporting </a:t>
            </a:r>
            <a:r>
              <a:rPr lang="en-US" altLang="zh-CN" dirty="0" smtClean="0">
                <a:solidFill>
                  <a:srgbClr val="FF0000"/>
                </a:solidFill>
              </a:rPr>
              <a:t>interoperability</a:t>
            </a:r>
            <a:r>
              <a:rPr lang="en-US" altLang="zh-CN" dirty="0" smtClean="0">
                <a:solidFill>
                  <a:srgbClr val="00B050"/>
                </a:solidFill>
              </a:rPr>
              <a:t> and </a:t>
            </a:r>
            <a:r>
              <a:rPr lang="en-US" altLang="zh-CN" dirty="0" smtClean="0">
                <a:solidFill>
                  <a:srgbClr val="FF0000"/>
                </a:solidFill>
              </a:rPr>
              <a:t>portability </a:t>
            </a:r>
            <a:r>
              <a:rPr lang="en-US" altLang="zh-CN" dirty="0" smtClean="0"/>
              <a:t>in different environment (e.g., different OS)</a:t>
            </a:r>
          </a:p>
          <a:p>
            <a:r>
              <a:rPr lang="en-US" altLang="zh-CN" dirty="0" smtClean="0">
                <a:solidFill>
                  <a:srgbClr val="00B050"/>
                </a:solidFill>
              </a:rPr>
              <a:t>Easy for configuration </a:t>
            </a:r>
            <a:r>
              <a:rPr lang="en-US" altLang="zh-CN" dirty="0" smtClean="0"/>
              <a:t>out of different components</a:t>
            </a:r>
          </a:p>
          <a:p>
            <a:pPr>
              <a:spcAft>
                <a:spcPts val="600"/>
              </a:spcAft>
            </a:pPr>
            <a:r>
              <a:rPr lang="en-US" altLang="zh-CN" dirty="0" smtClean="0">
                <a:solidFill>
                  <a:srgbClr val="FF0000"/>
                </a:solidFill>
              </a:rPr>
              <a:t>Extensible</a:t>
            </a:r>
            <a:r>
              <a:rPr lang="en-US" altLang="zh-CN" dirty="0" smtClean="0"/>
              <a:t> (easy to add/replace components)</a:t>
            </a:r>
          </a:p>
        </p:txBody>
      </p:sp>
      <p:sp>
        <p:nvSpPr>
          <p:cNvPr id="4" name="日期占位符 3"/>
          <p:cNvSpPr>
            <a:spLocks noGrp="1"/>
          </p:cNvSpPr>
          <p:nvPr>
            <p:ph type="dt" sz="half" idx="10"/>
          </p:nvPr>
        </p:nvSpPr>
        <p:spPr/>
        <p:txBody>
          <a:bodyPr/>
          <a:lstStyle/>
          <a:p>
            <a:r>
              <a:rPr lang="en-US" altLang="zh-CN" smtClean="0"/>
              <a:t>Ling Zhou</a:t>
            </a:r>
            <a:endParaRPr lang="zh-CN" altLang="en-US" dirty="0"/>
          </a:p>
        </p:txBody>
      </p:sp>
      <p:sp>
        <p:nvSpPr>
          <p:cNvPr id="5" name="页脚占位符 4"/>
          <p:cNvSpPr>
            <a:spLocks noGrp="1"/>
          </p:cNvSpPr>
          <p:nvPr>
            <p:ph type="ftr" sz="quarter" idx="11"/>
          </p:nvPr>
        </p:nvSpPr>
        <p:spPr/>
        <p:txBody>
          <a:bodyPr/>
          <a:lstStyle/>
          <a:p>
            <a:pPr algn="ctr"/>
            <a:r>
              <a:rPr lang="en-US" altLang="zh-CN" smtClean="0"/>
              <a:t>Distributed Systems Unit 1</a:t>
            </a:r>
            <a:endParaRPr lang="zh-CN" altLang="en-US" dirty="0"/>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29</a:t>
            </a:fld>
            <a:r>
              <a:rPr lang="en-US" altLang="zh-CN" smtClean="0"/>
              <a:t>/76</a:t>
            </a:r>
            <a:endParaRPr lang="zh-CN" altLang="en-US"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4"/>
          <p:cNvPicPr>
            <a:picLocks noChangeAspect="1" noChangeArrowheads="1"/>
          </p:cNvPicPr>
          <p:nvPr/>
        </p:nvPicPr>
        <p:blipFill>
          <a:blip r:embed="rId2" cstate="print"/>
          <a:srcRect/>
          <a:stretch>
            <a:fillRect/>
          </a:stretch>
        </p:blipFill>
        <p:spPr bwMode="auto">
          <a:xfrm>
            <a:off x="7000875" y="0"/>
            <a:ext cx="2143125" cy="2143125"/>
          </a:xfrm>
          <a:prstGeom prst="rect">
            <a:avLst/>
          </a:prstGeom>
          <a:noFill/>
          <a:ln w="9525">
            <a:noFill/>
            <a:miter lim="800000"/>
            <a:headEnd/>
            <a:tailEnd/>
          </a:ln>
        </p:spPr>
      </p:pic>
      <p:sp>
        <p:nvSpPr>
          <p:cNvPr id="2" name="标题 1"/>
          <p:cNvSpPr>
            <a:spLocks noGrp="1"/>
          </p:cNvSpPr>
          <p:nvPr>
            <p:ph type="title"/>
          </p:nvPr>
        </p:nvSpPr>
        <p:spPr/>
        <p:txBody>
          <a:bodyPr/>
          <a:lstStyle/>
          <a:p>
            <a:r>
              <a:rPr lang="en-US" altLang="zh-CN" dirty="0" smtClean="0"/>
              <a:t>Course Content</a:t>
            </a:r>
            <a:endParaRPr lang="zh-CN" altLang="en-US" dirty="0"/>
          </a:p>
        </p:txBody>
      </p:sp>
      <p:sp>
        <p:nvSpPr>
          <p:cNvPr id="3" name="内容占位符 2"/>
          <p:cNvSpPr>
            <a:spLocks noGrp="1"/>
          </p:cNvSpPr>
          <p:nvPr>
            <p:ph sz="half" idx="1"/>
          </p:nvPr>
        </p:nvSpPr>
        <p:spPr/>
        <p:txBody>
          <a:bodyPr>
            <a:normAutofit/>
          </a:bodyPr>
          <a:lstStyle/>
          <a:p>
            <a:r>
              <a:rPr lang="en-US" altLang="zh-CN" dirty="0" smtClean="0"/>
              <a:t>Unit 1 – Introduction</a:t>
            </a:r>
          </a:p>
          <a:p>
            <a:r>
              <a:rPr lang="en-US" altLang="zh-CN" dirty="0" smtClean="0"/>
              <a:t>Unit 2 – Architectures</a:t>
            </a:r>
          </a:p>
          <a:p>
            <a:r>
              <a:rPr lang="en-US" altLang="zh-CN" dirty="0" smtClean="0"/>
              <a:t>Unit 3 – Processes</a:t>
            </a:r>
          </a:p>
          <a:p>
            <a:r>
              <a:rPr lang="en-US" altLang="zh-CN" dirty="0" smtClean="0"/>
              <a:t>Unit 4 – Communication</a:t>
            </a:r>
          </a:p>
          <a:p>
            <a:r>
              <a:rPr lang="en-US" altLang="zh-CN" dirty="0" smtClean="0"/>
              <a:t>Unit 5 – Naming</a:t>
            </a:r>
          </a:p>
          <a:p>
            <a:r>
              <a:rPr lang="en-US" altLang="zh-CN" dirty="0" smtClean="0"/>
              <a:t>Unit 6 – Synchronization</a:t>
            </a:r>
          </a:p>
          <a:p>
            <a:r>
              <a:rPr lang="en-US" altLang="zh-CN" dirty="0" smtClean="0"/>
              <a:t>Unit 7 – Consistency and replication</a:t>
            </a:r>
          </a:p>
          <a:p>
            <a:r>
              <a:rPr lang="en-US" altLang="zh-CN" dirty="0" smtClean="0"/>
              <a:t>Unit 8 – Fault tolerance</a:t>
            </a:r>
          </a:p>
          <a:p>
            <a:endParaRPr lang="en-US" altLang="zh-CN" dirty="0" smtClean="0"/>
          </a:p>
        </p:txBody>
      </p:sp>
      <p:sp>
        <p:nvSpPr>
          <p:cNvPr id="7" name="内容占位符 6"/>
          <p:cNvSpPr>
            <a:spLocks noGrp="1"/>
          </p:cNvSpPr>
          <p:nvPr>
            <p:ph sz="half" idx="2"/>
          </p:nvPr>
        </p:nvSpPr>
        <p:spPr/>
        <p:txBody>
          <a:bodyPr>
            <a:normAutofit/>
          </a:bodyPr>
          <a:lstStyle/>
          <a:p>
            <a:r>
              <a:rPr lang="en-US" altLang="zh-CN" dirty="0" smtClean="0"/>
              <a:t>Unit 9 – Security</a:t>
            </a:r>
          </a:p>
          <a:p>
            <a:endParaRPr lang="zh-CN" altLang="en-US" dirty="0"/>
          </a:p>
        </p:txBody>
      </p:sp>
      <p:sp>
        <p:nvSpPr>
          <p:cNvPr id="4" name="日期占位符 3"/>
          <p:cNvSpPr>
            <a:spLocks noGrp="1"/>
          </p:cNvSpPr>
          <p:nvPr>
            <p:ph type="dt" sz="half" idx="10"/>
          </p:nvPr>
        </p:nvSpPr>
        <p:spPr/>
        <p:txBody>
          <a:bodyPr/>
          <a:lstStyle/>
          <a:p>
            <a:r>
              <a:rPr lang="en-US" altLang="zh-CN" smtClean="0"/>
              <a:t>Ling Zhou</a:t>
            </a:r>
            <a:endParaRPr lang="zh-CN" altLang="en-US" dirty="0"/>
          </a:p>
        </p:txBody>
      </p:sp>
      <p:sp>
        <p:nvSpPr>
          <p:cNvPr id="5" name="页脚占位符 4"/>
          <p:cNvSpPr>
            <a:spLocks noGrp="1"/>
          </p:cNvSpPr>
          <p:nvPr>
            <p:ph type="ftr" sz="quarter" idx="11"/>
          </p:nvPr>
        </p:nvSpPr>
        <p:spPr/>
        <p:txBody>
          <a:bodyPr/>
          <a:lstStyle/>
          <a:p>
            <a:pPr algn="ctr"/>
            <a:r>
              <a:rPr lang="en-US" altLang="zh-CN" smtClean="0"/>
              <a:t>Distributed Systems Unit 1</a:t>
            </a:r>
            <a:endParaRPr lang="zh-CN" altLang="en-US" dirty="0"/>
          </a:p>
        </p:txBody>
      </p:sp>
      <p:sp>
        <p:nvSpPr>
          <p:cNvPr id="9" name="灯片编号占位符 8"/>
          <p:cNvSpPr>
            <a:spLocks noGrp="1"/>
          </p:cNvSpPr>
          <p:nvPr>
            <p:ph type="sldNum" sz="quarter" idx="12"/>
          </p:nvPr>
        </p:nvSpPr>
        <p:spPr/>
        <p:txBody>
          <a:bodyPr/>
          <a:lstStyle/>
          <a:p>
            <a:fld id="{0C913308-F349-4B6D-A68A-DD1791B4A57B}" type="slidenum">
              <a:rPr lang="zh-CN" altLang="en-US" smtClean="0"/>
              <a:pPr/>
              <a:t>3</a:t>
            </a:fld>
            <a:r>
              <a:rPr lang="en-US" altLang="zh-CN" dirty="0" smtClean="0"/>
              <a:t>/76</a:t>
            </a:r>
            <a:endParaRPr lang="zh-CN" altLang="en-US" dirty="0"/>
          </a:p>
        </p:txBody>
      </p:sp>
      <p:sp>
        <p:nvSpPr>
          <p:cNvPr id="10" name="TextBox 9"/>
          <p:cNvSpPr txBox="1"/>
          <p:nvPr/>
        </p:nvSpPr>
        <p:spPr>
          <a:xfrm>
            <a:off x="1928794" y="4286256"/>
            <a:ext cx="2500330" cy="492443"/>
          </a:xfrm>
          <a:prstGeom prst="rect">
            <a:avLst/>
          </a:prstGeom>
          <a:solidFill>
            <a:schemeClr val="bg1"/>
          </a:solidFill>
        </p:spPr>
        <p:txBody>
          <a:bodyPr wrap="square" rtlCol="0">
            <a:spAutoFit/>
          </a:bodyPr>
          <a:lstStyle/>
          <a:p>
            <a:r>
              <a:rPr lang="en-US" altLang="zh-CN" sz="2600" dirty="0" smtClean="0"/>
              <a:t>Coordination</a:t>
            </a:r>
            <a:endParaRPr lang="zh-CN" altLang="en-US" sz="26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2"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slide(fromRight)">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3" presetClass="emph" presetSubtype="2" fill="hold" nodeType="clickEffect">
                                  <p:stCondLst>
                                    <p:cond delay="0"/>
                                  </p:stCondLst>
                                  <p:childTnLst>
                                    <p:animClr clrSpc="rgb">
                                      <p:cBhvr override="childStyle">
                                        <p:cTn id="11" dur="500" fill="hold"/>
                                        <p:tgtEl>
                                          <p:spTgt spid="7">
                                            <p:txEl>
                                              <p:pRg st="0" end="0"/>
                                            </p:txEl>
                                          </p:spTgt>
                                        </p:tgtEl>
                                        <p:attrNameLst>
                                          <p:attrName>style.color</p:attrName>
                                        </p:attrNameLst>
                                      </p:cBhvr>
                                      <p:to>
                                        <a:srgbClr val="B2B2B2"/>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704088"/>
            <a:ext cx="8229600" cy="796086"/>
          </a:xfrm>
        </p:spPr>
        <p:txBody>
          <a:bodyPr>
            <a:normAutofit fontScale="90000"/>
          </a:bodyPr>
          <a:lstStyle/>
          <a:p>
            <a:r>
              <a:rPr lang="en-US" altLang="zh-CN" sz="5400" dirty="0" smtClean="0"/>
              <a:t>Implementing Openness</a:t>
            </a:r>
            <a:endParaRPr lang="zh-CN" altLang="en-US" dirty="0"/>
          </a:p>
        </p:txBody>
      </p:sp>
      <p:sp>
        <p:nvSpPr>
          <p:cNvPr id="3" name="内容占位符 2"/>
          <p:cNvSpPr>
            <a:spLocks noGrp="1"/>
          </p:cNvSpPr>
          <p:nvPr>
            <p:ph idx="1"/>
          </p:nvPr>
        </p:nvSpPr>
        <p:spPr>
          <a:xfrm>
            <a:off x="457200" y="1571612"/>
            <a:ext cx="8229600" cy="4752988"/>
          </a:xfrm>
        </p:spPr>
        <p:txBody>
          <a:bodyPr>
            <a:noAutofit/>
          </a:bodyPr>
          <a:lstStyle/>
          <a:p>
            <a:pPr>
              <a:spcAft>
                <a:spcPts val="600"/>
              </a:spcAft>
            </a:pPr>
            <a:r>
              <a:rPr lang="en-US" altLang="zh-CN" sz="3600" dirty="0" smtClean="0">
                <a:solidFill>
                  <a:srgbClr val="00B050"/>
                </a:solidFill>
              </a:rPr>
              <a:t>Achieving flexibility </a:t>
            </a:r>
            <a:r>
              <a:rPr lang="en-US" altLang="zh-CN" sz="2800" dirty="0" smtClean="0"/>
              <a:t/>
            </a:r>
            <a:br>
              <a:rPr lang="en-US" altLang="zh-CN" sz="2800" dirty="0" smtClean="0"/>
            </a:br>
            <a:r>
              <a:rPr lang="en-US" altLang="zh-CN" sz="2400" dirty="0" smtClean="0"/>
              <a:t>an open DS is organized as a collection of relatively small components which are easily </a:t>
            </a:r>
            <a:r>
              <a:rPr lang="en-US" altLang="zh-CN" sz="2400" b="1" dirty="0" smtClean="0">
                <a:solidFill>
                  <a:srgbClr val="FF0000"/>
                </a:solidFill>
              </a:rPr>
              <a:t>replaceable/adaptable</a:t>
            </a:r>
            <a:r>
              <a:rPr lang="en-US" altLang="zh-CN" sz="2400" dirty="0" smtClean="0"/>
              <a:t> </a:t>
            </a:r>
          </a:p>
          <a:p>
            <a:r>
              <a:rPr lang="en-US" altLang="zh-CN" sz="3600" dirty="0" smtClean="0">
                <a:solidFill>
                  <a:srgbClr val="00B050"/>
                </a:solidFill>
              </a:rPr>
              <a:t>Separating policy from mechanism</a:t>
            </a:r>
          </a:p>
          <a:p>
            <a:pPr lvl="1"/>
            <a:r>
              <a:rPr lang="en-US" altLang="zh-CN" sz="3200" b="1" i="1" dirty="0" smtClean="0"/>
              <a:t>Policy:</a:t>
            </a:r>
            <a:r>
              <a:rPr lang="en-US" altLang="zh-CN" sz="3200" dirty="0" smtClean="0"/>
              <a:t> a statement of what is, and is not allowed.</a:t>
            </a:r>
          </a:p>
          <a:p>
            <a:pPr lvl="1"/>
            <a:r>
              <a:rPr lang="en-US" altLang="zh-CN" sz="3200" b="1" i="1" dirty="0" smtClean="0"/>
              <a:t>Mechanism:</a:t>
            </a:r>
            <a:r>
              <a:rPr lang="en-US" altLang="zh-CN" sz="3200" dirty="0" smtClean="0"/>
              <a:t> a procedure, tool, or method of enforcing a policy.</a:t>
            </a:r>
          </a:p>
        </p:txBody>
      </p:sp>
      <p:sp>
        <p:nvSpPr>
          <p:cNvPr id="4" name="日期占位符 3"/>
          <p:cNvSpPr>
            <a:spLocks noGrp="1"/>
          </p:cNvSpPr>
          <p:nvPr>
            <p:ph type="dt" sz="half" idx="10"/>
          </p:nvPr>
        </p:nvSpPr>
        <p:spPr/>
        <p:txBody>
          <a:bodyPr/>
          <a:lstStyle/>
          <a:p>
            <a:r>
              <a:rPr lang="en-US" altLang="zh-CN" smtClean="0"/>
              <a:t>Ling Zhou</a:t>
            </a:r>
            <a:endParaRPr lang="zh-CN" altLang="en-US" dirty="0"/>
          </a:p>
        </p:txBody>
      </p:sp>
      <p:sp>
        <p:nvSpPr>
          <p:cNvPr id="5" name="页脚占位符 4"/>
          <p:cNvSpPr>
            <a:spLocks noGrp="1"/>
          </p:cNvSpPr>
          <p:nvPr>
            <p:ph type="ftr" sz="quarter" idx="11"/>
          </p:nvPr>
        </p:nvSpPr>
        <p:spPr/>
        <p:txBody>
          <a:bodyPr/>
          <a:lstStyle/>
          <a:p>
            <a:pPr algn="ctr"/>
            <a:r>
              <a:rPr lang="en-US" altLang="zh-CN" smtClean="0"/>
              <a:t>Distributed Systems Unit 1</a:t>
            </a:r>
            <a:endParaRPr lang="zh-CN" altLang="en-US" dirty="0"/>
          </a:p>
        </p:txBody>
      </p:sp>
      <p:sp>
        <p:nvSpPr>
          <p:cNvPr id="8" name="灯片编号占位符 7"/>
          <p:cNvSpPr>
            <a:spLocks noGrp="1"/>
          </p:cNvSpPr>
          <p:nvPr>
            <p:ph type="sldNum" sz="quarter" idx="12"/>
          </p:nvPr>
        </p:nvSpPr>
        <p:spPr/>
        <p:txBody>
          <a:bodyPr/>
          <a:lstStyle/>
          <a:p>
            <a:fld id="{0C913308-F349-4B6D-A68A-DD1791B4A57B}" type="slidenum">
              <a:rPr lang="zh-CN" altLang="en-US" smtClean="0"/>
              <a:pPr/>
              <a:t>30</a:t>
            </a:fld>
            <a:r>
              <a:rPr lang="en-US" altLang="zh-CN" smtClean="0"/>
              <a:t>/76</a:t>
            </a:r>
            <a:endParaRPr lang="zh-CN" altLang="en-US" dirty="0"/>
          </a:p>
        </p:txBody>
      </p:sp>
      <p:pic>
        <p:nvPicPr>
          <p:cNvPr id="87042" name="Picture 2" descr="Image result for mechanism and policy + clipart "/>
          <p:cNvPicPr>
            <a:picLocks noChangeAspect="1" noChangeArrowheads="1"/>
          </p:cNvPicPr>
          <p:nvPr/>
        </p:nvPicPr>
        <p:blipFill>
          <a:blip r:embed="rId3"/>
          <a:srcRect/>
          <a:stretch>
            <a:fillRect/>
          </a:stretch>
        </p:blipFill>
        <p:spPr bwMode="auto">
          <a:xfrm>
            <a:off x="6929454" y="0"/>
            <a:ext cx="2085975" cy="2085976"/>
          </a:xfrm>
          <a:prstGeom prst="rect">
            <a:avLst/>
          </a:prstGeom>
          <a:noFill/>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mechanism.jpg"/>
          <p:cNvPicPr>
            <a:picLocks noChangeAspect="1"/>
          </p:cNvPicPr>
          <p:nvPr/>
        </p:nvPicPr>
        <p:blipFill>
          <a:blip r:embed="rId2"/>
          <a:srcRect b="15532"/>
          <a:stretch>
            <a:fillRect/>
          </a:stretch>
        </p:blipFill>
        <p:spPr>
          <a:xfrm>
            <a:off x="7191375" y="4000504"/>
            <a:ext cx="1952625" cy="1761956"/>
          </a:xfrm>
          <a:prstGeom prst="rect">
            <a:avLst/>
          </a:prstGeom>
        </p:spPr>
      </p:pic>
      <p:sp>
        <p:nvSpPr>
          <p:cNvPr id="2" name="标题 1"/>
          <p:cNvSpPr>
            <a:spLocks noGrp="1"/>
          </p:cNvSpPr>
          <p:nvPr>
            <p:ph type="title"/>
          </p:nvPr>
        </p:nvSpPr>
        <p:spPr>
          <a:xfrm>
            <a:off x="457200" y="704088"/>
            <a:ext cx="8229600" cy="653210"/>
          </a:xfrm>
        </p:spPr>
        <p:txBody>
          <a:bodyPr>
            <a:normAutofit fontScale="90000"/>
          </a:bodyPr>
          <a:lstStyle/>
          <a:p>
            <a:r>
              <a:rPr lang="en-US" altLang="zh-CN" dirty="0" smtClean="0"/>
              <a:t>Policies versus mechanisms</a:t>
            </a:r>
            <a:endParaRPr lang="zh-CN" altLang="en-US" dirty="0"/>
          </a:p>
        </p:txBody>
      </p:sp>
      <p:sp>
        <p:nvSpPr>
          <p:cNvPr id="3" name="内容占位符 2"/>
          <p:cNvSpPr>
            <a:spLocks noGrp="1"/>
          </p:cNvSpPr>
          <p:nvPr>
            <p:ph idx="1"/>
          </p:nvPr>
        </p:nvSpPr>
        <p:spPr>
          <a:xfrm>
            <a:off x="457200" y="1571612"/>
            <a:ext cx="8229600" cy="4752988"/>
          </a:xfrm>
        </p:spPr>
        <p:txBody>
          <a:bodyPr>
            <a:normAutofit fontScale="92500"/>
          </a:bodyPr>
          <a:lstStyle/>
          <a:p>
            <a:r>
              <a:rPr lang="en-US" altLang="zh-CN" b="1" dirty="0" smtClean="0"/>
              <a:t>Implementing openness: </a:t>
            </a:r>
            <a:r>
              <a:rPr lang="en-US" altLang="zh-CN" b="1" dirty="0" smtClean="0">
                <a:solidFill>
                  <a:srgbClr val="FF0000"/>
                </a:solidFill>
              </a:rPr>
              <a:t>policies</a:t>
            </a:r>
          </a:p>
          <a:p>
            <a:pPr lvl="1"/>
            <a:r>
              <a:rPr lang="en-US" altLang="zh-CN" dirty="0" smtClean="0"/>
              <a:t>What level of consistency do we require for client-cached data?</a:t>
            </a:r>
          </a:p>
          <a:p>
            <a:pPr lvl="1"/>
            <a:r>
              <a:rPr lang="en-US" altLang="zh-CN" dirty="0" smtClean="0"/>
              <a:t>Which operations do we allow downloaded code to perform?</a:t>
            </a:r>
          </a:p>
          <a:p>
            <a:pPr lvl="1"/>
            <a:r>
              <a:rPr lang="en-US" altLang="zh-CN" dirty="0" smtClean="0"/>
              <a:t>Which </a:t>
            </a:r>
            <a:r>
              <a:rPr lang="en-US" altLang="zh-CN" dirty="0" err="1" smtClean="0"/>
              <a:t>QoS</a:t>
            </a:r>
            <a:r>
              <a:rPr lang="en-US" altLang="zh-CN" dirty="0" smtClean="0"/>
              <a:t> requirements do we adjust in the face of varying bandwidth?</a:t>
            </a:r>
          </a:p>
          <a:p>
            <a:pPr lvl="1"/>
            <a:r>
              <a:rPr lang="en-US" altLang="zh-CN" dirty="0" smtClean="0"/>
              <a:t>What level of secrecy do we require for communication?</a:t>
            </a:r>
          </a:p>
          <a:p>
            <a:pPr>
              <a:spcBef>
                <a:spcPts val="1200"/>
              </a:spcBef>
            </a:pPr>
            <a:r>
              <a:rPr lang="en-US" altLang="zh-CN" b="1" dirty="0" smtClean="0"/>
              <a:t>Implement openness: </a:t>
            </a:r>
            <a:r>
              <a:rPr lang="en-US" altLang="zh-CN" b="1" dirty="0" smtClean="0">
                <a:solidFill>
                  <a:srgbClr val="FF0000"/>
                </a:solidFill>
              </a:rPr>
              <a:t>mechanisms</a:t>
            </a:r>
          </a:p>
          <a:p>
            <a:pPr lvl="1"/>
            <a:r>
              <a:rPr lang="en-US" altLang="zh-CN" dirty="0" smtClean="0"/>
              <a:t>Allow (dynamic) setting of caching policies</a:t>
            </a:r>
          </a:p>
          <a:p>
            <a:pPr lvl="1"/>
            <a:r>
              <a:rPr lang="en-US" altLang="zh-CN" dirty="0" smtClean="0"/>
              <a:t>Support different levels of trust for mobile code</a:t>
            </a:r>
          </a:p>
          <a:p>
            <a:pPr lvl="1"/>
            <a:r>
              <a:rPr lang="en-US" altLang="zh-CN" dirty="0" smtClean="0"/>
              <a:t>Provide adjustable </a:t>
            </a:r>
            <a:r>
              <a:rPr lang="en-US" altLang="zh-CN" dirty="0" err="1" smtClean="0"/>
              <a:t>QoS</a:t>
            </a:r>
            <a:r>
              <a:rPr lang="en-US" altLang="zh-CN" dirty="0" smtClean="0"/>
              <a:t> parameters per data stream</a:t>
            </a:r>
          </a:p>
          <a:p>
            <a:pPr lvl="1"/>
            <a:r>
              <a:rPr lang="en-US" altLang="zh-CN" dirty="0" smtClean="0"/>
              <a:t>Offer different encryption algorithms</a:t>
            </a:r>
            <a:endParaRPr lang="zh-CN" altLang="en-US" dirty="0"/>
          </a:p>
        </p:txBody>
      </p:sp>
      <p:sp>
        <p:nvSpPr>
          <p:cNvPr id="4" name="日期占位符 3"/>
          <p:cNvSpPr>
            <a:spLocks noGrp="1"/>
          </p:cNvSpPr>
          <p:nvPr>
            <p:ph type="dt" sz="half" idx="10"/>
          </p:nvPr>
        </p:nvSpPr>
        <p:spPr/>
        <p:txBody>
          <a:bodyPr/>
          <a:lstStyle/>
          <a:p>
            <a:r>
              <a:rPr lang="en-US" altLang="zh-CN" smtClean="0"/>
              <a:t>Ling Zhou</a:t>
            </a:r>
            <a:endParaRPr lang="zh-CN" altLang="en-US" dirty="0"/>
          </a:p>
        </p:txBody>
      </p:sp>
      <p:sp>
        <p:nvSpPr>
          <p:cNvPr id="5" name="页脚占位符 4"/>
          <p:cNvSpPr>
            <a:spLocks noGrp="1"/>
          </p:cNvSpPr>
          <p:nvPr>
            <p:ph type="ftr" sz="quarter" idx="11"/>
          </p:nvPr>
        </p:nvSpPr>
        <p:spPr/>
        <p:txBody>
          <a:bodyPr/>
          <a:lstStyle/>
          <a:p>
            <a:pPr algn="ctr"/>
            <a:r>
              <a:rPr lang="en-US" altLang="zh-CN" smtClean="0"/>
              <a:t>Distributed Systems Unit 1</a:t>
            </a:r>
            <a:endParaRPr lang="zh-CN" altLang="en-US" dirty="0"/>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31</a:t>
            </a:fld>
            <a:r>
              <a:rPr lang="en-US" altLang="zh-CN" smtClean="0"/>
              <a:t>/76</a:t>
            </a:r>
            <a:endParaRPr lang="zh-CN" altLang="en-US" dirty="0"/>
          </a:p>
        </p:txBody>
      </p:sp>
      <p:sp>
        <p:nvSpPr>
          <p:cNvPr id="3074" name="AutoShape 2" descr="Image result for mechanism and policy + clipart "/>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pic>
        <p:nvPicPr>
          <p:cNvPr id="9" name="Picture 6" descr="Image result for policy + clipart "/>
          <p:cNvPicPr>
            <a:picLocks noChangeAspect="1" noChangeArrowheads="1"/>
          </p:cNvPicPr>
          <p:nvPr/>
        </p:nvPicPr>
        <p:blipFill>
          <a:blip r:embed="rId3"/>
          <a:srcRect b="7713"/>
          <a:stretch>
            <a:fillRect/>
          </a:stretch>
        </p:blipFill>
        <p:spPr bwMode="auto">
          <a:xfrm>
            <a:off x="7000892" y="642918"/>
            <a:ext cx="1428750" cy="1292169"/>
          </a:xfrm>
          <a:prstGeom prst="rect">
            <a:avLst/>
          </a:prstGeom>
          <a:noFill/>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6" name="Picture 8" descr="Image result for balance + clipart "/>
          <p:cNvPicPr>
            <a:picLocks noChangeAspect="1" noChangeArrowheads="1"/>
          </p:cNvPicPr>
          <p:nvPr/>
        </p:nvPicPr>
        <p:blipFill>
          <a:blip r:embed="rId2"/>
          <a:srcRect/>
          <a:stretch>
            <a:fillRect/>
          </a:stretch>
        </p:blipFill>
        <p:spPr bwMode="auto">
          <a:xfrm>
            <a:off x="7215206" y="4429132"/>
            <a:ext cx="1714512" cy="1368729"/>
          </a:xfrm>
          <a:prstGeom prst="rect">
            <a:avLst/>
          </a:prstGeom>
          <a:noFill/>
        </p:spPr>
      </p:pic>
      <p:sp>
        <p:nvSpPr>
          <p:cNvPr id="2" name="标题 1"/>
          <p:cNvSpPr>
            <a:spLocks noGrp="1"/>
          </p:cNvSpPr>
          <p:nvPr>
            <p:ph type="title"/>
          </p:nvPr>
        </p:nvSpPr>
        <p:spPr>
          <a:xfrm>
            <a:off x="457200" y="571480"/>
            <a:ext cx="8229600" cy="928694"/>
          </a:xfrm>
        </p:spPr>
        <p:txBody>
          <a:bodyPr>
            <a:normAutofit/>
          </a:bodyPr>
          <a:lstStyle/>
          <a:p>
            <a:r>
              <a:rPr lang="en-US" altLang="zh-CN" dirty="0" smtClean="0"/>
              <a:t>On strict separation</a:t>
            </a:r>
            <a:endParaRPr lang="zh-CN" altLang="en-US" dirty="0"/>
          </a:p>
        </p:txBody>
      </p:sp>
      <p:sp>
        <p:nvSpPr>
          <p:cNvPr id="3" name="内容占位符 2"/>
          <p:cNvSpPr>
            <a:spLocks noGrp="1"/>
          </p:cNvSpPr>
          <p:nvPr>
            <p:ph idx="1"/>
          </p:nvPr>
        </p:nvSpPr>
        <p:spPr>
          <a:xfrm>
            <a:off x="457200" y="1935480"/>
            <a:ext cx="6829444" cy="4389120"/>
          </a:xfrm>
        </p:spPr>
        <p:txBody>
          <a:bodyPr>
            <a:normAutofit lnSpcReduction="10000"/>
          </a:bodyPr>
          <a:lstStyle/>
          <a:p>
            <a:pPr>
              <a:buNone/>
            </a:pPr>
            <a:r>
              <a:rPr lang="en-US" altLang="zh-CN" b="1" dirty="0" smtClean="0"/>
              <a:t>Observation</a:t>
            </a:r>
          </a:p>
          <a:p>
            <a:pPr lvl="1"/>
            <a:r>
              <a:rPr lang="en-US" altLang="zh-CN" dirty="0" smtClean="0">
                <a:solidFill>
                  <a:srgbClr val="0070C0"/>
                </a:solidFill>
              </a:rPr>
              <a:t>The </a:t>
            </a:r>
            <a:r>
              <a:rPr lang="en-US" altLang="zh-CN" dirty="0" smtClean="0">
                <a:solidFill>
                  <a:srgbClr val="FF0000"/>
                </a:solidFill>
              </a:rPr>
              <a:t>stricter</a:t>
            </a:r>
            <a:r>
              <a:rPr lang="en-US" altLang="zh-CN" dirty="0" smtClean="0">
                <a:solidFill>
                  <a:srgbClr val="0070C0"/>
                </a:solidFill>
              </a:rPr>
              <a:t> the separation </a:t>
            </a:r>
            <a:r>
              <a:rPr lang="en-US" altLang="zh-CN" dirty="0" smtClean="0"/>
              <a:t>between policy and mechanism, </a:t>
            </a:r>
            <a:r>
              <a:rPr lang="en-US" altLang="zh-CN" dirty="0" smtClean="0">
                <a:solidFill>
                  <a:srgbClr val="0070C0"/>
                </a:solidFill>
              </a:rPr>
              <a:t>the more </a:t>
            </a:r>
            <a:r>
              <a:rPr lang="en-US" altLang="zh-CN" dirty="0" smtClean="0"/>
              <a:t>we need to make ensure </a:t>
            </a:r>
            <a:r>
              <a:rPr lang="en-US" altLang="zh-CN" dirty="0" smtClean="0">
                <a:solidFill>
                  <a:srgbClr val="0070C0"/>
                </a:solidFill>
              </a:rPr>
              <a:t>proper mechanisms</a:t>
            </a:r>
            <a:r>
              <a:rPr lang="en-US" altLang="zh-CN" dirty="0" smtClean="0"/>
              <a:t>, potentially </a:t>
            </a:r>
            <a:r>
              <a:rPr lang="en-US" altLang="zh-CN" dirty="0" smtClean="0">
                <a:solidFill>
                  <a:srgbClr val="0070C0"/>
                </a:solidFill>
              </a:rPr>
              <a:t>leading to </a:t>
            </a:r>
            <a:r>
              <a:rPr lang="en-US" altLang="zh-CN" dirty="0" smtClean="0"/>
              <a:t>many configuration parameters and </a:t>
            </a:r>
            <a:r>
              <a:rPr lang="en-US" altLang="zh-CN" dirty="0" smtClean="0">
                <a:solidFill>
                  <a:srgbClr val="0070C0"/>
                </a:solidFill>
              </a:rPr>
              <a:t>complex management</a:t>
            </a:r>
            <a:r>
              <a:rPr lang="en-US" altLang="zh-CN" dirty="0" smtClean="0"/>
              <a:t>.</a:t>
            </a:r>
          </a:p>
          <a:p>
            <a:pPr>
              <a:spcBef>
                <a:spcPts val="1200"/>
              </a:spcBef>
              <a:buNone/>
            </a:pPr>
            <a:r>
              <a:rPr lang="en-US" altLang="zh-CN" b="1" dirty="0" smtClean="0">
                <a:solidFill>
                  <a:srgbClr val="FF0000"/>
                </a:solidFill>
              </a:rPr>
              <a:t>Finding a balance</a:t>
            </a:r>
          </a:p>
          <a:p>
            <a:pPr lvl="1"/>
            <a:r>
              <a:rPr lang="en-US" altLang="zh-CN" dirty="0" smtClean="0">
                <a:solidFill>
                  <a:srgbClr val="0070C0"/>
                </a:solidFill>
              </a:rPr>
              <a:t>Hard coding policies </a:t>
            </a:r>
            <a:r>
              <a:rPr lang="en-US" altLang="zh-CN" dirty="0" smtClean="0"/>
              <a:t>often </a:t>
            </a:r>
            <a:r>
              <a:rPr lang="en-US" altLang="zh-CN" dirty="0" smtClean="0">
                <a:solidFill>
                  <a:srgbClr val="0070C0"/>
                </a:solidFill>
              </a:rPr>
              <a:t>simplifies management </a:t>
            </a:r>
            <a:r>
              <a:rPr lang="en-US" altLang="zh-CN" dirty="0" smtClean="0"/>
              <a:t>and reduces complexity at the price of </a:t>
            </a:r>
            <a:r>
              <a:rPr lang="en-US" altLang="zh-CN" dirty="0" smtClean="0">
                <a:solidFill>
                  <a:srgbClr val="0070C0"/>
                </a:solidFill>
              </a:rPr>
              <a:t>less flexibility</a:t>
            </a:r>
            <a:r>
              <a:rPr lang="en-US" altLang="zh-CN" dirty="0" smtClean="0"/>
              <a:t>. There is no obvious solution.</a:t>
            </a:r>
            <a:endParaRPr lang="zh-CN" altLang="en-US" dirty="0"/>
          </a:p>
        </p:txBody>
      </p:sp>
      <p:sp>
        <p:nvSpPr>
          <p:cNvPr id="4" name="日期占位符 3"/>
          <p:cNvSpPr>
            <a:spLocks noGrp="1"/>
          </p:cNvSpPr>
          <p:nvPr>
            <p:ph type="dt" sz="half" idx="10"/>
          </p:nvPr>
        </p:nvSpPr>
        <p:spPr/>
        <p:txBody>
          <a:bodyPr/>
          <a:lstStyle/>
          <a:p>
            <a:r>
              <a:rPr lang="en-US" altLang="zh-CN" smtClean="0"/>
              <a:t>Ling Zhou</a:t>
            </a:r>
            <a:endParaRPr lang="zh-CN" altLang="en-US" dirty="0"/>
          </a:p>
        </p:txBody>
      </p:sp>
      <p:sp>
        <p:nvSpPr>
          <p:cNvPr id="5" name="页脚占位符 4"/>
          <p:cNvSpPr>
            <a:spLocks noGrp="1"/>
          </p:cNvSpPr>
          <p:nvPr>
            <p:ph type="ftr" sz="quarter" idx="11"/>
          </p:nvPr>
        </p:nvSpPr>
        <p:spPr/>
        <p:txBody>
          <a:bodyPr/>
          <a:lstStyle/>
          <a:p>
            <a:pPr algn="ctr"/>
            <a:r>
              <a:rPr lang="en-US" altLang="zh-CN" smtClean="0"/>
              <a:t>Distributed Systems Unit 1</a:t>
            </a:r>
            <a:endParaRPr lang="zh-CN" altLang="en-US" dirty="0"/>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32</a:t>
            </a:fld>
            <a:r>
              <a:rPr lang="en-US" altLang="zh-CN" smtClean="0"/>
              <a:t>/76</a:t>
            </a:r>
            <a:endParaRPr lang="zh-CN" altLang="en-US" dirty="0"/>
          </a:p>
        </p:txBody>
      </p:sp>
      <p:pic>
        <p:nvPicPr>
          <p:cNvPr id="2050" name="Picture 2" descr="See the source image"/>
          <p:cNvPicPr>
            <a:picLocks noChangeAspect="1" noChangeArrowheads="1"/>
          </p:cNvPicPr>
          <p:nvPr/>
        </p:nvPicPr>
        <p:blipFill>
          <a:blip r:embed="rId3" cstate="print"/>
          <a:srcRect/>
          <a:stretch>
            <a:fillRect/>
          </a:stretch>
        </p:blipFill>
        <p:spPr bwMode="auto">
          <a:xfrm>
            <a:off x="357158" y="1928802"/>
            <a:ext cx="3143272" cy="490103"/>
          </a:xfrm>
          <a:prstGeom prst="rect">
            <a:avLst/>
          </a:prstGeom>
          <a:noFill/>
        </p:spPr>
      </p:pic>
      <p:pic>
        <p:nvPicPr>
          <p:cNvPr id="2052" name="Picture 4" descr="Image result for observation + clipart "/>
          <p:cNvPicPr>
            <a:picLocks noChangeAspect="1" noChangeArrowheads="1"/>
          </p:cNvPicPr>
          <p:nvPr/>
        </p:nvPicPr>
        <p:blipFill>
          <a:blip r:embed="rId4"/>
          <a:srcRect/>
          <a:stretch>
            <a:fillRect/>
          </a:stretch>
        </p:blipFill>
        <p:spPr bwMode="auto">
          <a:xfrm>
            <a:off x="7286644" y="714356"/>
            <a:ext cx="1343025" cy="1638300"/>
          </a:xfrm>
          <a:prstGeom prst="rect">
            <a:avLst/>
          </a:prstGeom>
          <a:noFill/>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404664"/>
            <a:ext cx="8229600" cy="1080120"/>
          </a:xfrm>
        </p:spPr>
        <p:txBody>
          <a:bodyPr>
            <a:normAutofit fontScale="90000"/>
          </a:bodyPr>
          <a:lstStyle/>
          <a:p>
            <a:r>
              <a:rPr lang="en-US" altLang="zh-CN" sz="4000" b="1" dirty="0" smtClean="0"/>
              <a:t>Replaceable Example:</a:t>
            </a:r>
            <a:r>
              <a:rPr lang="en-US" altLang="zh-CN" sz="4000" dirty="0" smtClean="0"/>
              <a:t/>
            </a:r>
            <a:br>
              <a:rPr lang="en-US" altLang="zh-CN" sz="4000" dirty="0" smtClean="0"/>
            </a:br>
            <a:r>
              <a:rPr lang="en-US" altLang="zh-CN" sz="4000" dirty="0" smtClean="0"/>
              <a:t>Google Project </a:t>
            </a:r>
            <a:r>
              <a:rPr lang="en-US" altLang="zh-CN" sz="4000" dirty="0" err="1" smtClean="0"/>
              <a:t>Ara</a:t>
            </a:r>
            <a:r>
              <a:rPr lang="en-US" altLang="zh-CN" sz="4000" dirty="0" smtClean="0"/>
              <a:t> Modular Smartphone</a:t>
            </a:r>
            <a:endParaRPr lang="zh-CN" altLang="en-US" dirty="0"/>
          </a:p>
        </p:txBody>
      </p:sp>
      <p:sp>
        <p:nvSpPr>
          <p:cNvPr id="4" name="日期占位符 3"/>
          <p:cNvSpPr>
            <a:spLocks noGrp="1"/>
          </p:cNvSpPr>
          <p:nvPr>
            <p:ph type="dt" sz="half" idx="10"/>
          </p:nvPr>
        </p:nvSpPr>
        <p:spPr/>
        <p:txBody>
          <a:bodyPr/>
          <a:lstStyle/>
          <a:p>
            <a:r>
              <a:rPr lang="en-US" altLang="zh-CN" smtClean="0"/>
              <a:t>Ling Zhou</a:t>
            </a:r>
            <a:endParaRPr lang="zh-CN" altLang="en-US" dirty="0"/>
          </a:p>
        </p:txBody>
      </p:sp>
      <p:sp>
        <p:nvSpPr>
          <p:cNvPr id="5" name="页脚占位符 4"/>
          <p:cNvSpPr>
            <a:spLocks noGrp="1"/>
          </p:cNvSpPr>
          <p:nvPr>
            <p:ph type="ftr" sz="quarter" idx="11"/>
          </p:nvPr>
        </p:nvSpPr>
        <p:spPr/>
        <p:txBody>
          <a:bodyPr/>
          <a:lstStyle/>
          <a:p>
            <a:pPr algn="ctr"/>
            <a:r>
              <a:rPr lang="en-US" altLang="zh-CN" smtClean="0"/>
              <a:t>Distributed Systems Unit 1</a:t>
            </a:r>
            <a:endParaRPr lang="zh-CN" altLang="en-US" dirty="0"/>
          </a:p>
        </p:txBody>
      </p:sp>
      <p:pic>
        <p:nvPicPr>
          <p:cNvPr id="1026" name="Picture 2" descr="http://motorolaara.com/wp-content/uploads/2013/11/Ara-Phone.jpg"/>
          <p:cNvPicPr>
            <a:picLocks noChangeAspect="1" noChangeArrowheads="1"/>
          </p:cNvPicPr>
          <p:nvPr/>
        </p:nvPicPr>
        <p:blipFill>
          <a:blip r:embed="rId2" cstate="print"/>
          <a:srcRect/>
          <a:stretch>
            <a:fillRect/>
          </a:stretch>
        </p:blipFill>
        <p:spPr bwMode="auto">
          <a:xfrm>
            <a:off x="539552" y="2060848"/>
            <a:ext cx="3048000" cy="2428875"/>
          </a:xfrm>
          <a:prstGeom prst="rect">
            <a:avLst/>
          </a:prstGeom>
          <a:noFill/>
        </p:spPr>
      </p:pic>
      <p:sp>
        <p:nvSpPr>
          <p:cNvPr id="8" name="矩形 7"/>
          <p:cNvSpPr/>
          <p:nvPr/>
        </p:nvSpPr>
        <p:spPr>
          <a:xfrm>
            <a:off x="3923928" y="2708920"/>
            <a:ext cx="4572000" cy="646331"/>
          </a:xfrm>
          <a:prstGeom prst="rect">
            <a:avLst/>
          </a:prstGeom>
        </p:spPr>
        <p:txBody>
          <a:bodyPr>
            <a:spAutoFit/>
          </a:bodyPr>
          <a:lstStyle/>
          <a:p>
            <a:r>
              <a:rPr lang="en-US" altLang="zh-CN" dirty="0" smtClean="0"/>
              <a:t>http://v.youku.com/v_show/id_XODcyMTkxODM2.html</a:t>
            </a:r>
            <a:endParaRPr lang="zh-CN" altLang="en-US" dirty="0"/>
          </a:p>
        </p:txBody>
      </p:sp>
      <p:sp>
        <p:nvSpPr>
          <p:cNvPr id="9" name="TextBox 8"/>
          <p:cNvSpPr txBox="1"/>
          <p:nvPr/>
        </p:nvSpPr>
        <p:spPr>
          <a:xfrm>
            <a:off x="4644008" y="2276872"/>
            <a:ext cx="2736304" cy="369332"/>
          </a:xfrm>
          <a:prstGeom prst="rect">
            <a:avLst/>
          </a:prstGeom>
          <a:noFill/>
        </p:spPr>
        <p:txBody>
          <a:bodyPr wrap="square" rtlCol="0">
            <a:spAutoFit/>
          </a:bodyPr>
          <a:lstStyle/>
          <a:p>
            <a:r>
              <a:rPr lang="en-US" altLang="zh-CN" dirty="0" smtClean="0">
                <a:hlinkClick r:id="rId3" action="ppaction://hlinkfile"/>
              </a:rPr>
              <a:t>Project </a:t>
            </a:r>
            <a:r>
              <a:rPr lang="en-US" altLang="zh-CN" dirty="0" err="1" smtClean="0">
                <a:hlinkClick r:id="rId3" action="ppaction://hlinkfile"/>
              </a:rPr>
              <a:t>Ara</a:t>
            </a:r>
            <a:r>
              <a:rPr lang="en-US" altLang="zh-CN" dirty="0" smtClean="0">
                <a:hlinkClick r:id="rId3" action="ppaction://hlinkfile"/>
              </a:rPr>
              <a:t> – Part of it</a:t>
            </a:r>
            <a:endParaRPr lang="zh-CN" altLang="en-US" dirty="0"/>
          </a:p>
        </p:txBody>
      </p:sp>
      <p:sp>
        <p:nvSpPr>
          <p:cNvPr id="11" name="矩形 10"/>
          <p:cNvSpPr/>
          <p:nvPr/>
        </p:nvSpPr>
        <p:spPr>
          <a:xfrm>
            <a:off x="4139952" y="3933056"/>
            <a:ext cx="4572000" cy="2585323"/>
          </a:xfrm>
          <a:prstGeom prst="rect">
            <a:avLst/>
          </a:prstGeom>
        </p:spPr>
        <p:txBody>
          <a:bodyPr>
            <a:spAutoFit/>
          </a:bodyPr>
          <a:lstStyle/>
          <a:p>
            <a:r>
              <a:rPr lang="en-US" altLang="zh-CN" sz="3200" dirty="0" smtClean="0"/>
              <a:t>However, Google project </a:t>
            </a:r>
            <a:r>
              <a:rPr lang="en-US" altLang="zh-CN" sz="3200" dirty="0" err="1" smtClean="0"/>
              <a:t>ara</a:t>
            </a:r>
            <a:r>
              <a:rPr lang="en-US" altLang="zh-CN" sz="3200" dirty="0" smtClean="0"/>
              <a:t> was cancelled in Sept. 2016.</a:t>
            </a:r>
          </a:p>
          <a:p>
            <a:endParaRPr lang="en-US" altLang="zh-CN" dirty="0" smtClean="0"/>
          </a:p>
          <a:p>
            <a:r>
              <a:rPr lang="en-US" altLang="zh-CN" sz="1600" dirty="0" smtClean="0"/>
              <a:t>http://thenextweb.com/gadgets/2016/09/04/lets-just-admit-googles-project-ara-terrible-idea-move/#gref</a:t>
            </a:r>
            <a:endParaRPr lang="zh-CN" altLang="en-US" sz="1600" dirty="0"/>
          </a:p>
        </p:txBody>
      </p:sp>
      <p:sp>
        <p:nvSpPr>
          <p:cNvPr id="10" name="灯片编号占位符 9"/>
          <p:cNvSpPr>
            <a:spLocks noGrp="1"/>
          </p:cNvSpPr>
          <p:nvPr>
            <p:ph type="sldNum" sz="quarter" idx="12"/>
          </p:nvPr>
        </p:nvSpPr>
        <p:spPr/>
        <p:txBody>
          <a:bodyPr/>
          <a:lstStyle/>
          <a:p>
            <a:fld id="{0C913308-F349-4B6D-A68A-DD1791B4A57B}" type="slidenum">
              <a:rPr lang="zh-CN" altLang="en-US" smtClean="0"/>
              <a:pPr/>
              <a:t>33</a:t>
            </a:fld>
            <a:r>
              <a:rPr lang="en-US" altLang="zh-CN" smtClean="0"/>
              <a:t>/76</a:t>
            </a:r>
            <a:endParaRPr lang="zh-CN" altLang="en-US"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slide(fromLeft)">
                                      <p:cBhvr>
                                        <p:cTn id="7" dur="500"/>
                                        <p:tgtEl>
                                          <p:spTgt spid="1026"/>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checkerboard(across)">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2823288" y="3415890"/>
            <a:ext cx="4320480" cy="1656184"/>
            <a:chOff x="4139952" y="4509120"/>
            <a:chExt cx="3600400" cy="1152128"/>
          </a:xfrm>
        </p:grpSpPr>
        <p:sp>
          <p:nvSpPr>
            <p:cNvPr id="8" name="云形 7"/>
            <p:cNvSpPr/>
            <p:nvPr/>
          </p:nvSpPr>
          <p:spPr>
            <a:xfrm>
              <a:off x="4139952" y="4509120"/>
              <a:ext cx="3528392" cy="1152128"/>
            </a:xfrm>
            <a:prstGeom prst="cloud">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a:p>
          </p:txBody>
        </p:sp>
        <p:sp>
          <p:nvSpPr>
            <p:cNvPr id="9" name="TextBox 8"/>
            <p:cNvSpPr txBox="1"/>
            <p:nvPr/>
          </p:nvSpPr>
          <p:spPr>
            <a:xfrm>
              <a:off x="4427984" y="4725144"/>
              <a:ext cx="3312368" cy="578085"/>
            </a:xfrm>
            <a:prstGeom prst="rect">
              <a:avLst/>
            </a:prstGeom>
            <a:noFill/>
          </p:spPr>
          <p:txBody>
            <a:bodyPr wrap="square" rtlCol="0">
              <a:spAutoFit/>
            </a:bodyPr>
            <a:lstStyle/>
            <a:p>
              <a:r>
                <a:rPr lang="en-US" altLang="zh-CN" sz="2400" dirty="0" smtClean="0">
                  <a:solidFill>
                    <a:schemeClr val="bg1"/>
                  </a:solidFill>
                  <a:latin typeface="Comic Sans MS" pitchFamily="66" charset="0"/>
                </a:rPr>
                <a:t>Does a monolithic system </a:t>
              </a:r>
            </a:p>
            <a:p>
              <a:r>
                <a:rPr lang="en-US" altLang="zh-CN" sz="2400" dirty="0" smtClean="0">
                  <a:solidFill>
                    <a:schemeClr val="bg1"/>
                  </a:solidFill>
                  <a:latin typeface="Comic Sans MS" pitchFamily="66" charset="0"/>
                </a:rPr>
                <a:t>tend to be closed or open?</a:t>
              </a:r>
              <a:endParaRPr lang="zh-CN" altLang="en-US" sz="2400" dirty="0">
                <a:solidFill>
                  <a:schemeClr val="bg1"/>
                </a:solidFill>
              </a:endParaRPr>
            </a:p>
          </p:txBody>
        </p:sp>
      </p:grpSp>
      <p:pic>
        <p:nvPicPr>
          <p:cNvPr id="10" name="Picture 2"/>
          <p:cNvPicPr>
            <a:picLocks noChangeAspect="1" noChangeArrowheads="1"/>
          </p:cNvPicPr>
          <p:nvPr/>
        </p:nvPicPr>
        <p:blipFill>
          <a:blip r:embed="rId2" cstate="print"/>
          <a:srcRect/>
          <a:stretch>
            <a:fillRect/>
          </a:stretch>
        </p:blipFill>
        <p:spPr bwMode="auto">
          <a:xfrm>
            <a:off x="1527144" y="3703922"/>
            <a:ext cx="1071563" cy="1071563"/>
          </a:xfrm>
          <a:prstGeom prst="rect">
            <a:avLst/>
          </a:prstGeom>
          <a:noFill/>
          <a:ln w="9525">
            <a:noFill/>
            <a:miter lim="800000"/>
            <a:headEnd/>
            <a:tailEnd/>
          </a:ln>
        </p:spPr>
      </p:pic>
      <p:sp>
        <p:nvSpPr>
          <p:cNvPr id="2" name="标题 1"/>
          <p:cNvSpPr>
            <a:spLocks noGrp="1"/>
          </p:cNvSpPr>
          <p:nvPr>
            <p:ph type="title"/>
          </p:nvPr>
        </p:nvSpPr>
        <p:spPr>
          <a:xfrm>
            <a:off x="457200" y="704088"/>
            <a:ext cx="8229600" cy="867524"/>
          </a:xfrm>
        </p:spPr>
        <p:txBody>
          <a:bodyPr/>
          <a:lstStyle/>
          <a:p>
            <a:r>
              <a:rPr lang="en-US" altLang="zh-CN" dirty="0" smtClean="0"/>
              <a:t>About Monolithic Systems</a:t>
            </a:r>
            <a:endParaRPr lang="zh-CN" altLang="en-US" dirty="0"/>
          </a:p>
        </p:txBody>
      </p:sp>
      <p:sp>
        <p:nvSpPr>
          <p:cNvPr id="3" name="内容占位符 2"/>
          <p:cNvSpPr>
            <a:spLocks noGrp="1"/>
          </p:cNvSpPr>
          <p:nvPr>
            <p:ph idx="1"/>
          </p:nvPr>
        </p:nvSpPr>
        <p:spPr>
          <a:xfrm>
            <a:off x="457200" y="1643050"/>
            <a:ext cx="8229600" cy="4929222"/>
          </a:xfrm>
        </p:spPr>
        <p:txBody>
          <a:bodyPr>
            <a:normAutofit/>
          </a:bodyPr>
          <a:lstStyle/>
          <a:p>
            <a:r>
              <a:rPr lang="en-US" altLang="zh-CN" sz="2800" dirty="0" smtClean="0"/>
              <a:t>Many older and even </a:t>
            </a:r>
            <a:r>
              <a:rPr lang="en-US" altLang="zh-CN" sz="2800" u="sng" dirty="0" smtClean="0"/>
              <a:t>contemporary systems </a:t>
            </a:r>
            <a:r>
              <a:rPr lang="en-US" altLang="zh-CN" sz="2800" dirty="0" smtClean="0"/>
              <a:t>are constructed using a monolithic approach</a:t>
            </a:r>
          </a:p>
          <a:p>
            <a:r>
              <a:rPr lang="en-US" altLang="zh-CN" sz="2800" dirty="0" smtClean="0"/>
              <a:t>In this system, components are only logically separated but implemented as one, huge program.</a:t>
            </a:r>
          </a:p>
          <a:p>
            <a:endParaRPr lang="en-US" altLang="zh-CN" sz="2800" dirty="0" smtClean="0"/>
          </a:p>
          <a:p>
            <a:endParaRPr lang="en-US" altLang="zh-CN" sz="2800" dirty="0" smtClean="0"/>
          </a:p>
          <a:p>
            <a:endParaRPr lang="en-US" altLang="zh-CN" sz="2800" dirty="0" smtClean="0"/>
          </a:p>
          <a:p>
            <a:r>
              <a:rPr lang="en-US" altLang="zh-CN" sz="2800" dirty="0" smtClean="0"/>
              <a:t>The monolithic approach makes it hard to replace or adapt a component without affecting the entire system</a:t>
            </a:r>
            <a:endParaRPr lang="zh-CN" altLang="en-US" sz="2800" dirty="0"/>
          </a:p>
        </p:txBody>
      </p:sp>
      <p:sp>
        <p:nvSpPr>
          <p:cNvPr id="4" name="日期占位符 3"/>
          <p:cNvSpPr>
            <a:spLocks noGrp="1"/>
          </p:cNvSpPr>
          <p:nvPr>
            <p:ph type="dt" sz="half" idx="10"/>
          </p:nvPr>
        </p:nvSpPr>
        <p:spPr/>
        <p:txBody>
          <a:bodyPr/>
          <a:lstStyle/>
          <a:p>
            <a:r>
              <a:rPr lang="en-US" altLang="zh-CN" smtClean="0"/>
              <a:t>Ling Zhou</a:t>
            </a:r>
            <a:endParaRPr lang="zh-CN" altLang="en-US" dirty="0"/>
          </a:p>
        </p:txBody>
      </p:sp>
      <p:sp>
        <p:nvSpPr>
          <p:cNvPr id="5" name="页脚占位符 4"/>
          <p:cNvSpPr>
            <a:spLocks noGrp="1"/>
          </p:cNvSpPr>
          <p:nvPr>
            <p:ph type="ftr" sz="quarter" idx="11"/>
          </p:nvPr>
        </p:nvSpPr>
        <p:spPr/>
        <p:txBody>
          <a:bodyPr/>
          <a:lstStyle/>
          <a:p>
            <a:pPr algn="ctr"/>
            <a:r>
              <a:rPr lang="en-US" altLang="zh-CN" smtClean="0"/>
              <a:t>Distributed Systems Unit 1</a:t>
            </a:r>
            <a:endParaRPr lang="zh-CN" altLang="en-US" dirty="0"/>
          </a:p>
        </p:txBody>
      </p:sp>
      <p:pic>
        <p:nvPicPr>
          <p:cNvPr id="11" name="Picture 2"/>
          <p:cNvPicPr>
            <a:picLocks noChangeAspect="1" noChangeArrowheads="1"/>
          </p:cNvPicPr>
          <p:nvPr/>
        </p:nvPicPr>
        <p:blipFill>
          <a:blip r:embed="rId3" cstate="print"/>
          <a:srcRect/>
          <a:stretch>
            <a:fillRect/>
          </a:stretch>
        </p:blipFill>
        <p:spPr bwMode="auto">
          <a:xfrm>
            <a:off x="7452320" y="1628800"/>
            <a:ext cx="214313" cy="214313"/>
          </a:xfrm>
          <a:prstGeom prst="rect">
            <a:avLst/>
          </a:prstGeom>
          <a:noFill/>
          <a:ln w="9525">
            <a:noFill/>
            <a:miter lim="800000"/>
            <a:headEnd/>
            <a:tailEnd/>
          </a:ln>
        </p:spPr>
      </p:pic>
      <p:sp>
        <p:nvSpPr>
          <p:cNvPr id="12" name="灯片编号占位符 11"/>
          <p:cNvSpPr>
            <a:spLocks noGrp="1"/>
          </p:cNvSpPr>
          <p:nvPr>
            <p:ph type="sldNum" sz="quarter" idx="12"/>
          </p:nvPr>
        </p:nvSpPr>
        <p:spPr/>
        <p:txBody>
          <a:bodyPr/>
          <a:lstStyle/>
          <a:p>
            <a:fld id="{0C913308-F349-4B6D-A68A-DD1791B4A57B}" type="slidenum">
              <a:rPr lang="zh-CN" altLang="en-US" smtClean="0"/>
              <a:pPr/>
              <a:t>34</a:t>
            </a:fld>
            <a:r>
              <a:rPr lang="en-US" altLang="zh-CN" smtClean="0"/>
              <a:t>/76</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p:cNvPicPr>
            <a:picLocks noChangeAspect="1" noChangeArrowheads="1"/>
          </p:cNvPicPr>
          <p:nvPr/>
        </p:nvPicPr>
        <p:blipFill>
          <a:blip r:embed="rId3" cstate="print"/>
          <a:srcRect/>
          <a:stretch>
            <a:fillRect/>
          </a:stretch>
        </p:blipFill>
        <p:spPr bwMode="auto">
          <a:xfrm>
            <a:off x="6220142" y="0"/>
            <a:ext cx="2960370" cy="2217420"/>
          </a:xfrm>
          <a:prstGeom prst="rect">
            <a:avLst/>
          </a:prstGeom>
          <a:noFill/>
          <a:ln w="9525">
            <a:noFill/>
            <a:miter lim="800000"/>
            <a:headEnd/>
            <a:tailEnd/>
          </a:ln>
        </p:spPr>
      </p:pic>
      <p:sp>
        <p:nvSpPr>
          <p:cNvPr id="2" name="标题 1"/>
          <p:cNvSpPr>
            <a:spLocks noGrp="1"/>
          </p:cNvSpPr>
          <p:nvPr>
            <p:ph type="title"/>
          </p:nvPr>
        </p:nvSpPr>
        <p:spPr>
          <a:xfrm>
            <a:off x="457200" y="704088"/>
            <a:ext cx="8229600" cy="938962"/>
          </a:xfrm>
        </p:spPr>
        <p:txBody>
          <a:bodyPr/>
          <a:lstStyle/>
          <a:p>
            <a:r>
              <a:rPr lang="en-US" altLang="zh-CN" dirty="0" smtClean="0"/>
              <a:t>Goal 4: Scalability</a:t>
            </a:r>
            <a:endParaRPr lang="zh-CN" altLang="en-US" dirty="0"/>
          </a:p>
        </p:txBody>
      </p:sp>
      <p:sp>
        <p:nvSpPr>
          <p:cNvPr id="3" name="内容占位符 2"/>
          <p:cNvSpPr>
            <a:spLocks noGrp="1"/>
          </p:cNvSpPr>
          <p:nvPr>
            <p:ph idx="1"/>
          </p:nvPr>
        </p:nvSpPr>
        <p:spPr>
          <a:xfrm>
            <a:off x="395536" y="2996952"/>
            <a:ext cx="4032448" cy="3456384"/>
          </a:xfrm>
          <a:ln>
            <a:solidFill>
              <a:schemeClr val="bg1"/>
            </a:solidFill>
          </a:ln>
        </p:spPr>
        <p:style>
          <a:lnRef idx="2">
            <a:schemeClr val="accent3"/>
          </a:lnRef>
          <a:fillRef idx="1">
            <a:schemeClr val="lt1"/>
          </a:fillRef>
          <a:effectRef idx="0">
            <a:schemeClr val="accent3"/>
          </a:effectRef>
          <a:fontRef idx="minor">
            <a:schemeClr val="dk1"/>
          </a:fontRef>
        </p:style>
        <p:txBody>
          <a:bodyPr>
            <a:noAutofit/>
          </a:bodyPr>
          <a:lstStyle/>
          <a:p>
            <a:pPr>
              <a:buNone/>
            </a:pPr>
            <a:r>
              <a:rPr lang="en-US" altLang="zh-CN" sz="2800" dirty="0" smtClean="0"/>
              <a:t>Along at least            three dimensions:</a:t>
            </a:r>
          </a:p>
          <a:p>
            <a:r>
              <a:rPr lang="en-US" altLang="zh-CN" sz="2800" dirty="0" smtClean="0">
                <a:solidFill>
                  <a:srgbClr val="FF0000"/>
                </a:solidFill>
              </a:rPr>
              <a:t>Size </a:t>
            </a:r>
            <a:r>
              <a:rPr lang="en-US" altLang="zh-CN" sz="2800" dirty="0" smtClean="0"/>
              <a:t>scalability</a:t>
            </a:r>
          </a:p>
          <a:p>
            <a:r>
              <a:rPr lang="en-US" altLang="zh-CN" sz="2800" dirty="0" smtClean="0">
                <a:solidFill>
                  <a:srgbClr val="FF0000"/>
                </a:solidFill>
              </a:rPr>
              <a:t>Geographical</a:t>
            </a:r>
            <a:r>
              <a:rPr lang="en-US" altLang="zh-CN" sz="2800" dirty="0" smtClean="0">
                <a:solidFill>
                  <a:schemeClr val="accent4"/>
                </a:solidFill>
              </a:rPr>
              <a:t> </a:t>
            </a:r>
            <a:r>
              <a:rPr lang="en-US" altLang="zh-CN" sz="2800" dirty="0" smtClean="0"/>
              <a:t>scalability</a:t>
            </a:r>
          </a:p>
          <a:p>
            <a:r>
              <a:rPr lang="en-US" altLang="zh-CN" sz="2800" dirty="0" smtClean="0">
                <a:solidFill>
                  <a:srgbClr val="FF0000"/>
                </a:solidFill>
              </a:rPr>
              <a:t>Administrative </a:t>
            </a:r>
            <a:r>
              <a:rPr lang="en-US" altLang="zh-CN" sz="2800" dirty="0" smtClean="0"/>
              <a:t>scalability</a:t>
            </a:r>
          </a:p>
        </p:txBody>
      </p:sp>
      <p:sp>
        <p:nvSpPr>
          <p:cNvPr id="4" name="日期占位符 3"/>
          <p:cNvSpPr>
            <a:spLocks noGrp="1"/>
          </p:cNvSpPr>
          <p:nvPr>
            <p:ph type="dt" sz="half" idx="10"/>
          </p:nvPr>
        </p:nvSpPr>
        <p:spPr/>
        <p:txBody>
          <a:bodyPr/>
          <a:lstStyle/>
          <a:p>
            <a:r>
              <a:rPr lang="en-US" altLang="zh-CN" smtClean="0"/>
              <a:t>Ling Zhou</a:t>
            </a:r>
            <a:endParaRPr lang="zh-CN" altLang="en-US" dirty="0"/>
          </a:p>
        </p:txBody>
      </p:sp>
      <p:sp>
        <p:nvSpPr>
          <p:cNvPr id="5" name="页脚占位符 4"/>
          <p:cNvSpPr>
            <a:spLocks noGrp="1"/>
          </p:cNvSpPr>
          <p:nvPr>
            <p:ph type="ftr" sz="quarter" idx="11"/>
          </p:nvPr>
        </p:nvSpPr>
        <p:spPr/>
        <p:txBody>
          <a:bodyPr/>
          <a:lstStyle/>
          <a:p>
            <a:pPr algn="ctr"/>
            <a:r>
              <a:rPr lang="en-US" altLang="zh-CN" smtClean="0"/>
              <a:t>Distributed Systems Unit 1</a:t>
            </a:r>
            <a:endParaRPr lang="zh-CN" altLang="en-US" dirty="0"/>
          </a:p>
        </p:txBody>
      </p:sp>
      <p:sp>
        <p:nvSpPr>
          <p:cNvPr id="7" name="TextBox 6"/>
          <p:cNvSpPr txBox="1"/>
          <p:nvPr/>
        </p:nvSpPr>
        <p:spPr>
          <a:xfrm>
            <a:off x="395536" y="1916832"/>
            <a:ext cx="7920880" cy="830997"/>
          </a:xfrm>
          <a:prstGeom prst="rect">
            <a:avLst/>
          </a:prstGeom>
        </p:spPr>
        <p:style>
          <a:lnRef idx="1">
            <a:schemeClr val="accent3"/>
          </a:lnRef>
          <a:fillRef idx="3">
            <a:schemeClr val="accent3"/>
          </a:fillRef>
          <a:effectRef idx="2">
            <a:schemeClr val="accent3"/>
          </a:effectRef>
          <a:fontRef idx="minor">
            <a:schemeClr val="lt1"/>
          </a:fontRef>
        </p:style>
        <p:txBody>
          <a:bodyPr wrap="square" rtlCol="0">
            <a:spAutoFit/>
          </a:bodyPr>
          <a:lstStyle/>
          <a:p>
            <a:r>
              <a:rPr lang="en-US" altLang="zh-CN" sz="2400" dirty="0" smtClean="0">
                <a:latin typeface="Comic Sans MS" pitchFamily="66" charset="0"/>
              </a:rPr>
              <a:t>What kind of a system is scalable? </a:t>
            </a:r>
          </a:p>
          <a:p>
            <a:r>
              <a:rPr lang="en-US" altLang="zh-CN" sz="2400" dirty="0" smtClean="0">
                <a:latin typeface="Comic Sans MS" pitchFamily="66" charset="0"/>
              </a:rPr>
              <a:t>How can we measure the scalability of a system?</a:t>
            </a:r>
            <a:endParaRPr lang="zh-CN" altLang="en-US" sz="2400" dirty="0">
              <a:latin typeface="Comic Sans MS" pitchFamily="66" charset="0"/>
            </a:endParaRPr>
          </a:p>
        </p:txBody>
      </p:sp>
      <p:grpSp>
        <p:nvGrpSpPr>
          <p:cNvPr id="13" name="组合 12"/>
          <p:cNvGrpSpPr/>
          <p:nvPr/>
        </p:nvGrpSpPr>
        <p:grpSpPr>
          <a:xfrm>
            <a:off x="5076056" y="3140968"/>
            <a:ext cx="3329940" cy="3238500"/>
            <a:chOff x="5076056" y="3140968"/>
            <a:chExt cx="3329940" cy="3238500"/>
          </a:xfrm>
        </p:grpSpPr>
        <p:pic>
          <p:nvPicPr>
            <p:cNvPr id="11" name="图片 10" descr="图钉便签-02.jpg"/>
            <p:cNvPicPr>
              <a:picLocks noChangeAspect="1"/>
            </p:cNvPicPr>
            <p:nvPr/>
          </p:nvPicPr>
          <p:blipFill>
            <a:blip r:embed="rId4" cstate="print"/>
            <a:stretch>
              <a:fillRect/>
            </a:stretch>
          </p:blipFill>
          <p:spPr>
            <a:xfrm>
              <a:off x="5076056" y="3140968"/>
              <a:ext cx="3329940" cy="3238500"/>
            </a:xfrm>
            <a:prstGeom prst="rect">
              <a:avLst/>
            </a:prstGeom>
          </p:spPr>
        </p:pic>
        <p:sp>
          <p:nvSpPr>
            <p:cNvPr id="12" name="TextBox 11"/>
            <p:cNvSpPr txBox="1"/>
            <p:nvPr/>
          </p:nvSpPr>
          <p:spPr>
            <a:xfrm>
              <a:off x="5508104" y="3630503"/>
              <a:ext cx="2736304" cy="2246769"/>
            </a:xfrm>
            <a:prstGeom prst="rect">
              <a:avLst/>
            </a:prstGeom>
            <a:noFill/>
          </p:spPr>
          <p:txBody>
            <a:bodyPr wrap="square" rtlCol="0">
              <a:spAutoFit/>
            </a:bodyPr>
            <a:lstStyle/>
            <a:p>
              <a:r>
                <a:rPr lang="en-US" altLang="zh-CN" sz="2000" dirty="0" smtClean="0">
                  <a:latin typeface="Comic Sans MS" pitchFamily="66" charset="0"/>
                </a:rPr>
                <a:t>As a system </a:t>
              </a:r>
            </a:p>
            <a:p>
              <a:r>
                <a:rPr lang="en-US" altLang="zh-CN" sz="2000" dirty="0" smtClean="0">
                  <a:latin typeface="Comic Sans MS" pitchFamily="66" charset="0"/>
                </a:rPr>
                <a:t>scales up, it often exhibits </a:t>
              </a:r>
              <a:r>
                <a:rPr lang="en-US" altLang="zh-CN" sz="2000" dirty="0" smtClean="0">
                  <a:solidFill>
                    <a:srgbClr val="FF0000"/>
                  </a:solidFill>
                  <a:latin typeface="Comic Sans MS" pitchFamily="66" charset="0"/>
                </a:rPr>
                <a:t>loss of performance</a:t>
              </a:r>
              <a:r>
                <a:rPr lang="en-US" altLang="zh-CN" sz="2000" dirty="0" smtClean="0">
                  <a:latin typeface="Comic Sans MS" pitchFamily="66" charset="0"/>
                </a:rPr>
                <a:t>, in most cases</a:t>
              </a:r>
              <a:r>
                <a:rPr lang="en-US" altLang="zh-CN" sz="2000" dirty="0" smtClean="0">
                  <a:solidFill>
                    <a:srgbClr val="FF0000"/>
                  </a:solidFill>
                  <a:latin typeface="Comic Sans MS" pitchFamily="66" charset="0"/>
                </a:rPr>
                <a:t> </a:t>
              </a:r>
              <a:r>
                <a:rPr lang="en-US" altLang="zh-CN" sz="2000" dirty="0" smtClean="0">
                  <a:latin typeface="Comic Sans MS" pitchFamily="66" charset="0"/>
                </a:rPr>
                <a:t>due to limited capacity of servers and network. </a:t>
              </a:r>
              <a:endParaRPr lang="zh-CN" altLang="en-US" sz="2000" dirty="0"/>
            </a:p>
          </p:txBody>
        </p:sp>
      </p:grpSp>
      <p:sp>
        <p:nvSpPr>
          <p:cNvPr id="14" name="灯片编号占位符 13"/>
          <p:cNvSpPr>
            <a:spLocks noGrp="1"/>
          </p:cNvSpPr>
          <p:nvPr>
            <p:ph type="sldNum" sz="quarter" idx="12"/>
          </p:nvPr>
        </p:nvSpPr>
        <p:spPr/>
        <p:txBody>
          <a:bodyPr/>
          <a:lstStyle/>
          <a:p>
            <a:fld id="{0C913308-F349-4B6D-A68A-DD1791B4A57B}" type="slidenum">
              <a:rPr lang="zh-CN" altLang="en-US" smtClean="0"/>
              <a:pPr/>
              <a:t>35</a:t>
            </a:fld>
            <a:r>
              <a:rPr lang="en-US" altLang="zh-CN" smtClean="0"/>
              <a:t>/76</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slide(fromBottom)">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8" presetClass="entr" presetSubtype="16"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diamond(in)">
                                      <p:cBhvr>
                                        <p:cTn id="2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500042"/>
            <a:ext cx="8229600" cy="714380"/>
          </a:xfrm>
        </p:spPr>
        <p:txBody>
          <a:bodyPr>
            <a:normAutofit fontScale="90000"/>
          </a:bodyPr>
          <a:lstStyle/>
          <a:p>
            <a:r>
              <a:rPr lang="en-US" altLang="zh-CN" dirty="0" smtClean="0"/>
              <a:t>Size Scalability Problems</a:t>
            </a:r>
            <a:endParaRPr lang="zh-CN" altLang="en-US" dirty="0"/>
          </a:p>
        </p:txBody>
      </p:sp>
      <p:sp>
        <p:nvSpPr>
          <p:cNvPr id="3" name="内容占位符 2"/>
          <p:cNvSpPr>
            <a:spLocks noGrp="1"/>
          </p:cNvSpPr>
          <p:nvPr>
            <p:ph idx="1"/>
          </p:nvPr>
        </p:nvSpPr>
        <p:spPr>
          <a:xfrm>
            <a:off x="457200" y="1935480"/>
            <a:ext cx="8229600" cy="1709544"/>
          </a:xfrm>
        </p:spPr>
        <p:txBody>
          <a:bodyPr>
            <a:normAutofit/>
          </a:bodyPr>
          <a:lstStyle/>
          <a:p>
            <a:r>
              <a:rPr lang="en-US" altLang="zh-CN" sz="2400" dirty="0" smtClean="0"/>
              <a:t>Limitations of </a:t>
            </a:r>
            <a:r>
              <a:rPr lang="en-US" altLang="zh-CN" sz="2400" dirty="0" smtClean="0">
                <a:solidFill>
                  <a:srgbClr val="0070C0"/>
                </a:solidFill>
              </a:rPr>
              <a:t>centralized </a:t>
            </a:r>
            <a:r>
              <a:rPr lang="en-US" altLang="zh-CN" sz="2400" dirty="0" smtClean="0"/>
              <a:t>services, data, and algorithms</a:t>
            </a:r>
          </a:p>
          <a:p>
            <a:r>
              <a:rPr lang="en-US" altLang="zh-CN" sz="2400" dirty="0" smtClean="0"/>
              <a:t>Using only a single server is sometimes unavoidable (</a:t>
            </a:r>
            <a:r>
              <a:rPr lang="en-US" altLang="zh-CN" sz="2400" dirty="0" smtClean="0">
                <a:solidFill>
                  <a:srgbClr val="00B050"/>
                </a:solidFill>
              </a:rPr>
              <a:t>example?</a:t>
            </a:r>
            <a:r>
              <a:rPr lang="en-US" altLang="zh-CN" sz="2400" dirty="0" smtClean="0"/>
              <a:t>), which can finally become a bottleneck.</a:t>
            </a:r>
          </a:p>
          <a:p>
            <a:r>
              <a:rPr lang="en-US" altLang="zh-CN" sz="2400" u="sng" dirty="0" smtClean="0">
                <a:solidFill>
                  <a:srgbClr val="0070C0"/>
                </a:solidFill>
              </a:rPr>
              <a:t>Decentralized algorithms </a:t>
            </a:r>
            <a:r>
              <a:rPr lang="en-US" altLang="zh-CN" sz="2400" dirty="0" smtClean="0"/>
              <a:t>are preferred.</a:t>
            </a:r>
            <a:endParaRPr lang="zh-CN" altLang="en-US" sz="2400" dirty="0"/>
          </a:p>
        </p:txBody>
      </p:sp>
      <p:sp>
        <p:nvSpPr>
          <p:cNvPr id="4" name="日期占位符 3"/>
          <p:cNvSpPr>
            <a:spLocks noGrp="1"/>
          </p:cNvSpPr>
          <p:nvPr>
            <p:ph type="dt" sz="half" idx="10"/>
          </p:nvPr>
        </p:nvSpPr>
        <p:spPr/>
        <p:txBody>
          <a:bodyPr/>
          <a:lstStyle/>
          <a:p>
            <a:r>
              <a:rPr lang="en-US" altLang="zh-CN" smtClean="0"/>
              <a:t>Ling Zhou</a:t>
            </a:r>
            <a:endParaRPr lang="zh-CN" altLang="en-US" dirty="0"/>
          </a:p>
        </p:txBody>
      </p:sp>
      <p:sp>
        <p:nvSpPr>
          <p:cNvPr id="5" name="页脚占位符 4"/>
          <p:cNvSpPr>
            <a:spLocks noGrp="1"/>
          </p:cNvSpPr>
          <p:nvPr>
            <p:ph type="ftr" sz="quarter" idx="11"/>
          </p:nvPr>
        </p:nvSpPr>
        <p:spPr/>
        <p:txBody>
          <a:bodyPr/>
          <a:lstStyle/>
          <a:p>
            <a:pPr algn="ctr"/>
            <a:r>
              <a:rPr lang="en-US" altLang="zh-CN" smtClean="0"/>
              <a:t>Distributed Systems Unit 1</a:t>
            </a:r>
            <a:endParaRPr lang="zh-CN" altLang="en-US" dirty="0"/>
          </a:p>
        </p:txBody>
      </p:sp>
      <p:pic>
        <p:nvPicPr>
          <p:cNvPr id="9" name="Picture 22"/>
          <p:cNvPicPr>
            <a:picLocks noChangeAspect="1" noChangeArrowheads="1"/>
          </p:cNvPicPr>
          <p:nvPr/>
        </p:nvPicPr>
        <p:blipFill>
          <a:blip r:embed="rId2" cstate="print"/>
          <a:srcRect/>
          <a:stretch>
            <a:fillRect/>
          </a:stretch>
        </p:blipFill>
        <p:spPr bwMode="auto">
          <a:xfrm>
            <a:off x="74041" y="4490615"/>
            <a:ext cx="9034463" cy="1890713"/>
          </a:xfrm>
          <a:prstGeom prst="rect">
            <a:avLst/>
          </a:prstGeom>
          <a:noFill/>
          <a:ln w="9525">
            <a:noFill/>
            <a:miter lim="800000"/>
            <a:headEnd/>
            <a:tailEnd/>
          </a:ln>
          <a:effectLst/>
        </p:spPr>
      </p:pic>
      <p:sp>
        <p:nvSpPr>
          <p:cNvPr id="10" name="矩形 9"/>
          <p:cNvSpPr/>
          <p:nvPr/>
        </p:nvSpPr>
        <p:spPr>
          <a:xfrm>
            <a:off x="2447063" y="4005064"/>
            <a:ext cx="4288418" cy="369332"/>
          </a:xfrm>
          <a:prstGeom prst="rect">
            <a:avLst/>
          </a:prstGeom>
        </p:spPr>
        <p:txBody>
          <a:bodyPr wrap="none">
            <a:spAutoFit/>
          </a:bodyPr>
          <a:lstStyle/>
          <a:p>
            <a:r>
              <a:rPr lang="en-US" altLang="zh-CN" dirty="0" smtClean="0">
                <a:latin typeface="Arial" charset="0"/>
                <a:ea typeface="宋体" charset="-122"/>
              </a:rPr>
              <a:t>Table: Examples of scalability limitations</a:t>
            </a:r>
            <a:endParaRPr lang="zh-CN" altLang="en-US" dirty="0"/>
          </a:p>
        </p:txBody>
      </p:sp>
      <p:pic>
        <p:nvPicPr>
          <p:cNvPr id="13" name="Picture 2"/>
          <p:cNvPicPr>
            <a:picLocks noChangeAspect="1" noChangeArrowheads="1"/>
          </p:cNvPicPr>
          <p:nvPr/>
        </p:nvPicPr>
        <p:blipFill>
          <a:blip r:embed="rId3" cstate="print"/>
          <a:srcRect/>
          <a:stretch>
            <a:fillRect/>
          </a:stretch>
        </p:blipFill>
        <p:spPr bwMode="auto">
          <a:xfrm>
            <a:off x="6858000" y="0"/>
            <a:ext cx="2286000" cy="1885950"/>
          </a:xfrm>
          <a:prstGeom prst="rect">
            <a:avLst/>
          </a:prstGeom>
          <a:noFill/>
          <a:ln w="9525">
            <a:noFill/>
            <a:miter lim="800000"/>
            <a:headEnd/>
            <a:tailEnd/>
          </a:ln>
        </p:spPr>
      </p:pic>
      <p:sp>
        <p:nvSpPr>
          <p:cNvPr id="11" name="灯片编号占位符 10"/>
          <p:cNvSpPr>
            <a:spLocks noGrp="1"/>
          </p:cNvSpPr>
          <p:nvPr>
            <p:ph type="sldNum" sz="quarter" idx="12"/>
          </p:nvPr>
        </p:nvSpPr>
        <p:spPr/>
        <p:txBody>
          <a:bodyPr/>
          <a:lstStyle/>
          <a:p>
            <a:fld id="{0C913308-F349-4B6D-A68A-DD1791B4A57B}" type="slidenum">
              <a:rPr lang="zh-CN" altLang="en-US" smtClean="0"/>
              <a:pPr/>
              <a:t>36</a:t>
            </a:fld>
            <a:r>
              <a:rPr lang="en-US" altLang="zh-CN" smtClean="0"/>
              <a:t>/76</a:t>
            </a:r>
            <a:endParaRPr lang="zh-CN" altLang="en-US" dirty="0"/>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queue.png"/>
          <p:cNvPicPr>
            <a:picLocks noChangeAspect="1"/>
          </p:cNvPicPr>
          <p:nvPr/>
        </p:nvPicPr>
        <p:blipFill>
          <a:blip r:embed="rId2"/>
          <a:stretch>
            <a:fillRect/>
          </a:stretch>
        </p:blipFill>
        <p:spPr>
          <a:xfrm>
            <a:off x="1142976" y="4960160"/>
            <a:ext cx="7000924" cy="1548877"/>
          </a:xfrm>
          <a:prstGeom prst="rect">
            <a:avLst/>
          </a:prstGeom>
        </p:spPr>
      </p:pic>
      <p:sp>
        <p:nvSpPr>
          <p:cNvPr id="2" name="标题 1"/>
          <p:cNvSpPr>
            <a:spLocks noGrp="1"/>
          </p:cNvSpPr>
          <p:nvPr>
            <p:ph type="title"/>
          </p:nvPr>
        </p:nvSpPr>
        <p:spPr>
          <a:xfrm>
            <a:off x="457200" y="500042"/>
            <a:ext cx="8229600" cy="1071570"/>
          </a:xfrm>
        </p:spPr>
        <p:txBody>
          <a:bodyPr/>
          <a:lstStyle/>
          <a:p>
            <a:r>
              <a:rPr lang="en-US" altLang="zh-CN" dirty="0" smtClean="0"/>
              <a:t>Size scalability</a:t>
            </a:r>
            <a:endParaRPr lang="zh-CN" altLang="en-US" dirty="0"/>
          </a:p>
        </p:txBody>
      </p:sp>
      <p:sp>
        <p:nvSpPr>
          <p:cNvPr id="3" name="内容占位符 2"/>
          <p:cNvSpPr>
            <a:spLocks noGrp="1"/>
          </p:cNvSpPr>
          <p:nvPr>
            <p:ph idx="1"/>
          </p:nvPr>
        </p:nvSpPr>
        <p:spPr>
          <a:xfrm>
            <a:off x="457200" y="1785926"/>
            <a:ext cx="8229600" cy="3286148"/>
          </a:xfrm>
        </p:spPr>
        <p:txBody>
          <a:bodyPr>
            <a:normAutofit fontScale="92500"/>
          </a:bodyPr>
          <a:lstStyle/>
          <a:p>
            <a:pPr>
              <a:buNone/>
            </a:pPr>
            <a:r>
              <a:rPr lang="en-US" altLang="zh-CN" dirty="0" smtClean="0">
                <a:solidFill>
                  <a:srgbClr val="FF0000"/>
                </a:solidFill>
              </a:rPr>
              <a:t>Root causes </a:t>
            </a:r>
            <a:r>
              <a:rPr lang="en-US" altLang="zh-CN" dirty="0" smtClean="0"/>
              <a:t>for scalability problems with </a:t>
            </a:r>
            <a:r>
              <a:rPr lang="en-US" altLang="zh-CN" dirty="0" smtClean="0">
                <a:solidFill>
                  <a:srgbClr val="FF0000"/>
                </a:solidFill>
              </a:rPr>
              <a:t>centralized solutions</a:t>
            </a:r>
          </a:p>
          <a:p>
            <a:pPr lvl="1"/>
            <a:r>
              <a:rPr lang="en-US" altLang="zh-CN" dirty="0" smtClean="0"/>
              <a:t>The computational capacity, limited by the </a:t>
            </a:r>
            <a:r>
              <a:rPr lang="en-US" altLang="zh-CN" u="sng" dirty="0" smtClean="0"/>
              <a:t>CPU</a:t>
            </a:r>
            <a:r>
              <a:rPr lang="en-US" altLang="zh-CN" dirty="0" smtClean="0"/>
              <a:t>s</a:t>
            </a:r>
          </a:p>
          <a:p>
            <a:pPr lvl="1"/>
            <a:r>
              <a:rPr lang="en-US" altLang="zh-CN" dirty="0" smtClean="0"/>
              <a:t>The </a:t>
            </a:r>
            <a:r>
              <a:rPr lang="en-US" altLang="zh-CN" u="sng" dirty="0" smtClean="0"/>
              <a:t>storage capacity</a:t>
            </a:r>
            <a:r>
              <a:rPr lang="en-US" altLang="zh-CN" dirty="0" smtClean="0"/>
              <a:t>, including the transfer rate between CPUs and disks</a:t>
            </a:r>
          </a:p>
          <a:p>
            <a:pPr lvl="1"/>
            <a:r>
              <a:rPr lang="en-US" altLang="zh-CN" dirty="0" smtClean="0"/>
              <a:t>The network between the user and the </a:t>
            </a:r>
            <a:r>
              <a:rPr lang="en-US" altLang="zh-CN" u="sng" dirty="0" smtClean="0"/>
              <a:t>centralized service</a:t>
            </a:r>
          </a:p>
          <a:p>
            <a:r>
              <a:rPr lang="en-US" altLang="zh-CN" dirty="0" smtClean="0"/>
              <a:t>A centralized service can be modeled as a simple </a:t>
            </a:r>
            <a:r>
              <a:rPr lang="en-US" altLang="zh-CN" u="sng" dirty="0" smtClean="0"/>
              <a:t>queuing system</a:t>
            </a:r>
            <a:endParaRPr lang="zh-CN" altLang="en-US" u="sng" dirty="0"/>
          </a:p>
        </p:txBody>
      </p:sp>
      <p:sp>
        <p:nvSpPr>
          <p:cNvPr id="4" name="日期占位符 3"/>
          <p:cNvSpPr>
            <a:spLocks noGrp="1"/>
          </p:cNvSpPr>
          <p:nvPr>
            <p:ph type="dt" sz="half" idx="10"/>
          </p:nvPr>
        </p:nvSpPr>
        <p:spPr/>
        <p:txBody>
          <a:bodyPr/>
          <a:lstStyle/>
          <a:p>
            <a:r>
              <a:rPr lang="en-US" altLang="zh-CN" smtClean="0"/>
              <a:t>Ling Zhou</a:t>
            </a:r>
            <a:endParaRPr lang="zh-CN" altLang="en-US" dirty="0"/>
          </a:p>
        </p:txBody>
      </p:sp>
      <p:sp>
        <p:nvSpPr>
          <p:cNvPr id="5" name="页脚占位符 4"/>
          <p:cNvSpPr>
            <a:spLocks noGrp="1"/>
          </p:cNvSpPr>
          <p:nvPr>
            <p:ph type="ftr" sz="quarter" idx="11"/>
          </p:nvPr>
        </p:nvSpPr>
        <p:spPr/>
        <p:txBody>
          <a:bodyPr/>
          <a:lstStyle/>
          <a:p>
            <a:pPr algn="ctr"/>
            <a:r>
              <a:rPr lang="en-US" altLang="zh-CN" smtClean="0"/>
              <a:t>Distributed Systems Unit 1</a:t>
            </a:r>
            <a:endParaRPr lang="zh-CN" altLang="en-US" dirty="0"/>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37</a:t>
            </a:fld>
            <a:r>
              <a:rPr lang="en-US" altLang="zh-CN" smtClean="0"/>
              <a:t>/76</a:t>
            </a:r>
            <a:endParaRPr lang="zh-CN" altLang="en-US" dirty="0"/>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cstate="print"/>
          <a:srcRect l="38698" t="17180" r="6450" b="18898"/>
          <a:stretch>
            <a:fillRect/>
          </a:stretch>
        </p:blipFill>
        <p:spPr bwMode="auto">
          <a:xfrm>
            <a:off x="6660115" y="5122452"/>
            <a:ext cx="1530842" cy="1339574"/>
          </a:xfrm>
          <a:prstGeom prst="rect">
            <a:avLst/>
          </a:prstGeom>
          <a:noFill/>
          <a:ln w="9525">
            <a:noFill/>
            <a:miter lim="800000"/>
            <a:headEnd/>
            <a:tailEnd/>
          </a:ln>
        </p:spPr>
      </p:pic>
      <p:sp>
        <p:nvSpPr>
          <p:cNvPr id="2" name="标题 1"/>
          <p:cNvSpPr>
            <a:spLocks noGrp="1"/>
          </p:cNvSpPr>
          <p:nvPr>
            <p:ph type="title"/>
          </p:nvPr>
        </p:nvSpPr>
        <p:spPr>
          <a:xfrm>
            <a:off x="457200" y="704088"/>
            <a:ext cx="8229600" cy="780696"/>
          </a:xfrm>
        </p:spPr>
        <p:txBody>
          <a:bodyPr>
            <a:normAutofit fontScale="90000"/>
          </a:bodyPr>
          <a:lstStyle/>
          <a:p>
            <a:r>
              <a:rPr lang="en-US" altLang="zh-CN" dirty="0" smtClean="0"/>
              <a:t>Geographical Scalability Problems</a:t>
            </a:r>
            <a:endParaRPr lang="zh-CN" altLang="en-US" dirty="0"/>
          </a:p>
        </p:txBody>
      </p:sp>
      <p:sp>
        <p:nvSpPr>
          <p:cNvPr id="3" name="内容占位符 2"/>
          <p:cNvSpPr>
            <a:spLocks noGrp="1"/>
          </p:cNvSpPr>
          <p:nvPr>
            <p:ph idx="1"/>
          </p:nvPr>
        </p:nvSpPr>
        <p:spPr>
          <a:xfrm>
            <a:off x="457200" y="1700808"/>
            <a:ext cx="8229600" cy="4623792"/>
          </a:xfrm>
        </p:spPr>
        <p:txBody>
          <a:bodyPr>
            <a:normAutofit fontScale="85000" lnSpcReduction="10000"/>
          </a:bodyPr>
          <a:lstStyle/>
          <a:p>
            <a:pPr>
              <a:spcAft>
                <a:spcPts val="600"/>
              </a:spcAft>
            </a:pPr>
            <a:r>
              <a:rPr lang="en-US" altLang="zh-CN" sz="2800" dirty="0" smtClean="0"/>
              <a:t>Existing DS were designed for</a:t>
            </a:r>
            <a:r>
              <a:rPr lang="en-US" altLang="zh-CN" sz="2800" dirty="0" smtClean="0">
                <a:solidFill>
                  <a:srgbClr val="C00000"/>
                </a:solidFill>
              </a:rPr>
              <a:t> </a:t>
            </a:r>
            <a:r>
              <a:rPr lang="en-US" altLang="zh-CN" sz="2800" dirty="0" smtClean="0">
                <a:solidFill>
                  <a:srgbClr val="00B050"/>
                </a:solidFill>
              </a:rPr>
              <a:t>LAN</a:t>
            </a:r>
            <a:r>
              <a:rPr lang="en-US" altLang="zh-CN" sz="2800" dirty="0" smtClean="0"/>
              <a:t> which are based on </a:t>
            </a:r>
            <a:r>
              <a:rPr lang="en-US" altLang="zh-CN" sz="2800" dirty="0" smtClean="0">
                <a:solidFill>
                  <a:srgbClr val="FF0000"/>
                </a:solidFill>
              </a:rPr>
              <a:t>synchronous communication.</a:t>
            </a:r>
          </a:p>
          <a:p>
            <a:pPr lvl="1">
              <a:spcAft>
                <a:spcPts val="600"/>
              </a:spcAft>
            </a:pPr>
            <a:r>
              <a:rPr lang="en-US" altLang="zh-CN" sz="2200" dirty="0" smtClean="0"/>
              <a:t>A client, when requesting service, </a:t>
            </a:r>
            <a:r>
              <a:rPr lang="en-US" altLang="zh-CN" sz="2200" dirty="0" smtClean="0">
                <a:solidFill>
                  <a:srgbClr val="0070C0"/>
                </a:solidFill>
              </a:rPr>
              <a:t>blocks</a:t>
            </a:r>
            <a:r>
              <a:rPr lang="en-US" altLang="zh-CN" sz="2200" dirty="0" smtClean="0"/>
              <a:t> until it receives a reply</a:t>
            </a:r>
          </a:p>
          <a:p>
            <a:pPr lvl="1">
              <a:spcAft>
                <a:spcPts val="600"/>
              </a:spcAft>
            </a:pPr>
            <a:r>
              <a:rPr lang="en-US" altLang="zh-CN" sz="2200" dirty="0" smtClean="0"/>
              <a:t>Takes at worst a few </a:t>
            </a:r>
            <a:r>
              <a:rPr lang="el-GR" altLang="zh-CN" sz="2200" dirty="0" smtClean="0"/>
              <a:t>μ</a:t>
            </a:r>
            <a:r>
              <a:rPr lang="en-US" altLang="zh-CN" sz="2200" dirty="0" smtClean="0"/>
              <a:t>s (</a:t>
            </a:r>
            <a:r>
              <a:rPr lang="en-US" altLang="zh-CN" sz="2200" dirty="0" smtClean="0">
                <a:solidFill>
                  <a:srgbClr val="0070C0"/>
                </a:solidFill>
              </a:rPr>
              <a:t>10</a:t>
            </a:r>
            <a:r>
              <a:rPr lang="en-US" altLang="zh-CN" sz="2200" baseline="30000" dirty="0" smtClean="0">
                <a:solidFill>
                  <a:srgbClr val="0070C0"/>
                </a:solidFill>
              </a:rPr>
              <a:t>-6</a:t>
            </a:r>
            <a:r>
              <a:rPr lang="en-US" altLang="zh-CN" sz="2200" dirty="0" smtClean="0">
                <a:solidFill>
                  <a:srgbClr val="0070C0"/>
                </a:solidFill>
              </a:rPr>
              <a:t> s</a:t>
            </a:r>
            <a:r>
              <a:rPr lang="en-US" altLang="zh-CN" sz="2200" dirty="0" smtClean="0"/>
              <a:t>)</a:t>
            </a:r>
          </a:p>
          <a:p>
            <a:pPr lvl="1">
              <a:spcAft>
                <a:spcPts val="600"/>
              </a:spcAft>
            </a:pPr>
            <a:r>
              <a:rPr lang="en-US" altLang="zh-CN" sz="2200" dirty="0" smtClean="0"/>
              <a:t>Highly </a:t>
            </a:r>
            <a:r>
              <a:rPr lang="en-US" altLang="zh-CN" sz="2200" dirty="0" smtClean="0">
                <a:solidFill>
                  <a:srgbClr val="FF0000"/>
                </a:solidFill>
              </a:rPr>
              <a:t>reliable</a:t>
            </a:r>
            <a:r>
              <a:rPr lang="en-US" altLang="zh-CN" sz="2200" dirty="0" smtClean="0"/>
              <a:t> communication can be based on </a:t>
            </a:r>
            <a:r>
              <a:rPr lang="en-US" altLang="zh-CN" sz="2200" dirty="0" smtClean="0">
                <a:solidFill>
                  <a:srgbClr val="0070C0"/>
                </a:solidFill>
              </a:rPr>
              <a:t>broadcasting</a:t>
            </a:r>
          </a:p>
          <a:p>
            <a:pPr>
              <a:spcAft>
                <a:spcPts val="600"/>
              </a:spcAft>
            </a:pPr>
            <a:r>
              <a:rPr lang="en-US" altLang="zh-CN" sz="2800" dirty="0" smtClean="0"/>
              <a:t>What would happen in </a:t>
            </a:r>
            <a:r>
              <a:rPr lang="en-US" altLang="zh-CN" sz="2800" dirty="0" smtClean="0">
                <a:solidFill>
                  <a:srgbClr val="00B050"/>
                </a:solidFill>
              </a:rPr>
              <a:t>WAN</a:t>
            </a:r>
            <a:r>
              <a:rPr lang="en-US" altLang="zh-CN" sz="2800" dirty="0" smtClean="0"/>
              <a:t>?</a:t>
            </a:r>
          </a:p>
          <a:p>
            <a:pPr lvl="1">
              <a:spcAft>
                <a:spcPts val="600"/>
              </a:spcAft>
            </a:pPr>
            <a:r>
              <a:rPr lang="en-US" altLang="zh-CN" sz="2200" dirty="0" err="1" smtClean="0"/>
              <a:t>Interprocess</a:t>
            </a:r>
            <a:r>
              <a:rPr lang="en-US" altLang="zh-CN" sz="2200" dirty="0" smtClean="0"/>
              <a:t> communication may need hundreds of ms (</a:t>
            </a:r>
            <a:r>
              <a:rPr lang="en-US" altLang="zh-CN" sz="2200" dirty="0" smtClean="0">
                <a:solidFill>
                  <a:srgbClr val="0070C0"/>
                </a:solidFill>
              </a:rPr>
              <a:t>10</a:t>
            </a:r>
            <a:r>
              <a:rPr lang="en-US" altLang="zh-CN" sz="2200" baseline="30000" dirty="0" smtClean="0">
                <a:solidFill>
                  <a:srgbClr val="0070C0"/>
                </a:solidFill>
              </a:rPr>
              <a:t>-3</a:t>
            </a:r>
            <a:r>
              <a:rPr lang="en-US" altLang="zh-CN" sz="2200" dirty="0" smtClean="0">
                <a:solidFill>
                  <a:srgbClr val="0070C0"/>
                </a:solidFill>
              </a:rPr>
              <a:t> s</a:t>
            </a:r>
            <a:r>
              <a:rPr lang="en-US" altLang="zh-CN" sz="2200" dirty="0" smtClean="0"/>
              <a:t>)</a:t>
            </a:r>
          </a:p>
          <a:p>
            <a:pPr lvl="1">
              <a:spcAft>
                <a:spcPts val="600"/>
              </a:spcAft>
            </a:pPr>
            <a:r>
              <a:rPr lang="en-US" altLang="zh-CN" sz="2200" dirty="0" smtClean="0"/>
              <a:t>Three orders of magnitude slower</a:t>
            </a:r>
          </a:p>
          <a:p>
            <a:pPr lvl="1">
              <a:spcAft>
                <a:spcPts val="600"/>
              </a:spcAft>
            </a:pPr>
            <a:r>
              <a:rPr lang="en-US" altLang="zh-CN" sz="2200" dirty="0" smtClean="0"/>
              <a:t>Inherently </a:t>
            </a:r>
            <a:r>
              <a:rPr lang="en-US" altLang="zh-CN" sz="2200" dirty="0" smtClean="0">
                <a:solidFill>
                  <a:srgbClr val="FF0000"/>
                </a:solidFill>
              </a:rPr>
              <a:t>unreliable </a:t>
            </a:r>
            <a:r>
              <a:rPr lang="en-US" altLang="zh-CN" sz="2200" dirty="0" smtClean="0"/>
              <a:t>and virtually always </a:t>
            </a:r>
            <a:r>
              <a:rPr lang="en-US" altLang="zh-CN" sz="2200" dirty="0" smtClean="0">
                <a:solidFill>
                  <a:srgbClr val="0070C0"/>
                </a:solidFill>
              </a:rPr>
              <a:t>P2P</a:t>
            </a:r>
          </a:p>
          <a:p>
            <a:pPr>
              <a:spcAft>
                <a:spcPts val="600"/>
              </a:spcAft>
            </a:pPr>
            <a:r>
              <a:rPr lang="en-US" altLang="zh-CN" sz="2800" dirty="0" smtClean="0"/>
              <a:t>Strongly related to the problem of centralized solutions</a:t>
            </a:r>
          </a:p>
          <a:p>
            <a:pPr>
              <a:spcAft>
                <a:spcPts val="600"/>
              </a:spcAft>
            </a:pPr>
            <a:r>
              <a:rPr lang="en-US" altLang="zh-CN" sz="2800" b="1" u="sng" dirty="0" smtClean="0">
                <a:solidFill>
                  <a:srgbClr val="0070C0"/>
                </a:solidFill>
              </a:rPr>
              <a:t>Conclusion:</a:t>
            </a:r>
            <a:r>
              <a:rPr lang="en-US" altLang="zh-CN" sz="2800" b="1" dirty="0" smtClean="0">
                <a:solidFill>
                  <a:srgbClr val="0070C0"/>
                </a:solidFill>
              </a:rPr>
              <a:t> </a:t>
            </a:r>
            <a:r>
              <a:rPr lang="en-US" altLang="zh-CN" sz="2800" i="1" dirty="0" smtClean="0">
                <a:solidFill>
                  <a:srgbClr val="FF0000"/>
                </a:solidFill>
              </a:rPr>
              <a:t>Building DS in WAN is difficult</a:t>
            </a:r>
            <a:endParaRPr lang="zh-CN" altLang="en-US" sz="2800" i="1" dirty="0">
              <a:solidFill>
                <a:srgbClr val="FF0000"/>
              </a:solidFill>
            </a:endParaRPr>
          </a:p>
        </p:txBody>
      </p:sp>
      <p:sp>
        <p:nvSpPr>
          <p:cNvPr id="4" name="日期占位符 3"/>
          <p:cNvSpPr>
            <a:spLocks noGrp="1"/>
          </p:cNvSpPr>
          <p:nvPr>
            <p:ph type="dt" sz="half" idx="10"/>
          </p:nvPr>
        </p:nvSpPr>
        <p:spPr/>
        <p:txBody>
          <a:bodyPr/>
          <a:lstStyle/>
          <a:p>
            <a:r>
              <a:rPr lang="en-US" altLang="zh-CN" smtClean="0"/>
              <a:t>Ling Zhou</a:t>
            </a:r>
            <a:endParaRPr lang="zh-CN" altLang="en-US" dirty="0"/>
          </a:p>
        </p:txBody>
      </p:sp>
      <p:sp>
        <p:nvSpPr>
          <p:cNvPr id="5" name="页脚占位符 4"/>
          <p:cNvSpPr>
            <a:spLocks noGrp="1"/>
          </p:cNvSpPr>
          <p:nvPr>
            <p:ph type="ftr" sz="quarter" idx="11"/>
          </p:nvPr>
        </p:nvSpPr>
        <p:spPr/>
        <p:txBody>
          <a:bodyPr/>
          <a:lstStyle/>
          <a:p>
            <a:pPr algn="ctr"/>
            <a:r>
              <a:rPr lang="en-US" altLang="zh-CN" smtClean="0"/>
              <a:t>Distributed Systems Unit 1</a:t>
            </a:r>
            <a:endParaRPr lang="zh-CN" altLang="en-US" dirty="0"/>
          </a:p>
        </p:txBody>
      </p:sp>
      <p:sp>
        <p:nvSpPr>
          <p:cNvPr id="8" name="灯片编号占位符 7"/>
          <p:cNvSpPr>
            <a:spLocks noGrp="1"/>
          </p:cNvSpPr>
          <p:nvPr>
            <p:ph type="sldNum" sz="quarter" idx="12"/>
          </p:nvPr>
        </p:nvSpPr>
        <p:spPr/>
        <p:txBody>
          <a:bodyPr/>
          <a:lstStyle/>
          <a:p>
            <a:fld id="{0C913308-F349-4B6D-A68A-DD1791B4A57B}" type="slidenum">
              <a:rPr lang="zh-CN" altLang="en-US" smtClean="0"/>
              <a:pPr/>
              <a:t>38</a:t>
            </a:fld>
            <a:r>
              <a:rPr lang="en-US" altLang="zh-CN" smtClean="0"/>
              <a:t>/76</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nodeType="clickEffect">
                                  <p:stCondLst>
                                    <p:cond delay="0"/>
                                  </p:stCondLst>
                                  <p:childTnLst>
                                    <p:set>
                                      <p:cBhvr>
                                        <p:cTn id="6" dur="1" fill="hold">
                                          <p:stCondLst>
                                            <p:cond delay="0"/>
                                          </p:stCondLst>
                                        </p:cTn>
                                        <p:tgtEl>
                                          <p:spTgt spid="3">
                                            <p:txEl>
                                              <p:pRg st="9" end="9"/>
                                            </p:txEl>
                                          </p:spTgt>
                                        </p:tgtEl>
                                        <p:attrNameLst>
                                          <p:attrName>style.visibility</p:attrName>
                                        </p:attrNameLst>
                                      </p:cBhvr>
                                      <p:to>
                                        <p:strVal val="visible"/>
                                      </p:to>
                                    </p:set>
                                    <p:animEffect transition="in" filter="slide(fromLeft)">
                                      <p:cBhvr>
                                        <p:cTn id="7" dur="500"/>
                                        <p:tgtEl>
                                          <p:spTgt spid="3">
                                            <p:txEl>
                                              <p:pRg st="9" end="9"/>
                                            </p:txEl>
                                          </p:spTgt>
                                        </p:tgtEl>
                                      </p:cBhvr>
                                    </p:animEffect>
                                  </p:childTnLst>
                                </p:cTn>
                              </p:par>
                            </p:childTnLst>
                          </p:cTn>
                        </p:par>
                        <p:par>
                          <p:cTn id="8" fill="hold">
                            <p:stCondLst>
                              <p:cond delay="500"/>
                            </p:stCondLst>
                            <p:childTnLst>
                              <p:par>
                                <p:cTn id="9" presetID="26" presetClass="entr" presetSubtype="0" fill="hold" nodeType="afterEffect">
                                  <p:stCondLst>
                                    <p:cond delay="0"/>
                                  </p:stCondLst>
                                  <p:childTnLst>
                                    <p:set>
                                      <p:cBhvr>
                                        <p:cTn id="10" dur="1" fill="hold">
                                          <p:stCondLst>
                                            <p:cond delay="0"/>
                                          </p:stCondLst>
                                        </p:cTn>
                                        <p:tgtEl>
                                          <p:spTgt spid="1026"/>
                                        </p:tgtEl>
                                        <p:attrNameLst>
                                          <p:attrName>style.visibility</p:attrName>
                                        </p:attrNameLst>
                                      </p:cBhvr>
                                      <p:to>
                                        <p:strVal val="visible"/>
                                      </p:to>
                                    </p:set>
                                    <p:animEffect transition="in" filter="wipe(down)">
                                      <p:cBhvr>
                                        <p:cTn id="11" dur="580">
                                          <p:stCondLst>
                                            <p:cond delay="0"/>
                                          </p:stCondLst>
                                        </p:cTn>
                                        <p:tgtEl>
                                          <p:spTgt spid="1026"/>
                                        </p:tgtEl>
                                      </p:cBhvr>
                                    </p:animEffect>
                                    <p:anim calcmode="lin" valueType="num">
                                      <p:cBhvr>
                                        <p:cTn id="12" dur="1822" tmFilter="0,0; 0.14,0.36; 0.43,0.73; 0.71,0.91; 1.0,1.0">
                                          <p:stCondLst>
                                            <p:cond delay="0"/>
                                          </p:stCondLst>
                                        </p:cTn>
                                        <p:tgtEl>
                                          <p:spTgt spid="1026"/>
                                        </p:tgtEl>
                                        <p:attrNameLst>
                                          <p:attrName>ppt_x</p:attrName>
                                        </p:attrNameLst>
                                      </p:cBhvr>
                                      <p:tavLst>
                                        <p:tav tm="0">
                                          <p:val>
                                            <p:strVal val="#ppt_x-0.25"/>
                                          </p:val>
                                        </p:tav>
                                        <p:tav tm="100000">
                                          <p:val>
                                            <p:strVal val="#ppt_x"/>
                                          </p:val>
                                        </p:tav>
                                      </p:tavLst>
                                    </p:anim>
                                    <p:anim calcmode="lin" valueType="num">
                                      <p:cBhvr>
                                        <p:cTn id="13" dur="664" tmFilter="0.0,0.0; 0.25,0.07; 0.50,0.2; 0.75,0.467; 1.0,1.0">
                                          <p:stCondLst>
                                            <p:cond delay="0"/>
                                          </p:stCondLst>
                                        </p:cTn>
                                        <p:tgtEl>
                                          <p:spTgt spid="1026"/>
                                        </p:tgtEl>
                                        <p:attrNameLst>
                                          <p:attrName>ppt_y</p:attrName>
                                        </p:attrNameLst>
                                      </p:cBhvr>
                                      <p:tavLst>
                                        <p:tav tm="0" fmla="#ppt_y-sin(pi*$)/3">
                                          <p:val>
                                            <p:fltVal val="0.5"/>
                                          </p:val>
                                        </p:tav>
                                        <p:tav tm="100000">
                                          <p:val>
                                            <p:fltVal val="1"/>
                                          </p:val>
                                        </p:tav>
                                      </p:tavLst>
                                    </p:anim>
                                    <p:anim calcmode="lin" valueType="num">
                                      <p:cBhvr>
                                        <p:cTn id="14" dur="664" tmFilter="0, 0; 0.125,0.2665; 0.25,0.4; 0.375,0.465; 0.5,0.5;  0.625,0.535; 0.75,0.6; 0.875,0.7335; 1,1">
                                          <p:stCondLst>
                                            <p:cond delay="664"/>
                                          </p:stCondLst>
                                        </p:cTn>
                                        <p:tgtEl>
                                          <p:spTgt spid="1026"/>
                                        </p:tgtEl>
                                        <p:attrNameLst>
                                          <p:attrName>ppt_y</p:attrName>
                                        </p:attrNameLst>
                                      </p:cBhvr>
                                      <p:tavLst>
                                        <p:tav tm="0" fmla="#ppt_y-sin(pi*$)/9">
                                          <p:val>
                                            <p:fltVal val="0"/>
                                          </p:val>
                                        </p:tav>
                                        <p:tav tm="100000">
                                          <p:val>
                                            <p:fltVal val="1"/>
                                          </p:val>
                                        </p:tav>
                                      </p:tavLst>
                                    </p:anim>
                                    <p:anim calcmode="lin" valueType="num">
                                      <p:cBhvr>
                                        <p:cTn id="15" dur="332" tmFilter="0, 0; 0.125,0.2665; 0.25,0.4; 0.375,0.465; 0.5,0.5;  0.625,0.535; 0.75,0.6; 0.875,0.7335; 1,1">
                                          <p:stCondLst>
                                            <p:cond delay="1324"/>
                                          </p:stCondLst>
                                        </p:cTn>
                                        <p:tgtEl>
                                          <p:spTgt spid="1026"/>
                                        </p:tgtEl>
                                        <p:attrNameLst>
                                          <p:attrName>ppt_y</p:attrName>
                                        </p:attrNameLst>
                                      </p:cBhvr>
                                      <p:tavLst>
                                        <p:tav tm="0" fmla="#ppt_y-sin(pi*$)/27">
                                          <p:val>
                                            <p:fltVal val="0"/>
                                          </p:val>
                                        </p:tav>
                                        <p:tav tm="100000">
                                          <p:val>
                                            <p:fltVal val="1"/>
                                          </p:val>
                                        </p:tav>
                                      </p:tavLst>
                                    </p:anim>
                                    <p:anim calcmode="lin" valueType="num">
                                      <p:cBhvr>
                                        <p:cTn id="16" dur="164" tmFilter="0, 0; 0.125,0.2665; 0.25,0.4; 0.375,0.465; 0.5,0.5;  0.625,0.535; 0.75,0.6; 0.875,0.7335; 1,1">
                                          <p:stCondLst>
                                            <p:cond delay="1656"/>
                                          </p:stCondLst>
                                        </p:cTn>
                                        <p:tgtEl>
                                          <p:spTgt spid="1026"/>
                                        </p:tgtEl>
                                        <p:attrNameLst>
                                          <p:attrName>ppt_y</p:attrName>
                                        </p:attrNameLst>
                                      </p:cBhvr>
                                      <p:tavLst>
                                        <p:tav tm="0" fmla="#ppt_y-sin(pi*$)/81">
                                          <p:val>
                                            <p:fltVal val="0"/>
                                          </p:val>
                                        </p:tav>
                                        <p:tav tm="100000">
                                          <p:val>
                                            <p:fltVal val="1"/>
                                          </p:val>
                                        </p:tav>
                                      </p:tavLst>
                                    </p:anim>
                                    <p:animScale>
                                      <p:cBhvr>
                                        <p:cTn id="17" dur="26">
                                          <p:stCondLst>
                                            <p:cond delay="650"/>
                                          </p:stCondLst>
                                        </p:cTn>
                                        <p:tgtEl>
                                          <p:spTgt spid="1026"/>
                                        </p:tgtEl>
                                      </p:cBhvr>
                                      <p:to x="100000" y="60000"/>
                                    </p:animScale>
                                    <p:animScale>
                                      <p:cBhvr>
                                        <p:cTn id="18" dur="166" decel="50000">
                                          <p:stCondLst>
                                            <p:cond delay="676"/>
                                          </p:stCondLst>
                                        </p:cTn>
                                        <p:tgtEl>
                                          <p:spTgt spid="1026"/>
                                        </p:tgtEl>
                                      </p:cBhvr>
                                      <p:to x="100000" y="100000"/>
                                    </p:animScale>
                                    <p:animScale>
                                      <p:cBhvr>
                                        <p:cTn id="19" dur="26">
                                          <p:stCondLst>
                                            <p:cond delay="1312"/>
                                          </p:stCondLst>
                                        </p:cTn>
                                        <p:tgtEl>
                                          <p:spTgt spid="1026"/>
                                        </p:tgtEl>
                                      </p:cBhvr>
                                      <p:to x="100000" y="80000"/>
                                    </p:animScale>
                                    <p:animScale>
                                      <p:cBhvr>
                                        <p:cTn id="20" dur="166" decel="50000">
                                          <p:stCondLst>
                                            <p:cond delay="1338"/>
                                          </p:stCondLst>
                                        </p:cTn>
                                        <p:tgtEl>
                                          <p:spTgt spid="1026"/>
                                        </p:tgtEl>
                                      </p:cBhvr>
                                      <p:to x="100000" y="100000"/>
                                    </p:animScale>
                                    <p:animScale>
                                      <p:cBhvr>
                                        <p:cTn id="21" dur="26">
                                          <p:stCondLst>
                                            <p:cond delay="1642"/>
                                          </p:stCondLst>
                                        </p:cTn>
                                        <p:tgtEl>
                                          <p:spTgt spid="1026"/>
                                        </p:tgtEl>
                                      </p:cBhvr>
                                      <p:to x="100000" y="90000"/>
                                    </p:animScale>
                                    <p:animScale>
                                      <p:cBhvr>
                                        <p:cTn id="22" dur="166" decel="50000">
                                          <p:stCondLst>
                                            <p:cond delay="1668"/>
                                          </p:stCondLst>
                                        </p:cTn>
                                        <p:tgtEl>
                                          <p:spTgt spid="1026"/>
                                        </p:tgtEl>
                                      </p:cBhvr>
                                      <p:to x="100000" y="100000"/>
                                    </p:animScale>
                                    <p:animScale>
                                      <p:cBhvr>
                                        <p:cTn id="23" dur="26">
                                          <p:stCondLst>
                                            <p:cond delay="1808"/>
                                          </p:stCondLst>
                                        </p:cTn>
                                        <p:tgtEl>
                                          <p:spTgt spid="1026"/>
                                        </p:tgtEl>
                                      </p:cBhvr>
                                      <p:to x="100000" y="95000"/>
                                    </p:animScale>
                                    <p:animScale>
                                      <p:cBhvr>
                                        <p:cTn id="24" dur="166" decel="50000">
                                          <p:stCondLst>
                                            <p:cond delay="1834"/>
                                          </p:stCondLst>
                                        </p:cTn>
                                        <p:tgtEl>
                                          <p:spTgt spid="1026"/>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smtClean="0"/>
              <a:t>Administrative Scalability Problems</a:t>
            </a:r>
            <a:endParaRPr lang="zh-CN" altLang="en-US" dirty="0"/>
          </a:p>
        </p:txBody>
      </p:sp>
      <p:sp>
        <p:nvSpPr>
          <p:cNvPr id="3" name="内容占位符 2"/>
          <p:cNvSpPr>
            <a:spLocks noGrp="1"/>
          </p:cNvSpPr>
          <p:nvPr>
            <p:ph idx="1"/>
          </p:nvPr>
        </p:nvSpPr>
        <p:spPr/>
        <p:txBody>
          <a:bodyPr/>
          <a:lstStyle/>
          <a:p>
            <a:r>
              <a:rPr lang="en-US" altLang="zh-CN" sz="2800" dirty="0" smtClean="0">
                <a:solidFill>
                  <a:srgbClr val="0070C0"/>
                </a:solidFill>
              </a:rPr>
              <a:t>Major problem:</a:t>
            </a:r>
            <a:r>
              <a:rPr lang="zh-CN" altLang="en-US" sz="2800" dirty="0" smtClean="0"/>
              <a:t>　</a:t>
            </a:r>
            <a:endParaRPr lang="en-US" altLang="zh-CN" sz="2800" dirty="0" smtClean="0"/>
          </a:p>
          <a:p>
            <a:pPr>
              <a:buNone/>
            </a:pPr>
            <a:r>
              <a:rPr lang="en-US" altLang="zh-CN" sz="2800" dirty="0" smtClean="0"/>
              <a:t>	</a:t>
            </a:r>
            <a:r>
              <a:rPr lang="en-US" altLang="zh-CN" sz="2800" dirty="0" smtClean="0">
                <a:solidFill>
                  <a:srgbClr val="FF0000"/>
                </a:solidFill>
              </a:rPr>
              <a:t>Conflicting policies </a:t>
            </a:r>
            <a:r>
              <a:rPr lang="en-US" altLang="zh-CN" sz="2800" dirty="0" smtClean="0"/>
              <a:t>with respect to resource usage, payment, management and security</a:t>
            </a:r>
          </a:p>
          <a:p>
            <a:endParaRPr lang="zh-CN" altLang="en-US" dirty="0"/>
          </a:p>
        </p:txBody>
      </p:sp>
      <p:sp>
        <p:nvSpPr>
          <p:cNvPr id="4" name="日期占位符 3"/>
          <p:cNvSpPr>
            <a:spLocks noGrp="1"/>
          </p:cNvSpPr>
          <p:nvPr>
            <p:ph type="dt" sz="half" idx="10"/>
          </p:nvPr>
        </p:nvSpPr>
        <p:spPr/>
        <p:txBody>
          <a:bodyPr/>
          <a:lstStyle/>
          <a:p>
            <a:r>
              <a:rPr lang="en-US" altLang="zh-CN" smtClean="0"/>
              <a:t>Ling Zhou</a:t>
            </a:r>
            <a:endParaRPr lang="zh-CN" altLang="en-US" dirty="0"/>
          </a:p>
        </p:txBody>
      </p:sp>
      <p:sp>
        <p:nvSpPr>
          <p:cNvPr id="5" name="页脚占位符 4"/>
          <p:cNvSpPr>
            <a:spLocks noGrp="1"/>
          </p:cNvSpPr>
          <p:nvPr>
            <p:ph type="ftr" sz="quarter" idx="11"/>
          </p:nvPr>
        </p:nvSpPr>
        <p:spPr/>
        <p:txBody>
          <a:bodyPr/>
          <a:lstStyle/>
          <a:p>
            <a:pPr algn="ctr"/>
            <a:r>
              <a:rPr lang="en-US" altLang="zh-CN" smtClean="0"/>
              <a:t>Distributed Systems Unit 1</a:t>
            </a:r>
            <a:endParaRPr lang="zh-CN" altLang="en-US" dirty="0"/>
          </a:p>
        </p:txBody>
      </p:sp>
      <p:pic>
        <p:nvPicPr>
          <p:cNvPr id="4102" name="Picture 6"/>
          <p:cNvPicPr>
            <a:picLocks noChangeAspect="1" noChangeArrowheads="1"/>
          </p:cNvPicPr>
          <p:nvPr/>
        </p:nvPicPr>
        <p:blipFill>
          <a:blip r:embed="rId2" cstate="print"/>
          <a:srcRect/>
          <a:stretch>
            <a:fillRect/>
          </a:stretch>
        </p:blipFill>
        <p:spPr bwMode="auto">
          <a:xfrm>
            <a:off x="5500694" y="3520362"/>
            <a:ext cx="3407216" cy="2259133"/>
          </a:xfrm>
          <a:prstGeom prst="rect">
            <a:avLst/>
          </a:prstGeom>
          <a:noFill/>
          <a:ln w="9525">
            <a:noFill/>
            <a:miter lim="800000"/>
            <a:headEnd/>
            <a:tailEnd/>
          </a:ln>
        </p:spPr>
      </p:pic>
      <p:sp>
        <p:nvSpPr>
          <p:cNvPr id="8" name="灯片编号占位符 7"/>
          <p:cNvSpPr>
            <a:spLocks noGrp="1"/>
          </p:cNvSpPr>
          <p:nvPr>
            <p:ph type="sldNum" sz="quarter" idx="12"/>
          </p:nvPr>
        </p:nvSpPr>
        <p:spPr/>
        <p:txBody>
          <a:bodyPr/>
          <a:lstStyle/>
          <a:p>
            <a:fld id="{0C913308-F349-4B6D-A68A-DD1791B4A57B}" type="slidenum">
              <a:rPr lang="zh-CN" altLang="en-US" smtClean="0"/>
              <a:pPr/>
              <a:t>39</a:t>
            </a:fld>
            <a:r>
              <a:rPr lang="en-US" altLang="zh-CN" smtClean="0"/>
              <a:t>/76</a:t>
            </a:r>
            <a:endParaRPr lang="zh-CN" altLang="en-US" dirty="0"/>
          </a:p>
        </p:txBody>
      </p:sp>
      <p:pic>
        <p:nvPicPr>
          <p:cNvPr id="78850" name="Picture 2" descr="Image result for conflicting policies "/>
          <p:cNvPicPr>
            <a:picLocks noChangeAspect="1" noChangeArrowheads="1"/>
          </p:cNvPicPr>
          <p:nvPr/>
        </p:nvPicPr>
        <p:blipFill>
          <a:blip r:embed="rId3"/>
          <a:srcRect/>
          <a:stretch>
            <a:fillRect/>
          </a:stretch>
        </p:blipFill>
        <p:spPr bwMode="auto">
          <a:xfrm>
            <a:off x="0" y="3679033"/>
            <a:ext cx="3143272" cy="1941791"/>
          </a:xfrm>
          <a:prstGeom prst="rect">
            <a:avLst/>
          </a:prstGeom>
          <a:noFill/>
        </p:spPr>
      </p:pic>
      <p:pic>
        <p:nvPicPr>
          <p:cNvPr id="78854" name="Picture 6" descr="Image result for conflicting policies "/>
          <p:cNvPicPr>
            <a:picLocks noChangeAspect="1" noChangeArrowheads="1"/>
          </p:cNvPicPr>
          <p:nvPr/>
        </p:nvPicPr>
        <p:blipFill>
          <a:blip r:embed="rId4"/>
          <a:srcRect/>
          <a:stretch>
            <a:fillRect/>
          </a:stretch>
        </p:blipFill>
        <p:spPr bwMode="auto">
          <a:xfrm>
            <a:off x="3071802" y="4002229"/>
            <a:ext cx="2333277" cy="1295399"/>
          </a:xfrm>
          <a:prstGeom prst="rect">
            <a:avLst/>
          </a:prstGeom>
          <a:noFill/>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Unit 1 – Introduction: Outline</a:t>
            </a:r>
            <a:endParaRPr lang="zh-CN" altLang="en-US" dirty="0"/>
          </a:p>
        </p:txBody>
      </p:sp>
      <p:sp>
        <p:nvSpPr>
          <p:cNvPr id="3" name="内容占位符 2"/>
          <p:cNvSpPr>
            <a:spLocks noGrp="1"/>
          </p:cNvSpPr>
          <p:nvPr>
            <p:ph idx="1"/>
          </p:nvPr>
        </p:nvSpPr>
        <p:spPr/>
        <p:txBody>
          <a:bodyPr/>
          <a:lstStyle/>
          <a:p>
            <a:r>
              <a:rPr lang="en-US" altLang="zh-CN" dirty="0" smtClean="0"/>
              <a:t>Brief history of modern computer era</a:t>
            </a:r>
          </a:p>
          <a:p>
            <a:r>
              <a:rPr lang="en-US" altLang="zh-CN" dirty="0" smtClean="0"/>
              <a:t>What are distributed systems?</a:t>
            </a:r>
          </a:p>
          <a:p>
            <a:r>
              <a:rPr lang="en-US" altLang="zh-CN" dirty="0" smtClean="0"/>
              <a:t>Goals of building distributed systems</a:t>
            </a:r>
          </a:p>
          <a:p>
            <a:r>
              <a:rPr lang="en-US" altLang="zh-CN" dirty="0" smtClean="0"/>
              <a:t>Types of distributed systems</a:t>
            </a:r>
          </a:p>
          <a:p>
            <a:r>
              <a:rPr lang="en-US" altLang="zh-CN" dirty="0" smtClean="0"/>
              <a:t>Summary</a:t>
            </a:r>
          </a:p>
          <a:p>
            <a:endParaRPr lang="en-US" altLang="zh-CN" dirty="0" smtClean="0"/>
          </a:p>
          <a:p>
            <a:endParaRPr lang="zh-CN" altLang="en-US" dirty="0"/>
          </a:p>
        </p:txBody>
      </p:sp>
      <p:sp>
        <p:nvSpPr>
          <p:cNvPr id="4" name="日期占位符 3"/>
          <p:cNvSpPr>
            <a:spLocks noGrp="1"/>
          </p:cNvSpPr>
          <p:nvPr>
            <p:ph type="dt" sz="half" idx="10"/>
          </p:nvPr>
        </p:nvSpPr>
        <p:spPr/>
        <p:txBody>
          <a:bodyPr/>
          <a:lstStyle/>
          <a:p>
            <a:r>
              <a:rPr lang="en-US" altLang="zh-CN" smtClean="0"/>
              <a:t>Ling Zhou</a:t>
            </a:r>
            <a:endParaRPr lang="zh-CN" altLang="en-US" dirty="0"/>
          </a:p>
        </p:txBody>
      </p:sp>
      <p:sp>
        <p:nvSpPr>
          <p:cNvPr id="5" name="页脚占位符 4"/>
          <p:cNvSpPr>
            <a:spLocks noGrp="1"/>
          </p:cNvSpPr>
          <p:nvPr>
            <p:ph type="ftr" sz="quarter" idx="11"/>
          </p:nvPr>
        </p:nvSpPr>
        <p:spPr/>
        <p:txBody>
          <a:bodyPr/>
          <a:lstStyle/>
          <a:p>
            <a:pPr algn="ctr"/>
            <a:r>
              <a:rPr lang="en-US" altLang="zh-CN" smtClean="0"/>
              <a:t>Distributed Systems Unit 1</a:t>
            </a:r>
            <a:endParaRPr lang="zh-CN" altLang="en-US" dirty="0"/>
          </a:p>
        </p:txBody>
      </p:sp>
      <p:pic>
        <p:nvPicPr>
          <p:cNvPr id="1026" name="Picture 2"/>
          <p:cNvPicPr>
            <a:picLocks noChangeAspect="1" noChangeArrowheads="1"/>
          </p:cNvPicPr>
          <p:nvPr/>
        </p:nvPicPr>
        <p:blipFill>
          <a:blip r:embed="rId3" cstate="print"/>
          <a:srcRect/>
          <a:stretch>
            <a:fillRect/>
          </a:stretch>
        </p:blipFill>
        <p:spPr bwMode="auto">
          <a:xfrm>
            <a:off x="5796135" y="4293096"/>
            <a:ext cx="2471738" cy="2143125"/>
          </a:xfrm>
          <a:prstGeom prst="rect">
            <a:avLst/>
          </a:prstGeom>
          <a:noFill/>
          <a:ln w="9525">
            <a:noFill/>
            <a:miter lim="800000"/>
            <a:headEnd/>
            <a:tailEnd/>
          </a:ln>
        </p:spPr>
      </p:pic>
      <p:sp>
        <p:nvSpPr>
          <p:cNvPr id="8" name="灯片编号占位符 7"/>
          <p:cNvSpPr>
            <a:spLocks noGrp="1"/>
          </p:cNvSpPr>
          <p:nvPr>
            <p:ph type="sldNum" sz="quarter" idx="12"/>
          </p:nvPr>
        </p:nvSpPr>
        <p:spPr/>
        <p:txBody>
          <a:bodyPr/>
          <a:lstStyle/>
          <a:p>
            <a:fld id="{0C913308-F349-4B6D-A68A-DD1791B4A57B}" type="slidenum">
              <a:rPr lang="zh-CN" altLang="en-US" smtClean="0"/>
              <a:pPr/>
              <a:t>4</a:t>
            </a:fld>
            <a:r>
              <a:rPr lang="en-US" altLang="zh-CN" smtClean="0"/>
              <a:t>/76</a:t>
            </a:r>
            <a:endParaRPr lang="zh-CN" altLang="en-US" dirty="0"/>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1928794" y="5572140"/>
            <a:ext cx="5072098" cy="830997"/>
          </a:xfrm>
          <a:prstGeom prst="rect">
            <a:avLst/>
          </a:prstGeom>
        </p:spPr>
        <p:style>
          <a:lnRef idx="1">
            <a:schemeClr val="accent4"/>
          </a:lnRef>
          <a:fillRef idx="2">
            <a:schemeClr val="accent4"/>
          </a:fillRef>
          <a:effectRef idx="1">
            <a:schemeClr val="accent4"/>
          </a:effectRef>
          <a:fontRef idx="minor">
            <a:schemeClr val="dk1"/>
          </a:fontRef>
        </p:style>
        <p:txBody>
          <a:bodyPr wrap="square">
            <a:spAutoFit/>
          </a:bodyPr>
          <a:lstStyle/>
          <a:p>
            <a:pPr lvl="1"/>
            <a:r>
              <a:rPr lang="en-US" altLang="zh-CN" sz="2400" dirty="0" smtClean="0"/>
              <a:t>Note: </a:t>
            </a:r>
            <a:r>
              <a:rPr lang="en-US" altLang="zh-CN" sz="2400" dirty="0" smtClean="0">
                <a:solidFill>
                  <a:srgbClr val="FF0000"/>
                </a:solidFill>
              </a:rPr>
              <a:t>end users</a:t>
            </a:r>
            <a:r>
              <a:rPr lang="en-US" altLang="zh-CN" sz="2400" dirty="0" smtClean="0"/>
              <a:t> </a:t>
            </a:r>
            <a:r>
              <a:rPr lang="en-US" altLang="zh-CN" sz="2400" dirty="0" smtClean="0">
                <a:solidFill>
                  <a:schemeClr val="tx1"/>
                </a:solidFill>
              </a:rPr>
              <a:t>collaborate</a:t>
            </a:r>
            <a:r>
              <a:rPr lang="en-US" altLang="zh-CN" sz="2400" dirty="0" smtClean="0">
                <a:solidFill>
                  <a:srgbClr val="FF0000"/>
                </a:solidFill>
              </a:rPr>
              <a:t> </a:t>
            </a:r>
            <a:r>
              <a:rPr lang="en-US" altLang="zh-CN" sz="2400" dirty="0" smtClean="0"/>
              <a:t>and </a:t>
            </a:r>
            <a:r>
              <a:rPr lang="en-US" altLang="zh-CN" sz="2400" dirty="0" smtClean="0">
                <a:solidFill>
                  <a:srgbClr val="FF0000"/>
                </a:solidFill>
              </a:rPr>
              <a:t>not administrative entities</a:t>
            </a:r>
            <a:r>
              <a:rPr lang="en-US" altLang="zh-CN" sz="2400" dirty="0" smtClean="0"/>
              <a:t>.</a:t>
            </a:r>
            <a:endParaRPr lang="zh-CN" altLang="en-US" sz="2400" dirty="0"/>
          </a:p>
        </p:txBody>
      </p:sp>
      <p:pic>
        <p:nvPicPr>
          <p:cNvPr id="165890" name="Picture 2" descr="Image result for MEMO + cartoon"/>
          <p:cNvPicPr>
            <a:picLocks noChangeAspect="1" noChangeArrowheads="1"/>
          </p:cNvPicPr>
          <p:nvPr/>
        </p:nvPicPr>
        <p:blipFill>
          <a:blip r:embed="rId2"/>
          <a:srcRect/>
          <a:stretch>
            <a:fillRect/>
          </a:stretch>
        </p:blipFill>
        <p:spPr bwMode="auto">
          <a:xfrm>
            <a:off x="714348" y="5429264"/>
            <a:ext cx="1374270" cy="1138231"/>
          </a:xfrm>
          <a:prstGeom prst="rect">
            <a:avLst/>
          </a:prstGeom>
          <a:noFill/>
        </p:spPr>
      </p:pic>
      <p:sp>
        <p:nvSpPr>
          <p:cNvPr id="2" name="标题 1"/>
          <p:cNvSpPr>
            <a:spLocks noGrp="1"/>
          </p:cNvSpPr>
          <p:nvPr>
            <p:ph type="title"/>
          </p:nvPr>
        </p:nvSpPr>
        <p:spPr>
          <a:xfrm>
            <a:off x="457200" y="500042"/>
            <a:ext cx="8229600" cy="857256"/>
          </a:xfrm>
        </p:spPr>
        <p:txBody>
          <a:bodyPr>
            <a:normAutofit fontScale="90000"/>
          </a:bodyPr>
          <a:lstStyle/>
          <a:p>
            <a:r>
              <a:rPr lang="en-US" altLang="zh-CN" dirty="0" smtClean="0"/>
              <a:t>Administrative Scalability Problems</a:t>
            </a:r>
            <a:endParaRPr lang="zh-CN" altLang="en-US" dirty="0"/>
          </a:p>
        </p:txBody>
      </p:sp>
      <p:sp>
        <p:nvSpPr>
          <p:cNvPr id="3" name="内容占位符 2"/>
          <p:cNvSpPr>
            <a:spLocks noGrp="1"/>
          </p:cNvSpPr>
          <p:nvPr>
            <p:ph idx="1"/>
          </p:nvPr>
        </p:nvSpPr>
        <p:spPr>
          <a:xfrm>
            <a:off x="457200" y="1428736"/>
            <a:ext cx="8229600" cy="4286280"/>
          </a:xfrm>
        </p:spPr>
        <p:txBody>
          <a:bodyPr>
            <a:normAutofit lnSpcReduction="10000"/>
          </a:bodyPr>
          <a:lstStyle/>
          <a:p>
            <a:pPr>
              <a:buNone/>
            </a:pPr>
            <a:r>
              <a:rPr lang="en-US" altLang="zh-CN" dirty="0" smtClean="0"/>
              <a:t>Examples</a:t>
            </a:r>
            <a:endParaRPr lang="en-US" altLang="zh-CN" b="1" dirty="0" smtClean="0"/>
          </a:p>
          <a:p>
            <a:pPr lvl="1"/>
            <a:r>
              <a:rPr lang="en-US" altLang="zh-CN" b="1" dirty="0" smtClean="0"/>
              <a:t>Computational grids: </a:t>
            </a:r>
            <a:r>
              <a:rPr lang="en-US" altLang="zh-CN" dirty="0" smtClean="0"/>
              <a:t>share expensive resources between different domains.</a:t>
            </a:r>
          </a:p>
          <a:p>
            <a:pPr lvl="1"/>
            <a:r>
              <a:rPr lang="en-US" altLang="zh-CN" b="1" dirty="0" smtClean="0"/>
              <a:t>Shared equipment:</a:t>
            </a:r>
            <a:r>
              <a:rPr lang="en-US" altLang="zh-CN" dirty="0" smtClean="0"/>
              <a:t> how to control, manage, and use a shared radio telescope constructed as large-scale shared sensor network?</a:t>
            </a:r>
          </a:p>
          <a:p>
            <a:pPr>
              <a:spcBef>
                <a:spcPts val="1200"/>
              </a:spcBef>
              <a:buNone/>
            </a:pPr>
            <a:r>
              <a:rPr lang="en-US" altLang="zh-CN" dirty="0" smtClean="0">
                <a:solidFill>
                  <a:srgbClr val="0070C0"/>
                </a:solidFill>
              </a:rPr>
              <a:t>Exception:</a:t>
            </a:r>
            <a:r>
              <a:rPr lang="en-US" altLang="zh-CN" dirty="0" smtClean="0"/>
              <a:t> several peer-to-peer networks</a:t>
            </a:r>
          </a:p>
          <a:p>
            <a:pPr lvl="1"/>
            <a:r>
              <a:rPr lang="en-US" altLang="zh-CN" dirty="0" smtClean="0"/>
              <a:t>File-sharing systems (based, e.g., on </a:t>
            </a:r>
            <a:r>
              <a:rPr lang="en-US" altLang="zh-CN" dirty="0" err="1" smtClean="0"/>
              <a:t>BitTorrent</a:t>
            </a:r>
            <a:r>
              <a:rPr lang="en-US" altLang="zh-CN" dirty="0" smtClean="0"/>
              <a:t>)</a:t>
            </a:r>
          </a:p>
          <a:p>
            <a:pPr lvl="1"/>
            <a:r>
              <a:rPr lang="en-US" altLang="zh-CN" dirty="0" smtClean="0"/>
              <a:t>Peer-to-peer telephony (Skype)</a:t>
            </a:r>
          </a:p>
          <a:p>
            <a:pPr lvl="1"/>
            <a:r>
              <a:rPr lang="en-US" altLang="zh-CN" dirty="0" smtClean="0"/>
              <a:t>Peer-assisted audio streaming (</a:t>
            </a:r>
            <a:r>
              <a:rPr lang="en-US" altLang="zh-CN" dirty="0" err="1" smtClean="0"/>
              <a:t>Spotify</a:t>
            </a:r>
            <a:r>
              <a:rPr lang="en-US" altLang="zh-CN" dirty="0" smtClean="0"/>
              <a:t>)</a:t>
            </a:r>
          </a:p>
        </p:txBody>
      </p:sp>
      <p:sp>
        <p:nvSpPr>
          <p:cNvPr id="4" name="日期占位符 3"/>
          <p:cNvSpPr>
            <a:spLocks noGrp="1"/>
          </p:cNvSpPr>
          <p:nvPr>
            <p:ph type="dt" sz="half" idx="10"/>
          </p:nvPr>
        </p:nvSpPr>
        <p:spPr/>
        <p:txBody>
          <a:bodyPr/>
          <a:lstStyle/>
          <a:p>
            <a:r>
              <a:rPr lang="en-US" altLang="zh-CN" smtClean="0"/>
              <a:t>Ling Zhou</a:t>
            </a:r>
            <a:endParaRPr lang="zh-CN" altLang="en-US" dirty="0"/>
          </a:p>
        </p:txBody>
      </p:sp>
      <p:sp>
        <p:nvSpPr>
          <p:cNvPr id="5" name="页脚占位符 4"/>
          <p:cNvSpPr>
            <a:spLocks noGrp="1"/>
          </p:cNvSpPr>
          <p:nvPr>
            <p:ph type="ftr" sz="quarter" idx="11"/>
          </p:nvPr>
        </p:nvSpPr>
        <p:spPr/>
        <p:txBody>
          <a:bodyPr/>
          <a:lstStyle/>
          <a:p>
            <a:pPr algn="ctr"/>
            <a:r>
              <a:rPr lang="en-US" altLang="zh-CN" smtClean="0"/>
              <a:t>Distributed Systems Unit 1</a:t>
            </a:r>
            <a:endParaRPr lang="zh-CN" altLang="en-US" dirty="0"/>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40</a:t>
            </a:fld>
            <a:r>
              <a:rPr lang="en-US" altLang="zh-CN" smtClean="0"/>
              <a:t>/76</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9" presetClass="entr" presetSubtype="0" decel="100000" fill="hold" nodeType="clickEffect">
                                  <p:stCondLst>
                                    <p:cond delay="0"/>
                                  </p:stCondLst>
                                  <p:childTnLst>
                                    <p:set>
                                      <p:cBhvr>
                                        <p:cTn id="6" dur="1" fill="hold">
                                          <p:stCondLst>
                                            <p:cond delay="0"/>
                                          </p:stCondLst>
                                        </p:cTn>
                                        <p:tgtEl>
                                          <p:spTgt spid="165890"/>
                                        </p:tgtEl>
                                        <p:attrNameLst>
                                          <p:attrName>style.visibility</p:attrName>
                                        </p:attrNameLst>
                                      </p:cBhvr>
                                      <p:to>
                                        <p:strVal val="visible"/>
                                      </p:to>
                                    </p:set>
                                    <p:anim calcmode="lin" valueType="num">
                                      <p:cBhvr>
                                        <p:cTn id="7" dur="500" fill="hold"/>
                                        <p:tgtEl>
                                          <p:spTgt spid="165890"/>
                                        </p:tgtEl>
                                        <p:attrNameLst>
                                          <p:attrName>ppt_w</p:attrName>
                                        </p:attrNameLst>
                                      </p:cBhvr>
                                      <p:tavLst>
                                        <p:tav tm="0">
                                          <p:val>
                                            <p:fltVal val="0"/>
                                          </p:val>
                                        </p:tav>
                                        <p:tav tm="100000">
                                          <p:val>
                                            <p:strVal val="#ppt_w"/>
                                          </p:val>
                                        </p:tav>
                                      </p:tavLst>
                                    </p:anim>
                                    <p:anim calcmode="lin" valueType="num">
                                      <p:cBhvr>
                                        <p:cTn id="8" dur="500" fill="hold"/>
                                        <p:tgtEl>
                                          <p:spTgt spid="165890"/>
                                        </p:tgtEl>
                                        <p:attrNameLst>
                                          <p:attrName>ppt_h</p:attrName>
                                        </p:attrNameLst>
                                      </p:cBhvr>
                                      <p:tavLst>
                                        <p:tav tm="0">
                                          <p:val>
                                            <p:fltVal val="0"/>
                                          </p:val>
                                        </p:tav>
                                        <p:tav tm="100000">
                                          <p:val>
                                            <p:strVal val="#ppt_h"/>
                                          </p:val>
                                        </p:tav>
                                      </p:tavLst>
                                    </p:anim>
                                    <p:anim calcmode="lin" valueType="num">
                                      <p:cBhvr>
                                        <p:cTn id="9" dur="500" fill="hold"/>
                                        <p:tgtEl>
                                          <p:spTgt spid="165890"/>
                                        </p:tgtEl>
                                        <p:attrNameLst>
                                          <p:attrName>style.rotation</p:attrName>
                                        </p:attrNameLst>
                                      </p:cBhvr>
                                      <p:tavLst>
                                        <p:tav tm="0">
                                          <p:val>
                                            <p:fltVal val="360"/>
                                          </p:val>
                                        </p:tav>
                                        <p:tav tm="100000">
                                          <p:val>
                                            <p:fltVal val="0"/>
                                          </p:val>
                                        </p:tav>
                                      </p:tavLst>
                                    </p:anim>
                                    <p:animEffect transition="in" filter="fade">
                                      <p:cBhvr>
                                        <p:cTn id="10" dur="500"/>
                                        <p:tgtEl>
                                          <p:spTgt spid="165890"/>
                                        </p:tgtEl>
                                      </p:cBhvr>
                                    </p:animEffect>
                                  </p:childTnLst>
                                </p:cTn>
                              </p:par>
                            </p:childTnLst>
                          </p:cTn>
                        </p:par>
                      </p:childTnLst>
                    </p:cTn>
                  </p:par>
                  <p:par>
                    <p:cTn id="11" fill="hold">
                      <p:stCondLst>
                        <p:cond delay="indefinite"/>
                      </p:stCondLst>
                      <p:childTnLst>
                        <p:par>
                          <p:cTn id="12" fill="hold">
                            <p:stCondLst>
                              <p:cond delay="0"/>
                            </p:stCondLst>
                            <p:childTnLst>
                              <p:par>
                                <p:cTn id="13" presetID="12" presetClass="entr" presetSubtype="8"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slide(fromLeft)">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a:bodyPr>
          <a:lstStyle/>
          <a:p>
            <a:r>
              <a:rPr lang="en-US" altLang="zh-CN" sz="2800" dirty="0" smtClean="0"/>
              <a:t>Scalability problems in DS </a:t>
            </a:r>
            <a:r>
              <a:rPr lang="en-US" altLang="zh-CN" sz="2800" dirty="0" smtClean="0">
                <a:solidFill>
                  <a:srgbClr val="0070C0"/>
                </a:solidFill>
                <a:sym typeface="Wingdings" pitchFamily="2" charset="2"/>
              </a:rPr>
              <a:t></a:t>
            </a:r>
            <a:r>
              <a:rPr lang="en-US" altLang="zh-CN" sz="2800" dirty="0" smtClean="0">
                <a:sym typeface="Wingdings" pitchFamily="2" charset="2"/>
              </a:rPr>
              <a:t> </a:t>
            </a:r>
            <a:r>
              <a:rPr lang="en-US" altLang="zh-CN" sz="2800" dirty="0" smtClean="0">
                <a:solidFill>
                  <a:srgbClr val="00B050"/>
                </a:solidFill>
                <a:sym typeface="Wingdings" pitchFamily="2" charset="2"/>
              </a:rPr>
              <a:t>performance problem </a:t>
            </a:r>
            <a:r>
              <a:rPr lang="en-US" altLang="zh-CN" sz="2800" dirty="0" smtClean="0">
                <a:sym typeface="Wingdings" pitchFamily="2" charset="2"/>
              </a:rPr>
              <a:t>caused by limited capacity of servers and network</a:t>
            </a:r>
            <a:endParaRPr lang="en-US" altLang="zh-CN" sz="2800" dirty="0" smtClean="0"/>
          </a:p>
          <a:p>
            <a:pPr>
              <a:spcAft>
                <a:spcPts val="600"/>
              </a:spcAft>
            </a:pPr>
            <a:r>
              <a:rPr lang="en-US" altLang="zh-CN" sz="2800" dirty="0" smtClean="0"/>
              <a:t>Basically only three techniques for scaling</a:t>
            </a:r>
          </a:p>
          <a:p>
            <a:pPr lvl="1">
              <a:spcAft>
                <a:spcPts val="600"/>
              </a:spcAft>
            </a:pPr>
            <a:r>
              <a:rPr lang="en-US" altLang="zh-CN" sz="3600" dirty="0" smtClean="0"/>
              <a:t>Hiding communication latencies</a:t>
            </a:r>
          </a:p>
          <a:p>
            <a:pPr lvl="1">
              <a:spcAft>
                <a:spcPts val="600"/>
              </a:spcAft>
            </a:pPr>
            <a:r>
              <a:rPr lang="en-US" altLang="zh-CN" sz="3600" dirty="0" smtClean="0"/>
              <a:t>Distribution</a:t>
            </a:r>
          </a:p>
          <a:p>
            <a:pPr lvl="1">
              <a:spcAft>
                <a:spcPts val="600"/>
              </a:spcAft>
            </a:pPr>
            <a:r>
              <a:rPr lang="en-US" altLang="zh-CN" sz="3600" dirty="0" smtClean="0"/>
              <a:t>Replication</a:t>
            </a:r>
          </a:p>
          <a:p>
            <a:endParaRPr lang="zh-CN" altLang="en-US" dirty="0"/>
          </a:p>
        </p:txBody>
      </p:sp>
      <p:pic>
        <p:nvPicPr>
          <p:cNvPr id="5122" name="Picture 2"/>
          <p:cNvPicPr>
            <a:picLocks noChangeAspect="1" noChangeArrowheads="1"/>
          </p:cNvPicPr>
          <p:nvPr/>
        </p:nvPicPr>
        <p:blipFill>
          <a:blip r:embed="rId2" cstate="print"/>
          <a:srcRect l="6719" t="5062" r="8399" b="1687"/>
          <a:stretch>
            <a:fillRect/>
          </a:stretch>
        </p:blipFill>
        <p:spPr bwMode="auto">
          <a:xfrm>
            <a:off x="459973" y="3789040"/>
            <a:ext cx="727651" cy="795841"/>
          </a:xfrm>
          <a:prstGeom prst="rect">
            <a:avLst/>
          </a:prstGeom>
          <a:noFill/>
          <a:ln w="9525">
            <a:noFill/>
            <a:miter lim="800000"/>
            <a:headEnd/>
            <a:tailEnd/>
          </a:ln>
        </p:spPr>
      </p:pic>
      <p:sp>
        <p:nvSpPr>
          <p:cNvPr id="2" name="标题 1"/>
          <p:cNvSpPr>
            <a:spLocks noGrp="1"/>
          </p:cNvSpPr>
          <p:nvPr>
            <p:ph type="title"/>
          </p:nvPr>
        </p:nvSpPr>
        <p:spPr/>
        <p:txBody>
          <a:bodyPr/>
          <a:lstStyle/>
          <a:p>
            <a:r>
              <a:rPr lang="en-US" altLang="zh-CN" dirty="0" smtClean="0"/>
              <a:t>Scaling Techniques</a:t>
            </a:r>
            <a:endParaRPr lang="zh-CN" altLang="en-US" dirty="0"/>
          </a:p>
        </p:txBody>
      </p:sp>
      <p:sp>
        <p:nvSpPr>
          <p:cNvPr id="4" name="日期占位符 3"/>
          <p:cNvSpPr>
            <a:spLocks noGrp="1"/>
          </p:cNvSpPr>
          <p:nvPr>
            <p:ph type="dt" sz="half" idx="10"/>
          </p:nvPr>
        </p:nvSpPr>
        <p:spPr/>
        <p:txBody>
          <a:bodyPr/>
          <a:lstStyle/>
          <a:p>
            <a:r>
              <a:rPr lang="en-US" altLang="zh-CN" smtClean="0"/>
              <a:t>Ling Zhou</a:t>
            </a:r>
            <a:endParaRPr lang="zh-CN" altLang="en-US" dirty="0"/>
          </a:p>
        </p:txBody>
      </p:sp>
      <p:sp>
        <p:nvSpPr>
          <p:cNvPr id="5" name="页脚占位符 4"/>
          <p:cNvSpPr>
            <a:spLocks noGrp="1"/>
          </p:cNvSpPr>
          <p:nvPr>
            <p:ph type="ftr" sz="quarter" idx="11"/>
          </p:nvPr>
        </p:nvSpPr>
        <p:spPr/>
        <p:txBody>
          <a:bodyPr/>
          <a:lstStyle/>
          <a:p>
            <a:pPr algn="ctr"/>
            <a:r>
              <a:rPr lang="en-US" altLang="zh-CN" smtClean="0"/>
              <a:t>Distributed Systems Unit 1</a:t>
            </a:r>
            <a:endParaRPr lang="zh-CN" altLang="en-US" dirty="0"/>
          </a:p>
        </p:txBody>
      </p:sp>
      <p:pic>
        <p:nvPicPr>
          <p:cNvPr id="8" name="Picture 2"/>
          <p:cNvPicPr>
            <a:picLocks noChangeAspect="1" noChangeArrowheads="1"/>
          </p:cNvPicPr>
          <p:nvPr/>
        </p:nvPicPr>
        <p:blipFill>
          <a:blip r:embed="rId2" cstate="print"/>
          <a:srcRect l="6719" t="5062" r="8399" b="1687"/>
          <a:stretch>
            <a:fillRect/>
          </a:stretch>
        </p:blipFill>
        <p:spPr bwMode="auto">
          <a:xfrm>
            <a:off x="459973" y="4545124"/>
            <a:ext cx="727651" cy="795841"/>
          </a:xfrm>
          <a:prstGeom prst="rect">
            <a:avLst/>
          </a:prstGeom>
          <a:noFill/>
          <a:ln w="9525">
            <a:noFill/>
            <a:miter lim="800000"/>
            <a:headEnd/>
            <a:tailEnd/>
          </a:ln>
        </p:spPr>
      </p:pic>
      <p:pic>
        <p:nvPicPr>
          <p:cNvPr id="9" name="Picture 2"/>
          <p:cNvPicPr>
            <a:picLocks noChangeAspect="1" noChangeArrowheads="1"/>
          </p:cNvPicPr>
          <p:nvPr/>
        </p:nvPicPr>
        <p:blipFill>
          <a:blip r:embed="rId2" cstate="print"/>
          <a:srcRect l="6719" t="5062" r="8399" b="1687"/>
          <a:stretch>
            <a:fillRect/>
          </a:stretch>
        </p:blipFill>
        <p:spPr bwMode="auto">
          <a:xfrm>
            <a:off x="459973" y="5301208"/>
            <a:ext cx="727651" cy="795841"/>
          </a:xfrm>
          <a:prstGeom prst="rect">
            <a:avLst/>
          </a:prstGeom>
          <a:noFill/>
          <a:ln w="9525">
            <a:noFill/>
            <a:miter lim="800000"/>
            <a:headEnd/>
            <a:tailEnd/>
          </a:ln>
        </p:spPr>
      </p:pic>
      <p:pic>
        <p:nvPicPr>
          <p:cNvPr id="5124" name="Picture 4"/>
          <p:cNvPicPr>
            <a:picLocks noChangeAspect="1" noChangeArrowheads="1"/>
          </p:cNvPicPr>
          <p:nvPr/>
        </p:nvPicPr>
        <p:blipFill>
          <a:blip r:embed="rId3" cstate="print"/>
          <a:srcRect/>
          <a:stretch>
            <a:fillRect/>
          </a:stretch>
        </p:blipFill>
        <p:spPr bwMode="auto">
          <a:xfrm>
            <a:off x="6012160" y="4509120"/>
            <a:ext cx="2466975" cy="1847850"/>
          </a:xfrm>
          <a:prstGeom prst="rect">
            <a:avLst/>
          </a:prstGeom>
          <a:noFill/>
          <a:ln w="9525">
            <a:noFill/>
            <a:miter lim="800000"/>
            <a:headEnd/>
            <a:tailEnd/>
          </a:ln>
        </p:spPr>
      </p:pic>
      <p:sp>
        <p:nvSpPr>
          <p:cNvPr id="11" name="灯片编号占位符 10"/>
          <p:cNvSpPr>
            <a:spLocks noGrp="1"/>
          </p:cNvSpPr>
          <p:nvPr>
            <p:ph type="sldNum" sz="quarter" idx="12"/>
          </p:nvPr>
        </p:nvSpPr>
        <p:spPr/>
        <p:txBody>
          <a:bodyPr/>
          <a:lstStyle/>
          <a:p>
            <a:fld id="{0C913308-F349-4B6D-A68A-DD1791B4A57B}" type="slidenum">
              <a:rPr lang="zh-CN" altLang="en-US" smtClean="0"/>
              <a:pPr/>
              <a:t>41</a:t>
            </a:fld>
            <a:r>
              <a:rPr lang="en-US" altLang="zh-CN" smtClean="0"/>
              <a:t>/76</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122"/>
                                        </p:tgtEl>
                                        <p:attrNameLst>
                                          <p:attrName>style.visibility</p:attrName>
                                        </p:attrNameLst>
                                      </p:cBhvr>
                                      <p:to>
                                        <p:strVal val="visible"/>
                                      </p:to>
                                    </p:set>
                                  </p:childTnLst>
                                </p:cTn>
                              </p:par>
                            </p:childTnLst>
                          </p:cTn>
                        </p:par>
                        <p:par>
                          <p:cTn id="15" fill="hold">
                            <p:stCondLst>
                              <p:cond delay="0"/>
                            </p:stCondLst>
                            <p:childTnLst>
                              <p:par>
                                <p:cTn id="16" presetID="12" presetClass="entr" presetSubtype="8" fill="hold" nodeType="after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slide(fromLeft)">
                                      <p:cBhvr>
                                        <p:cTn id="18" dur="500"/>
                                        <p:tgtEl>
                                          <p:spTgt spid="3">
                                            <p:txEl>
                                              <p:pRg st="2" end="2"/>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par>
                          <p:cTn id="23" fill="hold">
                            <p:stCondLst>
                              <p:cond delay="0"/>
                            </p:stCondLst>
                            <p:childTnLst>
                              <p:par>
                                <p:cTn id="24" presetID="12" presetClass="entr" presetSubtype="8" fill="hold" nodeType="afterEffect">
                                  <p:stCondLst>
                                    <p:cond delay="0"/>
                                  </p:stCondLst>
                                  <p:childTnLst>
                                    <p:set>
                                      <p:cBhvr>
                                        <p:cTn id="25" dur="1" fill="hold">
                                          <p:stCondLst>
                                            <p:cond delay="0"/>
                                          </p:stCondLst>
                                        </p:cTn>
                                        <p:tgtEl>
                                          <p:spTgt spid="3">
                                            <p:txEl>
                                              <p:pRg st="3" end="3"/>
                                            </p:txEl>
                                          </p:spTgt>
                                        </p:tgtEl>
                                        <p:attrNameLst>
                                          <p:attrName>style.visibility</p:attrName>
                                        </p:attrNameLst>
                                      </p:cBhvr>
                                      <p:to>
                                        <p:strVal val="visible"/>
                                      </p:to>
                                    </p:set>
                                    <p:animEffect transition="in" filter="slide(fromLeft)">
                                      <p:cBhvr>
                                        <p:cTn id="26" dur="500"/>
                                        <p:tgtEl>
                                          <p:spTgt spid="3">
                                            <p:txEl>
                                              <p:pRg st="3" end="3"/>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par>
                          <p:cTn id="31" fill="hold">
                            <p:stCondLst>
                              <p:cond delay="0"/>
                            </p:stCondLst>
                            <p:childTnLst>
                              <p:par>
                                <p:cTn id="32" presetID="12" presetClass="entr" presetSubtype="8" fill="hold" nodeType="afterEffect">
                                  <p:stCondLst>
                                    <p:cond delay="0"/>
                                  </p:stCondLst>
                                  <p:childTnLst>
                                    <p:set>
                                      <p:cBhvr>
                                        <p:cTn id="33" dur="1" fill="hold">
                                          <p:stCondLst>
                                            <p:cond delay="0"/>
                                          </p:stCondLst>
                                        </p:cTn>
                                        <p:tgtEl>
                                          <p:spTgt spid="3">
                                            <p:txEl>
                                              <p:pRg st="4" end="4"/>
                                            </p:txEl>
                                          </p:spTgt>
                                        </p:tgtEl>
                                        <p:attrNameLst>
                                          <p:attrName>style.visibility</p:attrName>
                                        </p:attrNameLst>
                                      </p:cBhvr>
                                      <p:to>
                                        <p:strVal val="visible"/>
                                      </p:to>
                                    </p:set>
                                    <p:animEffect transition="in" filter="slide(fromLeft)">
                                      <p:cBhvr>
                                        <p:cTn id="34"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4"/>
          <p:cNvPicPr>
            <a:picLocks noChangeAspect="1" noChangeArrowheads="1"/>
          </p:cNvPicPr>
          <p:nvPr/>
        </p:nvPicPr>
        <p:blipFill>
          <a:blip r:embed="rId2" cstate="print"/>
          <a:srcRect/>
          <a:stretch>
            <a:fillRect/>
          </a:stretch>
        </p:blipFill>
        <p:spPr bwMode="auto">
          <a:xfrm>
            <a:off x="7020272" y="764704"/>
            <a:ext cx="1905000" cy="1524000"/>
          </a:xfrm>
          <a:prstGeom prst="rect">
            <a:avLst/>
          </a:prstGeom>
          <a:noFill/>
          <a:ln w="9525">
            <a:noFill/>
            <a:miter lim="800000"/>
            <a:headEnd/>
            <a:tailEnd/>
          </a:ln>
        </p:spPr>
      </p:pic>
      <p:sp>
        <p:nvSpPr>
          <p:cNvPr id="2" name="标题 1"/>
          <p:cNvSpPr>
            <a:spLocks noGrp="1"/>
          </p:cNvSpPr>
          <p:nvPr>
            <p:ph type="title"/>
          </p:nvPr>
        </p:nvSpPr>
        <p:spPr/>
        <p:txBody>
          <a:bodyPr>
            <a:normAutofit fontScale="90000"/>
          </a:bodyPr>
          <a:lstStyle/>
          <a:p>
            <a:r>
              <a:rPr lang="en-US" altLang="zh-CN" dirty="0" smtClean="0"/>
              <a:t>Scaling Techniques (1): </a:t>
            </a:r>
            <a:br>
              <a:rPr lang="en-US" altLang="zh-CN" dirty="0" smtClean="0"/>
            </a:br>
            <a:r>
              <a:rPr lang="en-US" altLang="zh-CN" dirty="0" smtClean="0"/>
              <a:t>Hiding Latencies</a:t>
            </a:r>
            <a:endParaRPr lang="zh-CN" altLang="en-US" dirty="0"/>
          </a:p>
        </p:txBody>
      </p:sp>
      <p:sp>
        <p:nvSpPr>
          <p:cNvPr id="3" name="内容占位符 2"/>
          <p:cNvSpPr>
            <a:spLocks noGrp="1"/>
          </p:cNvSpPr>
          <p:nvPr>
            <p:ph idx="1"/>
          </p:nvPr>
        </p:nvSpPr>
        <p:spPr/>
        <p:txBody>
          <a:bodyPr>
            <a:normAutofit lnSpcReduction="10000"/>
          </a:bodyPr>
          <a:lstStyle/>
          <a:p>
            <a:endParaRPr lang="en-US" altLang="zh-CN" sz="2800" u="sng" dirty="0" smtClean="0"/>
          </a:p>
          <a:p>
            <a:r>
              <a:rPr lang="en-US" altLang="zh-CN" sz="2800" u="sng" dirty="0" smtClean="0">
                <a:solidFill>
                  <a:srgbClr val="0070C0"/>
                </a:solidFill>
              </a:rPr>
              <a:t>Sol. 1</a:t>
            </a:r>
            <a:r>
              <a:rPr lang="en-US" altLang="zh-CN" sz="2800" dirty="0" smtClean="0">
                <a:solidFill>
                  <a:srgbClr val="0070C0"/>
                </a:solidFill>
              </a:rPr>
              <a:t>: </a:t>
            </a:r>
            <a:r>
              <a:rPr lang="en-US" altLang="zh-CN" sz="2800" dirty="0" smtClean="0"/>
              <a:t>using </a:t>
            </a:r>
            <a:r>
              <a:rPr lang="en-US" altLang="zh-CN" sz="2800" dirty="0" smtClean="0">
                <a:solidFill>
                  <a:srgbClr val="00B050"/>
                </a:solidFill>
              </a:rPr>
              <a:t>asynchronous communication</a:t>
            </a:r>
            <a:r>
              <a:rPr lang="en-US" altLang="zh-CN" sz="2800" dirty="0" smtClean="0"/>
              <a:t>, </a:t>
            </a:r>
          </a:p>
          <a:p>
            <a:pPr lvl="1"/>
            <a:r>
              <a:rPr lang="en-US" altLang="zh-CN" dirty="0" smtClean="0"/>
              <a:t>e.g., an alternative to waiting for a reply from the server is to do other useful work at the requester’s side</a:t>
            </a:r>
          </a:p>
          <a:p>
            <a:pPr marL="274320" lvl="1" indent="-274320">
              <a:buClr>
                <a:schemeClr val="accent3"/>
              </a:buClr>
              <a:buSzPct val="95000"/>
            </a:pPr>
            <a:endParaRPr lang="en-US" altLang="zh-CN" sz="2800" u="sng" dirty="0" smtClean="0"/>
          </a:p>
          <a:p>
            <a:pPr marL="274320" lvl="1" indent="-274320">
              <a:buClr>
                <a:schemeClr val="accent3"/>
              </a:buClr>
              <a:buSzPct val="95000"/>
            </a:pPr>
            <a:r>
              <a:rPr lang="en-US" altLang="zh-CN" sz="2800" u="sng" dirty="0" smtClean="0">
                <a:solidFill>
                  <a:srgbClr val="0070C0"/>
                </a:solidFill>
              </a:rPr>
              <a:t>Sol. 2</a:t>
            </a:r>
            <a:r>
              <a:rPr lang="en-US" altLang="zh-CN" sz="2800" dirty="0" smtClean="0">
                <a:solidFill>
                  <a:srgbClr val="0070C0"/>
                </a:solidFill>
              </a:rPr>
              <a:t>: </a:t>
            </a:r>
            <a:r>
              <a:rPr lang="en-US" altLang="zh-CN" sz="2800" dirty="0" smtClean="0"/>
              <a:t>reducing the overall communication, </a:t>
            </a:r>
          </a:p>
          <a:p>
            <a:pPr marL="548640" lvl="2" indent="-274320">
              <a:buClr>
                <a:schemeClr val="accent3"/>
              </a:buClr>
              <a:buSzPct val="95000"/>
            </a:pPr>
            <a:r>
              <a:rPr lang="en-US" altLang="zh-CN" sz="2400" dirty="0" smtClean="0"/>
              <a:t>e.g., moving part of the computation that is normally done at the server to the client process</a:t>
            </a:r>
          </a:p>
          <a:p>
            <a:pPr marL="548640" lvl="2" indent="-274320">
              <a:buClr>
                <a:schemeClr val="accent3"/>
              </a:buClr>
              <a:buSzPct val="95000"/>
            </a:pPr>
            <a:r>
              <a:rPr lang="en-US" altLang="zh-CN" sz="2400" dirty="0" smtClean="0"/>
              <a:t>The approach of </a:t>
            </a:r>
            <a:r>
              <a:rPr lang="en-US" altLang="zh-CN" sz="2400" dirty="0" smtClean="0">
                <a:solidFill>
                  <a:srgbClr val="0070C0"/>
                </a:solidFill>
              </a:rPr>
              <a:t>shipping code </a:t>
            </a:r>
            <a:r>
              <a:rPr lang="en-US" altLang="zh-CN" sz="2400" dirty="0" smtClean="0"/>
              <a:t>is now widely supported by the Web in the form of Java applets and </a:t>
            </a:r>
            <a:r>
              <a:rPr lang="en-US" altLang="zh-CN" sz="2400" dirty="0" err="1" smtClean="0"/>
              <a:t>Javascript</a:t>
            </a:r>
            <a:r>
              <a:rPr lang="en-US" altLang="zh-CN" sz="2400" dirty="0" smtClean="0"/>
              <a:t> </a:t>
            </a:r>
          </a:p>
          <a:p>
            <a:endParaRPr lang="zh-CN" altLang="en-US" sz="2800" dirty="0"/>
          </a:p>
        </p:txBody>
      </p:sp>
      <p:sp>
        <p:nvSpPr>
          <p:cNvPr id="4" name="日期占位符 3"/>
          <p:cNvSpPr>
            <a:spLocks noGrp="1"/>
          </p:cNvSpPr>
          <p:nvPr>
            <p:ph type="dt" sz="half" idx="10"/>
          </p:nvPr>
        </p:nvSpPr>
        <p:spPr/>
        <p:txBody>
          <a:bodyPr/>
          <a:lstStyle/>
          <a:p>
            <a:r>
              <a:rPr lang="en-US" altLang="zh-CN" smtClean="0"/>
              <a:t>Ling Zhou</a:t>
            </a:r>
            <a:endParaRPr lang="zh-CN" altLang="en-US" dirty="0"/>
          </a:p>
        </p:txBody>
      </p:sp>
      <p:sp>
        <p:nvSpPr>
          <p:cNvPr id="5" name="页脚占位符 4"/>
          <p:cNvSpPr>
            <a:spLocks noGrp="1"/>
          </p:cNvSpPr>
          <p:nvPr>
            <p:ph type="ftr" sz="quarter" idx="11"/>
          </p:nvPr>
        </p:nvSpPr>
        <p:spPr/>
        <p:txBody>
          <a:bodyPr/>
          <a:lstStyle/>
          <a:p>
            <a:pPr algn="ctr"/>
            <a:r>
              <a:rPr lang="en-US" altLang="zh-CN" smtClean="0"/>
              <a:t>Distributed Systems Unit 1</a:t>
            </a:r>
            <a:endParaRPr lang="zh-CN" altLang="en-US" dirty="0"/>
          </a:p>
        </p:txBody>
      </p:sp>
      <p:sp>
        <p:nvSpPr>
          <p:cNvPr id="9" name="灯片编号占位符 8"/>
          <p:cNvSpPr>
            <a:spLocks noGrp="1"/>
          </p:cNvSpPr>
          <p:nvPr>
            <p:ph type="sldNum" sz="quarter" idx="12"/>
          </p:nvPr>
        </p:nvSpPr>
        <p:spPr/>
        <p:txBody>
          <a:bodyPr/>
          <a:lstStyle/>
          <a:p>
            <a:fld id="{0C913308-F349-4B6D-A68A-DD1791B4A57B}" type="slidenum">
              <a:rPr lang="zh-CN" altLang="en-US" smtClean="0"/>
              <a:pPr/>
              <a:t>42</a:t>
            </a:fld>
            <a:r>
              <a:rPr lang="en-US" altLang="zh-CN" smtClean="0"/>
              <a:t>/76</a:t>
            </a:r>
            <a:endParaRPr lang="zh-CN" altLang="en-US" dirty="0"/>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r>
              <a:rPr lang="en-US" altLang="zh-CN" smtClean="0"/>
              <a:t>Ling Zhou</a:t>
            </a:r>
            <a:endParaRPr lang="zh-CN" altLang="en-US" dirty="0"/>
          </a:p>
        </p:txBody>
      </p:sp>
      <p:sp>
        <p:nvSpPr>
          <p:cNvPr id="5" name="页脚占位符 4"/>
          <p:cNvSpPr>
            <a:spLocks noGrp="1"/>
          </p:cNvSpPr>
          <p:nvPr>
            <p:ph type="ftr" sz="quarter" idx="11"/>
          </p:nvPr>
        </p:nvSpPr>
        <p:spPr/>
        <p:txBody>
          <a:bodyPr/>
          <a:lstStyle/>
          <a:p>
            <a:pPr algn="ctr"/>
            <a:r>
              <a:rPr lang="en-US" altLang="zh-CN" smtClean="0"/>
              <a:t>Distributed Systems Unit 1</a:t>
            </a:r>
            <a:endParaRPr lang="zh-CN" altLang="en-US" dirty="0"/>
          </a:p>
        </p:txBody>
      </p:sp>
      <p:sp>
        <p:nvSpPr>
          <p:cNvPr id="7" name="Text Box 4"/>
          <p:cNvSpPr txBox="1">
            <a:spLocks noChangeArrowheads="1"/>
          </p:cNvSpPr>
          <p:nvPr/>
        </p:nvSpPr>
        <p:spPr bwMode="auto">
          <a:xfrm>
            <a:off x="688975" y="5524500"/>
            <a:ext cx="7620000" cy="822325"/>
          </a:xfrm>
          <a:prstGeom prst="rect">
            <a:avLst/>
          </a:prstGeom>
          <a:noFill/>
          <a:ln w="9525" algn="ctr">
            <a:noFill/>
            <a:miter lim="800000"/>
            <a:headEnd/>
            <a:tailEnd/>
          </a:ln>
          <a:effectLst/>
        </p:spPr>
        <p:txBody>
          <a:bodyPr/>
          <a:lstStyle/>
          <a:p>
            <a:pPr marL="609600" indent="-609600">
              <a:spcBef>
                <a:spcPct val="20000"/>
              </a:spcBef>
              <a:buClr>
                <a:schemeClr val="accent2"/>
              </a:buClr>
            </a:pPr>
            <a:r>
              <a:rPr lang="en-US" altLang="zh-CN" sz="2400" dirty="0" smtClean="0">
                <a:latin typeface="Arial" charset="0"/>
                <a:ea typeface="宋体" charset="-122"/>
              </a:rPr>
              <a:t>Figure: </a:t>
            </a:r>
            <a:r>
              <a:rPr lang="en-US" altLang="zh-CN" sz="2400" dirty="0">
                <a:latin typeface="Arial" charset="0"/>
                <a:ea typeface="宋体" charset="-122"/>
              </a:rPr>
              <a:t>The difference between letting (a) a server or (b) a client check forms as they are being filled.</a:t>
            </a:r>
          </a:p>
        </p:txBody>
      </p:sp>
      <p:pic>
        <p:nvPicPr>
          <p:cNvPr id="8" name="Picture 6" descr="01-04"/>
          <p:cNvPicPr>
            <a:picLocks noChangeAspect="1" noChangeArrowheads="1"/>
          </p:cNvPicPr>
          <p:nvPr/>
        </p:nvPicPr>
        <p:blipFill>
          <a:blip r:embed="rId2" cstate="print"/>
          <a:srcRect/>
          <a:stretch>
            <a:fillRect/>
          </a:stretch>
        </p:blipFill>
        <p:spPr bwMode="auto">
          <a:xfrm>
            <a:off x="992188" y="1208088"/>
            <a:ext cx="7251700" cy="4210050"/>
          </a:xfrm>
          <a:prstGeom prst="rect">
            <a:avLst/>
          </a:prstGeom>
          <a:noFill/>
        </p:spPr>
      </p:pic>
      <p:sp>
        <p:nvSpPr>
          <p:cNvPr id="9" name="灯片编号占位符 8"/>
          <p:cNvSpPr>
            <a:spLocks noGrp="1"/>
          </p:cNvSpPr>
          <p:nvPr>
            <p:ph type="sldNum" sz="quarter" idx="12"/>
          </p:nvPr>
        </p:nvSpPr>
        <p:spPr/>
        <p:txBody>
          <a:bodyPr/>
          <a:lstStyle/>
          <a:p>
            <a:fld id="{0C913308-F349-4B6D-A68A-DD1791B4A57B}" type="slidenum">
              <a:rPr lang="zh-CN" altLang="en-US" smtClean="0"/>
              <a:pPr/>
              <a:t>43</a:t>
            </a:fld>
            <a:r>
              <a:rPr lang="en-US" altLang="zh-CN" smtClean="0"/>
              <a:t>/76</a:t>
            </a:r>
            <a:endParaRPr lang="zh-CN" altLang="en-US" dirty="0"/>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4"/>
          <p:cNvPicPr>
            <a:picLocks noChangeAspect="1" noChangeArrowheads="1"/>
          </p:cNvPicPr>
          <p:nvPr/>
        </p:nvPicPr>
        <p:blipFill>
          <a:blip r:embed="rId2" cstate="print"/>
          <a:srcRect/>
          <a:stretch>
            <a:fillRect/>
          </a:stretch>
        </p:blipFill>
        <p:spPr bwMode="auto">
          <a:xfrm>
            <a:off x="7020272" y="764704"/>
            <a:ext cx="1905000" cy="1524000"/>
          </a:xfrm>
          <a:prstGeom prst="rect">
            <a:avLst/>
          </a:prstGeom>
          <a:noFill/>
          <a:ln w="9525">
            <a:noFill/>
            <a:miter lim="800000"/>
            <a:headEnd/>
            <a:tailEnd/>
          </a:ln>
        </p:spPr>
      </p:pic>
      <p:sp>
        <p:nvSpPr>
          <p:cNvPr id="2" name="标题 1"/>
          <p:cNvSpPr>
            <a:spLocks noGrp="1"/>
          </p:cNvSpPr>
          <p:nvPr>
            <p:ph type="title"/>
          </p:nvPr>
        </p:nvSpPr>
        <p:spPr/>
        <p:txBody>
          <a:bodyPr>
            <a:normAutofit fontScale="90000"/>
          </a:bodyPr>
          <a:lstStyle/>
          <a:p>
            <a:r>
              <a:rPr lang="en-US" altLang="zh-CN" dirty="0" smtClean="0"/>
              <a:t>Scaling Techniques (2):</a:t>
            </a:r>
            <a:br>
              <a:rPr lang="en-US" altLang="zh-CN" dirty="0" smtClean="0"/>
            </a:br>
            <a:r>
              <a:rPr lang="en-US" altLang="zh-CN" dirty="0" smtClean="0"/>
              <a:t>Distribution</a:t>
            </a:r>
            <a:endParaRPr lang="zh-CN" altLang="en-US" dirty="0"/>
          </a:p>
        </p:txBody>
      </p:sp>
      <p:sp>
        <p:nvSpPr>
          <p:cNvPr id="3" name="内容占位符 2"/>
          <p:cNvSpPr>
            <a:spLocks noGrp="1"/>
          </p:cNvSpPr>
          <p:nvPr>
            <p:ph idx="1"/>
          </p:nvPr>
        </p:nvSpPr>
        <p:spPr>
          <a:xfrm>
            <a:off x="457200" y="2214554"/>
            <a:ext cx="8435280" cy="4110046"/>
          </a:xfrm>
        </p:spPr>
        <p:txBody>
          <a:bodyPr>
            <a:normAutofit/>
          </a:bodyPr>
          <a:lstStyle/>
          <a:p>
            <a:pPr>
              <a:buNone/>
            </a:pPr>
            <a:r>
              <a:rPr lang="en-US" altLang="zh-CN" sz="3600" dirty="0" smtClean="0"/>
              <a:t>Partition data and computations across multiple machines</a:t>
            </a:r>
          </a:p>
          <a:p>
            <a:r>
              <a:rPr lang="en-US" altLang="zh-CN" sz="3200" dirty="0" smtClean="0"/>
              <a:t>Move computations to clients (Java applets)</a:t>
            </a:r>
          </a:p>
          <a:p>
            <a:r>
              <a:rPr lang="en-US" altLang="zh-CN" sz="3200" dirty="0" smtClean="0"/>
              <a:t>Decentralized naming services (DNS)</a:t>
            </a:r>
          </a:p>
          <a:p>
            <a:r>
              <a:rPr lang="en-US" altLang="zh-CN" sz="3200" dirty="0" smtClean="0"/>
              <a:t>Decentralized information systems (WWW)</a:t>
            </a:r>
            <a:endParaRPr lang="zh-CN" altLang="en-US" sz="3200" dirty="0"/>
          </a:p>
        </p:txBody>
      </p:sp>
      <p:sp>
        <p:nvSpPr>
          <p:cNvPr id="4" name="日期占位符 3"/>
          <p:cNvSpPr>
            <a:spLocks noGrp="1"/>
          </p:cNvSpPr>
          <p:nvPr>
            <p:ph type="dt" sz="half" idx="10"/>
          </p:nvPr>
        </p:nvSpPr>
        <p:spPr/>
        <p:txBody>
          <a:bodyPr/>
          <a:lstStyle/>
          <a:p>
            <a:r>
              <a:rPr lang="en-US" altLang="zh-CN" smtClean="0"/>
              <a:t>Ling Zhou</a:t>
            </a:r>
            <a:endParaRPr lang="zh-CN" altLang="en-US" dirty="0"/>
          </a:p>
        </p:txBody>
      </p:sp>
      <p:sp>
        <p:nvSpPr>
          <p:cNvPr id="5" name="页脚占位符 4"/>
          <p:cNvSpPr>
            <a:spLocks noGrp="1"/>
          </p:cNvSpPr>
          <p:nvPr>
            <p:ph type="ftr" sz="quarter" idx="11"/>
          </p:nvPr>
        </p:nvSpPr>
        <p:spPr/>
        <p:txBody>
          <a:bodyPr/>
          <a:lstStyle/>
          <a:p>
            <a:pPr algn="ctr"/>
            <a:r>
              <a:rPr lang="en-US" altLang="zh-CN" smtClean="0"/>
              <a:t>Distributed Systems Unit 1</a:t>
            </a:r>
            <a:endParaRPr lang="zh-CN" altLang="en-US" dirty="0"/>
          </a:p>
        </p:txBody>
      </p:sp>
      <p:sp>
        <p:nvSpPr>
          <p:cNvPr id="8" name="灯片编号占位符 7"/>
          <p:cNvSpPr>
            <a:spLocks noGrp="1"/>
          </p:cNvSpPr>
          <p:nvPr>
            <p:ph type="sldNum" sz="quarter" idx="12"/>
          </p:nvPr>
        </p:nvSpPr>
        <p:spPr/>
        <p:txBody>
          <a:bodyPr/>
          <a:lstStyle/>
          <a:p>
            <a:fld id="{0C913308-F349-4B6D-A68A-DD1791B4A57B}" type="slidenum">
              <a:rPr lang="zh-CN" altLang="en-US" smtClean="0"/>
              <a:pPr/>
              <a:t>44</a:t>
            </a:fld>
            <a:r>
              <a:rPr lang="en-US" altLang="zh-CN" smtClean="0"/>
              <a:t>/76</a:t>
            </a:r>
            <a:endParaRPr lang="zh-CN" altLang="en-US" dirty="0"/>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r>
              <a:rPr lang="en-US" altLang="zh-CN" smtClean="0"/>
              <a:t>Ling Zhou</a:t>
            </a:r>
            <a:endParaRPr lang="zh-CN" altLang="en-US" dirty="0"/>
          </a:p>
        </p:txBody>
      </p:sp>
      <p:sp>
        <p:nvSpPr>
          <p:cNvPr id="5" name="页脚占位符 4"/>
          <p:cNvSpPr>
            <a:spLocks noGrp="1"/>
          </p:cNvSpPr>
          <p:nvPr>
            <p:ph type="ftr" sz="quarter" idx="11"/>
          </p:nvPr>
        </p:nvSpPr>
        <p:spPr/>
        <p:txBody>
          <a:bodyPr/>
          <a:lstStyle/>
          <a:p>
            <a:pPr algn="ctr"/>
            <a:r>
              <a:rPr lang="en-US" altLang="zh-CN" smtClean="0"/>
              <a:t>Distributed Systems Unit 1</a:t>
            </a:r>
            <a:endParaRPr lang="zh-CN" altLang="en-US" dirty="0"/>
          </a:p>
        </p:txBody>
      </p:sp>
      <p:sp>
        <p:nvSpPr>
          <p:cNvPr id="7" name="Text Box 4"/>
          <p:cNvSpPr txBox="1">
            <a:spLocks noChangeArrowheads="1"/>
          </p:cNvSpPr>
          <p:nvPr/>
        </p:nvSpPr>
        <p:spPr bwMode="auto">
          <a:xfrm>
            <a:off x="1619672" y="5373216"/>
            <a:ext cx="5601816" cy="822325"/>
          </a:xfrm>
          <a:prstGeom prst="rect">
            <a:avLst/>
          </a:prstGeom>
          <a:noFill/>
          <a:ln w="9525" algn="ctr">
            <a:noFill/>
            <a:miter lim="800000"/>
            <a:headEnd/>
            <a:tailEnd/>
          </a:ln>
          <a:effectLst/>
        </p:spPr>
        <p:txBody>
          <a:bodyPr/>
          <a:lstStyle/>
          <a:p>
            <a:pPr marL="609600" indent="-609600">
              <a:spcBef>
                <a:spcPct val="20000"/>
              </a:spcBef>
              <a:buClr>
                <a:schemeClr val="accent2"/>
              </a:buClr>
            </a:pPr>
            <a:r>
              <a:rPr lang="en-US" altLang="zh-CN" sz="2400" dirty="0" smtClean="0">
                <a:latin typeface="Arial" charset="0"/>
                <a:ea typeface="宋体" charset="-122"/>
              </a:rPr>
              <a:t>Figure: </a:t>
            </a:r>
            <a:r>
              <a:rPr lang="en-US" altLang="zh-CN" sz="2400" dirty="0">
                <a:latin typeface="Arial" charset="0"/>
                <a:ea typeface="宋体" charset="-122"/>
              </a:rPr>
              <a:t>An example of dividing the DNS </a:t>
            </a:r>
            <a:br>
              <a:rPr lang="en-US" altLang="zh-CN" sz="2400" dirty="0">
                <a:latin typeface="Arial" charset="0"/>
                <a:ea typeface="宋体" charset="-122"/>
              </a:rPr>
            </a:br>
            <a:r>
              <a:rPr lang="en-US" altLang="zh-CN" sz="2400" dirty="0">
                <a:latin typeface="Arial" charset="0"/>
                <a:ea typeface="宋体" charset="-122"/>
              </a:rPr>
              <a:t>name space into zones.</a:t>
            </a:r>
          </a:p>
        </p:txBody>
      </p:sp>
      <p:pic>
        <p:nvPicPr>
          <p:cNvPr id="8" name="Picture 6" descr="01-05"/>
          <p:cNvPicPr>
            <a:picLocks noChangeAspect="1" noChangeArrowheads="1"/>
          </p:cNvPicPr>
          <p:nvPr/>
        </p:nvPicPr>
        <p:blipFill>
          <a:blip r:embed="rId2" cstate="print"/>
          <a:srcRect/>
          <a:stretch>
            <a:fillRect/>
          </a:stretch>
        </p:blipFill>
        <p:spPr bwMode="auto">
          <a:xfrm>
            <a:off x="300038" y="1397000"/>
            <a:ext cx="8582025" cy="3778250"/>
          </a:xfrm>
          <a:prstGeom prst="rect">
            <a:avLst/>
          </a:prstGeom>
          <a:noFill/>
        </p:spPr>
      </p:pic>
      <p:sp>
        <p:nvSpPr>
          <p:cNvPr id="9" name="灯片编号占位符 8"/>
          <p:cNvSpPr>
            <a:spLocks noGrp="1"/>
          </p:cNvSpPr>
          <p:nvPr>
            <p:ph type="sldNum" sz="quarter" idx="12"/>
          </p:nvPr>
        </p:nvSpPr>
        <p:spPr/>
        <p:txBody>
          <a:bodyPr/>
          <a:lstStyle/>
          <a:p>
            <a:fld id="{0C913308-F349-4B6D-A68A-DD1791B4A57B}" type="slidenum">
              <a:rPr lang="zh-CN" altLang="en-US" smtClean="0"/>
              <a:pPr/>
              <a:t>45</a:t>
            </a:fld>
            <a:r>
              <a:rPr lang="en-US" altLang="zh-CN" smtClean="0"/>
              <a:t>/76</a:t>
            </a:r>
            <a:endParaRPr lang="zh-CN" altLang="en-US" dirty="0"/>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82" name="Picture 2" descr="Image result for replication + cartoon"/>
          <p:cNvPicPr>
            <a:picLocks noChangeAspect="1" noChangeArrowheads="1"/>
          </p:cNvPicPr>
          <p:nvPr/>
        </p:nvPicPr>
        <p:blipFill>
          <a:blip r:embed="rId3"/>
          <a:srcRect/>
          <a:stretch>
            <a:fillRect/>
          </a:stretch>
        </p:blipFill>
        <p:spPr bwMode="auto">
          <a:xfrm>
            <a:off x="6143636" y="4857760"/>
            <a:ext cx="2695575" cy="1590675"/>
          </a:xfrm>
          <a:prstGeom prst="rect">
            <a:avLst/>
          </a:prstGeom>
          <a:noFill/>
        </p:spPr>
      </p:pic>
      <p:sp>
        <p:nvSpPr>
          <p:cNvPr id="2" name="标题 1"/>
          <p:cNvSpPr>
            <a:spLocks noGrp="1"/>
          </p:cNvSpPr>
          <p:nvPr>
            <p:ph type="title"/>
          </p:nvPr>
        </p:nvSpPr>
        <p:spPr/>
        <p:txBody>
          <a:bodyPr>
            <a:normAutofit fontScale="90000"/>
          </a:bodyPr>
          <a:lstStyle/>
          <a:p>
            <a:r>
              <a:rPr lang="en-US" altLang="zh-CN" dirty="0" smtClean="0"/>
              <a:t>Scaling Techniques (3)</a:t>
            </a:r>
            <a:br>
              <a:rPr lang="en-US" altLang="zh-CN" dirty="0" smtClean="0"/>
            </a:br>
            <a:r>
              <a:rPr lang="en-US" altLang="zh-CN" dirty="0" smtClean="0"/>
              <a:t>Replication</a:t>
            </a:r>
            <a:endParaRPr lang="zh-CN" altLang="en-US" dirty="0"/>
          </a:p>
        </p:txBody>
      </p:sp>
      <p:sp>
        <p:nvSpPr>
          <p:cNvPr id="3" name="内容占位符 2"/>
          <p:cNvSpPr>
            <a:spLocks noGrp="1"/>
          </p:cNvSpPr>
          <p:nvPr>
            <p:ph idx="1"/>
          </p:nvPr>
        </p:nvSpPr>
        <p:spPr/>
        <p:txBody>
          <a:bodyPr>
            <a:normAutofit/>
          </a:bodyPr>
          <a:lstStyle/>
          <a:p>
            <a:pPr>
              <a:buNone/>
            </a:pPr>
            <a:r>
              <a:rPr lang="en-US" altLang="zh-CN" sz="3200" dirty="0" smtClean="0"/>
              <a:t>Replication and caching: Make copies of data available at different machines</a:t>
            </a:r>
          </a:p>
          <a:p>
            <a:pPr lvl="1"/>
            <a:r>
              <a:rPr lang="en-US" altLang="zh-CN" sz="3000" dirty="0" smtClean="0"/>
              <a:t>Replicated file servers and databases</a:t>
            </a:r>
          </a:p>
          <a:p>
            <a:pPr lvl="1"/>
            <a:r>
              <a:rPr lang="en-US" altLang="zh-CN" sz="3000" dirty="0" smtClean="0"/>
              <a:t>Mirrored Web sites</a:t>
            </a:r>
          </a:p>
          <a:p>
            <a:pPr lvl="1"/>
            <a:r>
              <a:rPr lang="en-US" altLang="zh-CN" sz="3000" dirty="0" smtClean="0"/>
              <a:t>Web caches (in browsers and proxies)</a:t>
            </a:r>
          </a:p>
          <a:p>
            <a:pPr lvl="1"/>
            <a:r>
              <a:rPr lang="en-US" altLang="zh-CN" sz="3000" dirty="0" smtClean="0"/>
              <a:t>File caching (at server and client)</a:t>
            </a:r>
            <a:endParaRPr lang="zh-CN" altLang="en-US" dirty="0"/>
          </a:p>
        </p:txBody>
      </p:sp>
      <p:sp>
        <p:nvSpPr>
          <p:cNvPr id="4" name="日期占位符 3"/>
          <p:cNvSpPr>
            <a:spLocks noGrp="1"/>
          </p:cNvSpPr>
          <p:nvPr>
            <p:ph type="dt" sz="half" idx="10"/>
          </p:nvPr>
        </p:nvSpPr>
        <p:spPr/>
        <p:txBody>
          <a:bodyPr/>
          <a:lstStyle/>
          <a:p>
            <a:r>
              <a:rPr lang="en-US" altLang="zh-CN" smtClean="0"/>
              <a:t>Ling Zhou</a:t>
            </a:r>
            <a:endParaRPr lang="zh-CN" altLang="en-US" dirty="0"/>
          </a:p>
        </p:txBody>
      </p:sp>
      <p:sp>
        <p:nvSpPr>
          <p:cNvPr id="5" name="页脚占位符 4"/>
          <p:cNvSpPr>
            <a:spLocks noGrp="1"/>
          </p:cNvSpPr>
          <p:nvPr>
            <p:ph type="ftr" sz="quarter" idx="11"/>
          </p:nvPr>
        </p:nvSpPr>
        <p:spPr/>
        <p:txBody>
          <a:bodyPr/>
          <a:lstStyle/>
          <a:p>
            <a:pPr algn="ctr"/>
            <a:r>
              <a:rPr lang="en-US" altLang="zh-CN" smtClean="0"/>
              <a:t>Distributed Systems Unit 1</a:t>
            </a:r>
            <a:endParaRPr lang="zh-CN" altLang="en-US" dirty="0"/>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46</a:t>
            </a:fld>
            <a:r>
              <a:rPr lang="en-US" altLang="zh-CN" smtClean="0"/>
              <a:t>/76</a:t>
            </a:r>
            <a:endParaRPr lang="zh-CN" altLang="en-US" dirty="0"/>
          </a:p>
        </p:txBody>
      </p:sp>
      <p:pic>
        <p:nvPicPr>
          <p:cNvPr id="71684" name="Picture 4" descr="Image result for replication + cartoon"/>
          <p:cNvPicPr>
            <a:picLocks noChangeAspect="1" noChangeArrowheads="1"/>
          </p:cNvPicPr>
          <p:nvPr/>
        </p:nvPicPr>
        <p:blipFill>
          <a:blip r:embed="rId4"/>
          <a:srcRect t="8999" b="11249"/>
          <a:stretch>
            <a:fillRect/>
          </a:stretch>
        </p:blipFill>
        <p:spPr bwMode="auto">
          <a:xfrm>
            <a:off x="1142976" y="5143512"/>
            <a:ext cx="2857500" cy="1276182"/>
          </a:xfrm>
          <a:prstGeom prst="rect">
            <a:avLst/>
          </a:prstGeom>
          <a:noFill/>
        </p:spPr>
      </p:pic>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smtClean="0"/>
              <a:t>Scaling Techniques (3)</a:t>
            </a:r>
            <a:br>
              <a:rPr lang="en-US" altLang="zh-CN" dirty="0" smtClean="0"/>
            </a:br>
            <a:r>
              <a:rPr lang="en-US" altLang="zh-CN" dirty="0" smtClean="0"/>
              <a:t>Replication</a:t>
            </a:r>
            <a:endParaRPr lang="zh-CN" altLang="en-US" dirty="0"/>
          </a:p>
        </p:txBody>
      </p:sp>
      <p:sp>
        <p:nvSpPr>
          <p:cNvPr id="3" name="内容占位符 2"/>
          <p:cNvSpPr>
            <a:spLocks noGrp="1"/>
          </p:cNvSpPr>
          <p:nvPr>
            <p:ph idx="1"/>
          </p:nvPr>
        </p:nvSpPr>
        <p:spPr/>
        <p:txBody>
          <a:bodyPr>
            <a:normAutofit fontScale="92500" lnSpcReduction="10000"/>
          </a:bodyPr>
          <a:lstStyle/>
          <a:p>
            <a:r>
              <a:rPr lang="en-US" altLang="zh-CN" sz="3200" u="sng" dirty="0" smtClean="0"/>
              <a:t>Advantages:</a:t>
            </a:r>
            <a:r>
              <a:rPr lang="en-US" altLang="zh-CN" u="sng" dirty="0" smtClean="0"/>
              <a:t> </a:t>
            </a:r>
          </a:p>
          <a:p>
            <a:pPr lvl="1"/>
            <a:r>
              <a:rPr lang="en-US" altLang="zh-CN" dirty="0" smtClean="0"/>
              <a:t>Increases availability </a:t>
            </a:r>
          </a:p>
          <a:p>
            <a:pPr lvl="1"/>
            <a:r>
              <a:rPr lang="en-US" altLang="zh-CN" dirty="0" smtClean="0"/>
              <a:t>Helps to balance the load between components leading to better performance</a:t>
            </a:r>
          </a:p>
          <a:p>
            <a:pPr lvl="1"/>
            <a:r>
              <a:rPr lang="en-US" altLang="zh-CN" dirty="0" smtClean="0"/>
              <a:t>Having a copy nearby can hide much of communication latency problems</a:t>
            </a:r>
          </a:p>
          <a:p>
            <a:r>
              <a:rPr lang="en-US" altLang="zh-CN" dirty="0" smtClean="0">
                <a:solidFill>
                  <a:srgbClr val="0070C0"/>
                </a:solidFill>
              </a:rPr>
              <a:t>Caching</a:t>
            </a:r>
            <a:r>
              <a:rPr lang="en-US" altLang="zh-CN" dirty="0" smtClean="0"/>
              <a:t> is a special form of replication</a:t>
            </a:r>
          </a:p>
          <a:p>
            <a:r>
              <a:rPr lang="en-US" altLang="zh-CN" dirty="0" smtClean="0"/>
              <a:t>A </a:t>
            </a:r>
            <a:r>
              <a:rPr lang="en-US" altLang="zh-CN" sz="3200" u="sng" dirty="0" smtClean="0"/>
              <a:t>drawback</a:t>
            </a:r>
            <a:r>
              <a:rPr lang="en-US" altLang="zh-CN" dirty="0" smtClean="0"/>
              <a:t> to caching and replication that may </a:t>
            </a:r>
            <a:r>
              <a:rPr lang="en-US" altLang="zh-CN" dirty="0" smtClean="0">
                <a:solidFill>
                  <a:srgbClr val="0070C0"/>
                </a:solidFill>
              </a:rPr>
              <a:t>adversely affect scalability and introduce other </a:t>
            </a:r>
            <a:r>
              <a:rPr lang="en-US" altLang="zh-CN" dirty="0" err="1" smtClean="0">
                <a:solidFill>
                  <a:srgbClr val="0070C0"/>
                </a:solidFill>
              </a:rPr>
              <a:t>nonscalable</a:t>
            </a:r>
            <a:r>
              <a:rPr lang="en-US" altLang="zh-CN" dirty="0" smtClean="0">
                <a:solidFill>
                  <a:srgbClr val="0070C0"/>
                </a:solidFill>
              </a:rPr>
              <a:t> solution:</a:t>
            </a:r>
          </a:p>
          <a:p>
            <a:pPr lvl="1"/>
            <a:r>
              <a:rPr lang="en-US" altLang="zh-CN" dirty="0" smtClean="0"/>
              <a:t>E.g., leads to </a:t>
            </a:r>
            <a:r>
              <a:rPr lang="en-US" altLang="zh-CN" dirty="0" smtClean="0">
                <a:solidFill>
                  <a:srgbClr val="FF0000"/>
                </a:solidFill>
              </a:rPr>
              <a:t>inconsistency</a:t>
            </a:r>
            <a:endParaRPr lang="zh-CN" altLang="en-US" dirty="0"/>
          </a:p>
        </p:txBody>
      </p:sp>
      <p:sp>
        <p:nvSpPr>
          <p:cNvPr id="4" name="日期占位符 3"/>
          <p:cNvSpPr>
            <a:spLocks noGrp="1"/>
          </p:cNvSpPr>
          <p:nvPr>
            <p:ph type="dt" sz="half" idx="10"/>
          </p:nvPr>
        </p:nvSpPr>
        <p:spPr/>
        <p:txBody>
          <a:bodyPr/>
          <a:lstStyle/>
          <a:p>
            <a:r>
              <a:rPr lang="en-US" altLang="zh-CN" smtClean="0"/>
              <a:t>Ling Zhou</a:t>
            </a:r>
            <a:endParaRPr lang="zh-CN" altLang="en-US" dirty="0"/>
          </a:p>
        </p:txBody>
      </p:sp>
      <p:sp>
        <p:nvSpPr>
          <p:cNvPr id="5" name="页脚占位符 4"/>
          <p:cNvSpPr>
            <a:spLocks noGrp="1"/>
          </p:cNvSpPr>
          <p:nvPr>
            <p:ph type="ftr" sz="quarter" idx="11"/>
          </p:nvPr>
        </p:nvSpPr>
        <p:spPr/>
        <p:txBody>
          <a:bodyPr/>
          <a:lstStyle/>
          <a:p>
            <a:pPr algn="ctr"/>
            <a:r>
              <a:rPr lang="en-US" altLang="zh-CN" smtClean="0"/>
              <a:t>Distributed Systems Unit 1</a:t>
            </a:r>
            <a:endParaRPr lang="zh-CN" altLang="en-US" dirty="0"/>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47</a:t>
            </a:fld>
            <a:r>
              <a:rPr lang="en-US" altLang="zh-CN" smtClean="0"/>
              <a:t>/76</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animEffect transition="in" filter="slide(fromLeft)">
                                      <p:cBhvr>
                                        <p:cTn id="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704088"/>
            <a:ext cx="8229600" cy="636680"/>
          </a:xfrm>
        </p:spPr>
        <p:txBody>
          <a:bodyPr>
            <a:normAutofit fontScale="90000"/>
          </a:bodyPr>
          <a:lstStyle/>
          <a:p>
            <a:r>
              <a:rPr lang="en-US" altLang="zh-CN" dirty="0" smtClean="0"/>
              <a:t>Summary of Scalability Solutions</a:t>
            </a:r>
            <a:endParaRPr lang="zh-CN" altLang="en-US" dirty="0"/>
          </a:p>
        </p:txBody>
      </p:sp>
      <p:sp>
        <p:nvSpPr>
          <p:cNvPr id="3" name="内容占位符 2"/>
          <p:cNvSpPr>
            <a:spLocks noGrp="1"/>
          </p:cNvSpPr>
          <p:nvPr>
            <p:ph idx="1"/>
          </p:nvPr>
        </p:nvSpPr>
        <p:spPr>
          <a:xfrm>
            <a:off x="1022920" y="1844824"/>
            <a:ext cx="8229600" cy="4536504"/>
          </a:xfrm>
        </p:spPr>
        <p:txBody>
          <a:bodyPr>
            <a:noAutofit/>
          </a:bodyPr>
          <a:lstStyle/>
          <a:p>
            <a:r>
              <a:rPr lang="en-US" altLang="zh-CN" sz="2800" dirty="0" smtClean="0"/>
              <a:t>Size scalability problem</a:t>
            </a:r>
          </a:p>
          <a:p>
            <a:pPr lvl="1">
              <a:spcAft>
                <a:spcPts val="600"/>
              </a:spcAft>
              <a:buFont typeface="Wingdings" pitchFamily="2" charset="2"/>
              <a:buChar char="Ø"/>
            </a:pPr>
            <a:r>
              <a:rPr lang="en-US" altLang="zh-CN" dirty="0" smtClean="0">
                <a:solidFill>
                  <a:srgbClr val="00B0F0"/>
                </a:solidFill>
              </a:rPr>
              <a:t>In many cases, increasing the capacity of a machine</a:t>
            </a:r>
          </a:p>
          <a:p>
            <a:r>
              <a:rPr lang="en-US" altLang="zh-CN" sz="2800" dirty="0" smtClean="0"/>
              <a:t>Geographical scalability problem</a:t>
            </a:r>
          </a:p>
          <a:p>
            <a:pPr lvl="1">
              <a:spcAft>
                <a:spcPts val="600"/>
              </a:spcAft>
              <a:buFont typeface="Wingdings" pitchFamily="2" charset="2"/>
              <a:buChar char="Ø"/>
            </a:pPr>
            <a:r>
              <a:rPr lang="en-US" altLang="zh-CN" dirty="0" smtClean="0">
                <a:solidFill>
                  <a:srgbClr val="00B0F0"/>
                </a:solidFill>
              </a:rPr>
              <a:t>Distribution, replication and caching with different forms of consistency</a:t>
            </a:r>
          </a:p>
          <a:p>
            <a:r>
              <a:rPr lang="en-US" altLang="zh-CN" sz="2800" dirty="0" smtClean="0"/>
              <a:t>Administrative scalability problem</a:t>
            </a:r>
          </a:p>
          <a:p>
            <a:pPr lvl="1">
              <a:buFont typeface="Wingdings" pitchFamily="2" charset="2"/>
              <a:buChar char="Ø"/>
            </a:pPr>
            <a:r>
              <a:rPr lang="en-US" altLang="zh-CN" dirty="0" smtClean="0"/>
              <a:t>Involving nontechnical problems</a:t>
            </a:r>
          </a:p>
          <a:p>
            <a:pPr lvl="1">
              <a:buFont typeface="Wingdings" pitchFamily="2" charset="2"/>
              <a:buChar char="Ø"/>
            </a:pPr>
            <a:r>
              <a:rPr lang="en-US" altLang="zh-CN" dirty="0" smtClean="0">
                <a:solidFill>
                  <a:srgbClr val="00B0F0"/>
                </a:solidFill>
              </a:rPr>
              <a:t>Peer-to-peer technology can be a partial solution</a:t>
            </a:r>
          </a:p>
        </p:txBody>
      </p:sp>
      <p:sp>
        <p:nvSpPr>
          <p:cNvPr id="9" name="日期占位符 8"/>
          <p:cNvSpPr>
            <a:spLocks noGrp="1"/>
          </p:cNvSpPr>
          <p:nvPr>
            <p:ph type="dt" sz="half" idx="10"/>
          </p:nvPr>
        </p:nvSpPr>
        <p:spPr/>
        <p:txBody>
          <a:bodyPr/>
          <a:lstStyle/>
          <a:p>
            <a:r>
              <a:rPr lang="en-US" altLang="zh-CN" smtClean="0"/>
              <a:t>Ling Zhou</a:t>
            </a:r>
            <a:endParaRPr lang="zh-CN" altLang="en-US" dirty="0"/>
          </a:p>
        </p:txBody>
      </p:sp>
      <p:sp>
        <p:nvSpPr>
          <p:cNvPr id="10" name="页脚占位符 9"/>
          <p:cNvSpPr>
            <a:spLocks noGrp="1"/>
          </p:cNvSpPr>
          <p:nvPr>
            <p:ph type="ftr" sz="quarter" idx="11"/>
          </p:nvPr>
        </p:nvSpPr>
        <p:spPr/>
        <p:txBody>
          <a:bodyPr/>
          <a:lstStyle/>
          <a:p>
            <a:pPr algn="ctr"/>
            <a:r>
              <a:rPr lang="en-US" altLang="zh-CN" smtClean="0"/>
              <a:t>Distributed Systems Unit 1</a:t>
            </a:r>
            <a:endParaRPr lang="zh-CN" altLang="en-US" dirty="0"/>
          </a:p>
        </p:txBody>
      </p:sp>
      <p:grpSp>
        <p:nvGrpSpPr>
          <p:cNvPr id="15" name="组合 14"/>
          <p:cNvGrpSpPr/>
          <p:nvPr/>
        </p:nvGrpSpPr>
        <p:grpSpPr>
          <a:xfrm>
            <a:off x="611560" y="1484784"/>
            <a:ext cx="1368152" cy="5038819"/>
            <a:chOff x="35496" y="1484784"/>
            <a:chExt cx="1368152" cy="5038819"/>
          </a:xfrm>
        </p:grpSpPr>
        <p:sp>
          <p:nvSpPr>
            <p:cNvPr id="13" name="燕尾形箭头 12"/>
            <p:cNvSpPr/>
            <p:nvPr/>
          </p:nvSpPr>
          <p:spPr>
            <a:xfrm rot="5400000">
              <a:off x="-2160748" y="3681028"/>
              <a:ext cx="4824536" cy="432048"/>
            </a:xfrm>
            <a:prstGeom prst="notchedRightArrow">
              <a:avLst>
                <a:gd name="adj1" fmla="val 50000"/>
                <a:gd name="adj2" fmla="val 192148"/>
              </a:avLst>
            </a:prstGeom>
            <a:gradFill flip="none" rotWithShape="1">
              <a:gsLst>
                <a:gs pos="0">
                  <a:srgbClr val="FFF200"/>
                </a:gs>
                <a:gs pos="45000">
                  <a:srgbClr val="FF7A00"/>
                </a:gs>
                <a:gs pos="70000">
                  <a:srgbClr val="FF0300"/>
                </a:gs>
                <a:gs pos="100000">
                  <a:srgbClr val="4D0808"/>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TextBox 13"/>
            <p:cNvSpPr txBox="1"/>
            <p:nvPr/>
          </p:nvSpPr>
          <p:spPr>
            <a:xfrm>
              <a:off x="323528" y="5877272"/>
              <a:ext cx="1080120" cy="646331"/>
            </a:xfrm>
            <a:prstGeom prst="rect">
              <a:avLst/>
            </a:prstGeom>
            <a:noFill/>
          </p:spPr>
          <p:txBody>
            <a:bodyPr wrap="square" rtlCol="0">
              <a:spAutoFit/>
            </a:bodyPr>
            <a:lstStyle/>
            <a:p>
              <a:r>
                <a:rPr lang="en-US" altLang="zh-CN" dirty="0" smtClean="0">
                  <a:solidFill>
                    <a:srgbClr val="FF0000"/>
                  </a:solidFill>
                </a:rPr>
                <a:t>More difficult</a:t>
              </a:r>
              <a:endParaRPr lang="zh-CN" altLang="en-US" dirty="0">
                <a:solidFill>
                  <a:srgbClr val="FF0000"/>
                </a:solidFill>
              </a:endParaRPr>
            </a:p>
          </p:txBody>
        </p:sp>
      </p:grpSp>
      <p:sp>
        <p:nvSpPr>
          <p:cNvPr id="12" name="灯片编号占位符 11"/>
          <p:cNvSpPr>
            <a:spLocks noGrp="1"/>
          </p:cNvSpPr>
          <p:nvPr>
            <p:ph type="sldNum" sz="quarter" idx="12"/>
          </p:nvPr>
        </p:nvSpPr>
        <p:spPr/>
        <p:txBody>
          <a:bodyPr/>
          <a:lstStyle/>
          <a:p>
            <a:fld id="{0C913308-F349-4B6D-A68A-DD1791B4A57B}" type="slidenum">
              <a:rPr lang="zh-CN" altLang="en-US" smtClean="0"/>
              <a:pPr/>
              <a:t>48</a:t>
            </a:fld>
            <a:r>
              <a:rPr lang="en-US" altLang="zh-CN" smtClean="0"/>
              <a:t>/76</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2" presetClass="entr" presetSubtype="1" fill="hold" nodeType="click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slide(fromTop)">
                                      <p:cBhvr>
                                        <p:cTn id="35"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smtClean="0"/>
              <a:t>(</a:t>
            </a:r>
            <a:r>
              <a:rPr lang="en-US" altLang="zh-CN" dirty="0" smtClean="0">
                <a:solidFill>
                  <a:srgbClr val="FF0000"/>
                </a:solidFill>
              </a:rPr>
              <a:t>Unique</a:t>
            </a:r>
            <a:r>
              <a:rPr lang="en-US" altLang="zh-CN" dirty="0" smtClean="0"/>
              <a:t>) Pitfalls when Developing Distributed Systems</a:t>
            </a:r>
            <a:endParaRPr lang="zh-CN" altLang="en-US" dirty="0"/>
          </a:p>
        </p:txBody>
      </p:sp>
      <p:sp>
        <p:nvSpPr>
          <p:cNvPr id="3" name="内容占位符 2"/>
          <p:cNvSpPr>
            <a:spLocks noGrp="1"/>
          </p:cNvSpPr>
          <p:nvPr>
            <p:ph idx="1"/>
          </p:nvPr>
        </p:nvSpPr>
        <p:spPr/>
        <p:txBody>
          <a:bodyPr>
            <a:normAutofit/>
          </a:bodyPr>
          <a:lstStyle/>
          <a:p>
            <a:pPr>
              <a:buNone/>
            </a:pPr>
            <a:r>
              <a:rPr lang="en-US" altLang="zh-CN" dirty="0" smtClean="0">
                <a:solidFill>
                  <a:srgbClr val="0070C0"/>
                </a:solidFill>
              </a:rPr>
              <a:t>False</a:t>
            </a:r>
            <a:r>
              <a:rPr lang="en-US" altLang="zh-CN" dirty="0" smtClean="0"/>
              <a:t> (and often hidden) assumptions:</a:t>
            </a:r>
          </a:p>
          <a:p>
            <a:r>
              <a:rPr lang="en-US" altLang="zh-CN" dirty="0" smtClean="0"/>
              <a:t>The network is reliable.</a:t>
            </a:r>
          </a:p>
          <a:p>
            <a:r>
              <a:rPr lang="en-US" altLang="zh-CN" dirty="0" smtClean="0"/>
              <a:t>The network is secure.</a:t>
            </a:r>
          </a:p>
          <a:p>
            <a:r>
              <a:rPr lang="en-US" altLang="zh-CN" dirty="0" smtClean="0"/>
              <a:t>The network is homogeneous.</a:t>
            </a:r>
          </a:p>
          <a:p>
            <a:r>
              <a:rPr lang="en-US" altLang="zh-CN" dirty="0" smtClean="0"/>
              <a:t>The topology does not change.</a:t>
            </a:r>
          </a:p>
          <a:p>
            <a:r>
              <a:rPr lang="en-US" altLang="zh-CN" dirty="0" smtClean="0"/>
              <a:t>Latency is zero.</a:t>
            </a:r>
          </a:p>
          <a:p>
            <a:r>
              <a:rPr lang="en-US" altLang="zh-CN" dirty="0" smtClean="0"/>
              <a:t>Bandwidth is infinite.</a:t>
            </a:r>
          </a:p>
          <a:p>
            <a:r>
              <a:rPr lang="en-US" altLang="zh-CN" dirty="0" smtClean="0"/>
              <a:t>Transport cost is zero.</a:t>
            </a:r>
          </a:p>
          <a:p>
            <a:r>
              <a:rPr lang="en-US" altLang="zh-CN" dirty="0" smtClean="0"/>
              <a:t>There is one administrator.</a:t>
            </a:r>
            <a:endParaRPr lang="zh-CN" altLang="en-US" dirty="0"/>
          </a:p>
        </p:txBody>
      </p:sp>
      <p:sp>
        <p:nvSpPr>
          <p:cNvPr id="4" name="日期占位符 3"/>
          <p:cNvSpPr>
            <a:spLocks noGrp="1"/>
          </p:cNvSpPr>
          <p:nvPr>
            <p:ph type="dt" sz="half" idx="10"/>
          </p:nvPr>
        </p:nvSpPr>
        <p:spPr/>
        <p:txBody>
          <a:bodyPr/>
          <a:lstStyle/>
          <a:p>
            <a:r>
              <a:rPr lang="en-US" altLang="zh-CN" smtClean="0"/>
              <a:t>Ling Zhou</a:t>
            </a:r>
            <a:endParaRPr lang="zh-CN" altLang="en-US" dirty="0"/>
          </a:p>
        </p:txBody>
      </p:sp>
      <p:sp>
        <p:nvSpPr>
          <p:cNvPr id="5" name="页脚占位符 4"/>
          <p:cNvSpPr>
            <a:spLocks noGrp="1"/>
          </p:cNvSpPr>
          <p:nvPr>
            <p:ph type="ftr" sz="quarter" idx="11"/>
          </p:nvPr>
        </p:nvSpPr>
        <p:spPr/>
        <p:txBody>
          <a:bodyPr/>
          <a:lstStyle/>
          <a:p>
            <a:pPr algn="ctr"/>
            <a:r>
              <a:rPr lang="en-US" altLang="zh-CN" smtClean="0"/>
              <a:t>Distributed Systems Unit 1</a:t>
            </a:r>
            <a:endParaRPr lang="zh-CN" altLang="en-US" dirty="0"/>
          </a:p>
        </p:txBody>
      </p:sp>
      <p:pic>
        <p:nvPicPr>
          <p:cNvPr id="1030" name="Picture 6"/>
          <p:cNvPicPr>
            <a:picLocks noChangeAspect="1" noChangeArrowheads="1"/>
          </p:cNvPicPr>
          <p:nvPr/>
        </p:nvPicPr>
        <p:blipFill>
          <a:blip r:embed="rId3" cstate="print"/>
          <a:srcRect/>
          <a:stretch>
            <a:fillRect/>
          </a:stretch>
        </p:blipFill>
        <p:spPr bwMode="auto">
          <a:xfrm>
            <a:off x="5436096" y="2780928"/>
            <a:ext cx="3456384" cy="3456384"/>
          </a:xfrm>
          <a:prstGeom prst="rect">
            <a:avLst/>
          </a:prstGeom>
          <a:noFill/>
          <a:ln w="9525">
            <a:noFill/>
            <a:miter lim="800000"/>
            <a:headEnd/>
            <a:tailEnd/>
          </a:ln>
        </p:spPr>
      </p:pic>
      <p:sp>
        <p:nvSpPr>
          <p:cNvPr id="8" name="灯片编号占位符 7"/>
          <p:cNvSpPr>
            <a:spLocks noGrp="1"/>
          </p:cNvSpPr>
          <p:nvPr>
            <p:ph type="sldNum" sz="quarter" idx="12"/>
          </p:nvPr>
        </p:nvSpPr>
        <p:spPr/>
        <p:txBody>
          <a:bodyPr/>
          <a:lstStyle/>
          <a:p>
            <a:fld id="{0C913308-F349-4B6D-A68A-DD1791B4A57B}" type="slidenum">
              <a:rPr lang="zh-CN" altLang="en-US" smtClean="0"/>
              <a:pPr/>
              <a:t>49</a:t>
            </a:fld>
            <a:r>
              <a:rPr lang="en-US" altLang="zh-CN" smtClean="0"/>
              <a:t>/76</a:t>
            </a:r>
            <a:endParaRPr lang="zh-CN" altLang="en-US"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Brief History</a:t>
            </a:r>
            <a:endParaRPr lang="zh-CN" altLang="en-US" dirty="0"/>
          </a:p>
        </p:txBody>
      </p:sp>
      <p:sp>
        <p:nvSpPr>
          <p:cNvPr id="3" name="内容占位符 2"/>
          <p:cNvSpPr>
            <a:spLocks noGrp="1"/>
          </p:cNvSpPr>
          <p:nvPr>
            <p:ph idx="1"/>
          </p:nvPr>
        </p:nvSpPr>
        <p:spPr>
          <a:xfrm>
            <a:off x="457200" y="1935480"/>
            <a:ext cx="8229600" cy="3365728"/>
          </a:xfrm>
        </p:spPr>
        <p:txBody>
          <a:bodyPr>
            <a:normAutofit fontScale="92500" lnSpcReduction="20000"/>
          </a:bodyPr>
          <a:lstStyle/>
          <a:p>
            <a:r>
              <a:rPr lang="en-US" altLang="zh-CN" dirty="0" smtClean="0">
                <a:solidFill>
                  <a:srgbClr val="0070C0"/>
                </a:solidFill>
              </a:rPr>
              <a:t>1945 (modern computer era began) − 1985 </a:t>
            </a:r>
          </a:p>
          <a:p>
            <a:pPr>
              <a:buNone/>
            </a:pPr>
            <a:r>
              <a:rPr lang="en-US" altLang="zh-CN" dirty="0" smtClean="0"/>
              <a:t>− Computers were </a:t>
            </a:r>
            <a:r>
              <a:rPr lang="en-US" altLang="zh-CN" dirty="0" smtClean="0">
                <a:solidFill>
                  <a:srgbClr val="FF0000"/>
                </a:solidFill>
              </a:rPr>
              <a:t>large and expensive</a:t>
            </a:r>
          </a:p>
          <a:p>
            <a:pPr>
              <a:buNone/>
            </a:pPr>
            <a:r>
              <a:rPr lang="en-US" altLang="zh-CN" dirty="0" smtClean="0"/>
              <a:t>− Lack of a way to connect them</a:t>
            </a:r>
          </a:p>
          <a:p>
            <a:pPr>
              <a:spcAft>
                <a:spcPts val="1200"/>
              </a:spcAft>
              <a:buNone/>
            </a:pPr>
            <a:r>
              <a:rPr lang="en-US" altLang="zh-CN" dirty="0" smtClean="0"/>
              <a:t>− Operated independently, i.e., </a:t>
            </a:r>
            <a:r>
              <a:rPr lang="en-US" altLang="zh-CN" dirty="0" smtClean="0">
                <a:solidFill>
                  <a:srgbClr val="FF0000"/>
                </a:solidFill>
              </a:rPr>
              <a:t>CENTRALIZED SYSTEMS</a:t>
            </a:r>
            <a:endParaRPr lang="en-US" altLang="zh-CN" sz="1100" dirty="0" smtClean="0">
              <a:solidFill>
                <a:srgbClr val="FF0000"/>
              </a:solidFill>
            </a:endParaRPr>
          </a:p>
          <a:p>
            <a:r>
              <a:rPr lang="en-US" altLang="zh-CN" dirty="0" smtClean="0">
                <a:solidFill>
                  <a:srgbClr val="0070C0"/>
                </a:solidFill>
              </a:rPr>
              <a:t>Mid-1980s </a:t>
            </a:r>
          </a:p>
          <a:p>
            <a:pPr>
              <a:buNone/>
            </a:pPr>
            <a:r>
              <a:rPr lang="en-US" altLang="zh-CN" dirty="0" smtClean="0"/>
              <a:t>− Powerful </a:t>
            </a:r>
            <a:r>
              <a:rPr lang="en-US" altLang="zh-CN" dirty="0" smtClean="0">
                <a:solidFill>
                  <a:srgbClr val="FF0000"/>
                </a:solidFill>
              </a:rPr>
              <a:t>micro</a:t>
            </a:r>
            <a:r>
              <a:rPr lang="en-US" altLang="zh-CN" dirty="0" smtClean="0"/>
              <a:t>processors (8-, 16-, 32-, 64-bit CPU)</a:t>
            </a:r>
          </a:p>
          <a:p>
            <a:pPr>
              <a:buNone/>
            </a:pPr>
            <a:r>
              <a:rPr lang="en-US" altLang="zh-CN" dirty="0" smtClean="0"/>
              <a:t>− Much </a:t>
            </a:r>
            <a:r>
              <a:rPr lang="en-US" altLang="zh-CN" dirty="0" smtClean="0">
                <a:solidFill>
                  <a:srgbClr val="FF0000"/>
                </a:solidFill>
              </a:rPr>
              <a:t>cheaper</a:t>
            </a:r>
          </a:p>
          <a:p>
            <a:pPr>
              <a:buNone/>
            </a:pPr>
            <a:r>
              <a:rPr lang="en-US" altLang="zh-CN" dirty="0" smtClean="0"/>
              <a:t>− High speed computer networks (LANs , WANs)</a:t>
            </a:r>
            <a:endParaRPr lang="zh-CN" altLang="en-US" dirty="0"/>
          </a:p>
        </p:txBody>
      </p:sp>
      <p:sp>
        <p:nvSpPr>
          <p:cNvPr id="4" name="日期占位符 3"/>
          <p:cNvSpPr>
            <a:spLocks noGrp="1"/>
          </p:cNvSpPr>
          <p:nvPr>
            <p:ph type="dt" sz="half" idx="10"/>
          </p:nvPr>
        </p:nvSpPr>
        <p:spPr/>
        <p:txBody>
          <a:bodyPr/>
          <a:lstStyle/>
          <a:p>
            <a:r>
              <a:rPr lang="en-US" altLang="zh-CN" smtClean="0"/>
              <a:t>Ling Zhou</a:t>
            </a:r>
            <a:endParaRPr lang="zh-CN" altLang="en-US" dirty="0"/>
          </a:p>
        </p:txBody>
      </p:sp>
      <p:sp>
        <p:nvSpPr>
          <p:cNvPr id="5" name="页脚占位符 4"/>
          <p:cNvSpPr>
            <a:spLocks noGrp="1"/>
          </p:cNvSpPr>
          <p:nvPr>
            <p:ph type="ftr" sz="quarter" idx="11"/>
          </p:nvPr>
        </p:nvSpPr>
        <p:spPr/>
        <p:txBody>
          <a:bodyPr/>
          <a:lstStyle/>
          <a:p>
            <a:pPr algn="ctr"/>
            <a:r>
              <a:rPr lang="en-US" altLang="zh-CN" smtClean="0"/>
              <a:t>Distributed Systems Unit 1</a:t>
            </a:r>
            <a:endParaRPr lang="zh-CN" altLang="en-US" dirty="0"/>
          </a:p>
        </p:txBody>
      </p:sp>
      <p:sp>
        <p:nvSpPr>
          <p:cNvPr id="7" name="TextBox 6"/>
          <p:cNvSpPr txBox="1"/>
          <p:nvPr/>
        </p:nvSpPr>
        <p:spPr>
          <a:xfrm>
            <a:off x="4139952" y="5589240"/>
            <a:ext cx="3672408" cy="461665"/>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pPr algn="ctr"/>
            <a:r>
              <a:rPr lang="en-US" altLang="zh-CN" sz="2400" dirty="0" smtClean="0"/>
              <a:t>DISTRIBUTED SYSTEMS</a:t>
            </a:r>
            <a:endParaRPr lang="zh-CN" altLang="en-US" sz="2400" dirty="0"/>
          </a:p>
        </p:txBody>
      </p:sp>
      <p:sp>
        <p:nvSpPr>
          <p:cNvPr id="8" name="下箭头 7"/>
          <p:cNvSpPr/>
          <p:nvPr/>
        </p:nvSpPr>
        <p:spPr>
          <a:xfrm>
            <a:off x="5724128" y="5013176"/>
            <a:ext cx="432048" cy="504056"/>
          </a:xfrm>
          <a:prstGeom prst="downArrow">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pPr/>
              <a:t>5</a:t>
            </a:fld>
            <a:r>
              <a:rPr lang="en-US" altLang="zh-CN" smtClean="0"/>
              <a:t>/76</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2" presetClass="entr" presetSubtype="1"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slide(fromTop)">
                                      <p:cBhvr>
                                        <p:cTn id="31" dur="500"/>
                                        <p:tgtEl>
                                          <p:spTgt spid="8"/>
                                        </p:tgtEl>
                                      </p:cBhvr>
                                    </p:animEffect>
                                  </p:childTnLst>
                                </p:cTn>
                              </p:par>
                            </p:childTnLst>
                          </p:cTn>
                        </p:par>
                      </p:childTnLst>
                    </p:cTn>
                  </p:par>
                  <p:par>
                    <p:cTn id="32" fill="hold">
                      <p:stCondLst>
                        <p:cond delay="indefinite"/>
                      </p:stCondLst>
                      <p:childTnLst>
                        <p:par>
                          <p:cTn id="33" fill="hold">
                            <p:stCondLst>
                              <p:cond delay="0"/>
                            </p:stCondLst>
                            <p:childTnLst>
                              <p:par>
                                <p:cTn id="34" presetID="8" presetClass="entr" presetSubtype="16" fill="hold" grpId="0" nodeType="clickEffect">
                                  <p:stCondLst>
                                    <p:cond delay="0"/>
                                  </p:stCondLst>
                                  <p:childTnLst>
                                    <p:set>
                                      <p:cBhvr>
                                        <p:cTn id="35" dur="1" fill="hold">
                                          <p:stCondLst>
                                            <p:cond delay="0"/>
                                          </p:stCondLst>
                                        </p:cTn>
                                        <p:tgtEl>
                                          <p:spTgt spid="7"/>
                                        </p:tgtEl>
                                        <p:attrNameLst>
                                          <p:attrName>style.visibility</p:attrName>
                                        </p:attrNameLst>
                                      </p:cBhvr>
                                      <p:to>
                                        <p:strVal val="visible"/>
                                      </p:to>
                                    </p:set>
                                    <p:animEffect transition="in" filter="diamond(in)">
                                      <p:cBhvr>
                                        <p:cTn id="36"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Types of Distributed Systems</a:t>
            </a:r>
            <a:endParaRPr lang="zh-CN" altLang="en-US" dirty="0"/>
          </a:p>
        </p:txBody>
      </p:sp>
      <p:sp>
        <p:nvSpPr>
          <p:cNvPr id="5" name="TextBox 4"/>
          <p:cNvSpPr txBox="1"/>
          <p:nvPr/>
        </p:nvSpPr>
        <p:spPr>
          <a:xfrm>
            <a:off x="1043608" y="2276872"/>
            <a:ext cx="3528392" cy="369332"/>
          </a:xfrm>
          <a:prstGeom prst="rect">
            <a:avLst/>
          </a:prstGeom>
          <a:noFill/>
        </p:spPr>
        <p:txBody>
          <a:bodyPr wrap="square" rtlCol="0">
            <a:spAutoFit/>
          </a:bodyPr>
          <a:lstStyle/>
          <a:p>
            <a:r>
              <a:rPr lang="en-US" altLang="zh-CN" dirty="0" smtClean="0"/>
              <a:t>Distributed computing systems</a:t>
            </a:r>
          </a:p>
        </p:txBody>
      </p:sp>
      <p:sp>
        <p:nvSpPr>
          <p:cNvPr id="7" name="TextBox 6"/>
          <p:cNvSpPr txBox="1"/>
          <p:nvPr/>
        </p:nvSpPr>
        <p:spPr>
          <a:xfrm>
            <a:off x="1043608" y="3573016"/>
            <a:ext cx="3672408" cy="369332"/>
          </a:xfrm>
          <a:prstGeom prst="rect">
            <a:avLst/>
          </a:prstGeom>
          <a:noFill/>
        </p:spPr>
        <p:txBody>
          <a:bodyPr wrap="square" rtlCol="0">
            <a:spAutoFit/>
          </a:bodyPr>
          <a:lstStyle/>
          <a:p>
            <a:r>
              <a:rPr lang="en-US" altLang="zh-CN" dirty="0" smtClean="0"/>
              <a:t>Distributed information systems</a:t>
            </a:r>
            <a:endParaRPr lang="zh-CN" altLang="en-US" dirty="0"/>
          </a:p>
        </p:txBody>
      </p:sp>
      <p:sp>
        <p:nvSpPr>
          <p:cNvPr id="8" name="TextBox 7"/>
          <p:cNvSpPr txBox="1"/>
          <p:nvPr/>
        </p:nvSpPr>
        <p:spPr>
          <a:xfrm>
            <a:off x="1043608" y="4869160"/>
            <a:ext cx="4464496" cy="369332"/>
          </a:xfrm>
          <a:prstGeom prst="rect">
            <a:avLst/>
          </a:prstGeom>
          <a:noFill/>
        </p:spPr>
        <p:txBody>
          <a:bodyPr wrap="square" rtlCol="0">
            <a:spAutoFit/>
          </a:bodyPr>
          <a:lstStyle/>
          <a:p>
            <a:r>
              <a:rPr lang="en-US" altLang="zh-CN" dirty="0" smtClean="0"/>
              <a:t>Distributed pervasive / embedded systems</a:t>
            </a:r>
            <a:endParaRPr lang="zh-CN" altLang="en-US" dirty="0"/>
          </a:p>
        </p:txBody>
      </p:sp>
      <p:sp>
        <p:nvSpPr>
          <p:cNvPr id="11" name="左大括号 10"/>
          <p:cNvSpPr/>
          <p:nvPr/>
        </p:nvSpPr>
        <p:spPr>
          <a:xfrm>
            <a:off x="467544" y="2430180"/>
            <a:ext cx="576064" cy="2664296"/>
          </a:xfrm>
          <a:prstGeom prst="leftBrace">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zh-CN" altLang="en-US"/>
          </a:p>
        </p:txBody>
      </p:sp>
      <p:sp>
        <p:nvSpPr>
          <p:cNvPr id="12" name="TextBox 11"/>
          <p:cNvSpPr txBox="1"/>
          <p:nvPr/>
        </p:nvSpPr>
        <p:spPr>
          <a:xfrm>
            <a:off x="1835696" y="2574196"/>
            <a:ext cx="2376264" cy="646331"/>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r>
              <a:rPr lang="en-US" altLang="zh-CN" dirty="0" smtClean="0"/>
              <a:t>For high-performance computing tasks</a:t>
            </a:r>
            <a:endParaRPr lang="zh-CN" altLang="en-US" dirty="0"/>
          </a:p>
        </p:txBody>
      </p:sp>
      <p:sp>
        <p:nvSpPr>
          <p:cNvPr id="13" name="TextBox 12"/>
          <p:cNvSpPr txBox="1"/>
          <p:nvPr/>
        </p:nvSpPr>
        <p:spPr>
          <a:xfrm>
            <a:off x="1835696" y="3870340"/>
            <a:ext cx="2376264" cy="646331"/>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r>
              <a:rPr lang="en-US" altLang="zh-CN" dirty="0" smtClean="0"/>
              <a:t>For information processing</a:t>
            </a:r>
            <a:endParaRPr lang="zh-CN" altLang="en-US" dirty="0"/>
          </a:p>
        </p:txBody>
      </p:sp>
      <p:sp>
        <p:nvSpPr>
          <p:cNvPr id="14" name="TextBox 13"/>
          <p:cNvSpPr txBox="1"/>
          <p:nvPr/>
        </p:nvSpPr>
        <p:spPr>
          <a:xfrm>
            <a:off x="1835696" y="5166484"/>
            <a:ext cx="2376264"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r>
              <a:rPr lang="en-US" altLang="zh-CN" dirty="0" smtClean="0"/>
              <a:t>For pervasiveness</a:t>
            </a:r>
            <a:endParaRPr lang="zh-CN" altLang="en-US" dirty="0"/>
          </a:p>
        </p:txBody>
      </p:sp>
      <p:sp>
        <p:nvSpPr>
          <p:cNvPr id="15" name="左大括号 14"/>
          <p:cNvSpPr/>
          <p:nvPr/>
        </p:nvSpPr>
        <p:spPr>
          <a:xfrm>
            <a:off x="5364088" y="2132856"/>
            <a:ext cx="288032" cy="648072"/>
          </a:xfrm>
          <a:prstGeom prst="leftBrace">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zh-CN" altLang="en-US"/>
          </a:p>
        </p:txBody>
      </p:sp>
      <p:sp>
        <p:nvSpPr>
          <p:cNvPr id="16" name="TextBox 15"/>
          <p:cNvSpPr txBox="1"/>
          <p:nvPr/>
        </p:nvSpPr>
        <p:spPr>
          <a:xfrm>
            <a:off x="5580112" y="1916832"/>
            <a:ext cx="2232248" cy="369332"/>
          </a:xfrm>
          <a:prstGeom prst="rect">
            <a:avLst/>
          </a:prstGeom>
          <a:noFill/>
        </p:spPr>
        <p:txBody>
          <a:bodyPr wrap="square" rtlCol="0">
            <a:spAutoFit/>
          </a:bodyPr>
          <a:lstStyle/>
          <a:p>
            <a:r>
              <a:rPr lang="en-US" altLang="zh-CN" dirty="0" smtClean="0"/>
              <a:t>Cluster computing</a:t>
            </a:r>
            <a:endParaRPr lang="zh-CN" altLang="en-US" dirty="0"/>
          </a:p>
        </p:txBody>
      </p:sp>
      <p:sp>
        <p:nvSpPr>
          <p:cNvPr id="17" name="TextBox 16"/>
          <p:cNvSpPr txBox="1"/>
          <p:nvPr/>
        </p:nvSpPr>
        <p:spPr>
          <a:xfrm>
            <a:off x="5580112" y="2564904"/>
            <a:ext cx="2232248" cy="369332"/>
          </a:xfrm>
          <a:prstGeom prst="rect">
            <a:avLst/>
          </a:prstGeom>
          <a:noFill/>
        </p:spPr>
        <p:txBody>
          <a:bodyPr wrap="square" rtlCol="0">
            <a:spAutoFit/>
          </a:bodyPr>
          <a:lstStyle/>
          <a:p>
            <a:r>
              <a:rPr lang="en-US" altLang="zh-CN" dirty="0" smtClean="0"/>
              <a:t>Grid computing</a:t>
            </a:r>
            <a:endParaRPr lang="zh-CN" altLang="en-US" dirty="0"/>
          </a:p>
        </p:txBody>
      </p:sp>
      <p:sp>
        <p:nvSpPr>
          <p:cNvPr id="19" name="左大括号 18"/>
          <p:cNvSpPr/>
          <p:nvPr/>
        </p:nvSpPr>
        <p:spPr>
          <a:xfrm>
            <a:off x="5364088" y="3438292"/>
            <a:ext cx="288032" cy="648072"/>
          </a:xfrm>
          <a:prstGeom prst="leftBrace">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zh-CN" altLang="en-US"/>
          </a:p>
        </p:txBody>
      </p:sp>
      <p:sp>
        <p:nvSpPr>
          <p:cNvPr id="20" name="TextBox 19"/>
          <p:cNvSpPr txBox="1"/>
          <p:nvPr/>
        </p:nvSpPr>
        <p:spPr>
          <a:xfrm>
            <a:off x="5580112" y="3222269"/>
            <a:ext cx="3456384" cy="369332"/>
          </a:xfrm>
          <a:prstGeom prst="rect">
            <a:avLst/>
          </a:prstGeom>
          <a:noFill/>
        </p:spPr>
        <p:txBody>
          <a:bodyPr wrap="square" rtlCol="0">
            <a:spAutoFit/>
          </a:bodyPr>
          <a:lstStyle/>
          <a:p>
            <a:r>
              <a:rPr lang="en-US" altLang="zh-CN" dirty="0" smtClean="0"/>
              <a:t>Transaction processing systems</a:t>
            </a:r>
            <a:endParaRPr lang="zh-CN" altLang="en-US" dirty="0"/>
          </a:p>
        </p:txBody>
      </p:sp>
      <p:sp>
        <p:nvSpPr>
          <p:cNvPr id="21" name="TextBox 20"/>
          <p:cNvSpPr txBox="1"/>
          <p:nvPr/>
        </p:nvSpPr>
        <p:spPr>
          <a:xfrm>
            <a:off x="5580112" y="3870340"/>
            <a:ext cx="3528392" cy="369332"/>
          </a:xfrm>
          <a:prstGeom prst="rect">
            <a:avLst/>
          </a:prstGeom>
          <a:noFill/>
        </p:spPr>
        <p:txBody>
          <a:bodyPr wrap="square" rtlCol="0">
            <a:spAutoFit/>
          </a:bodyPr>
          <a:lstStyle/>
          <a:p>
            <a:r>
              <a:rPr lang="en-US" altLang="zh-CN" dirty="0" smtClean="0"/>
              <a:t>Enterprise application integration</a:t>
            </a:r>
            <a:endParaRPr lang="zh-CN" altLang="en-US" dirty="0"/>
          </a:p>
        </p:txBody>
      </p:sp>
      <p:sp>
        <p:nvSpPr>
          <p:cNvPr id="24" name="左大括号 23"/>
          <p:cNvSpPr/>
          <p:nvPr/>
        </p:nvSpPr>
        <p:spPr>
          <a:xfrm>
            <a:off x="5364088" y="4725144"/>
            <a:ext cx="288032" cy="1152128"/>
          </a:xfrm>
          <a:prstGeom prst="leftBrace">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zh-CN" altLang="en-US"/>
          </a:p>
        </p:txBody>
      </p:sp>
      <p:sp>
        <p:nvSpPr>
          <p:cNvPr id="25" name="TextBox 24"/>
          <p:cNvSpPr txBox="1"/>
          <p:nvPr/>
        </p:nvSpPr>
        <p:spPr>
          <a:xfrm>
            <a:off x="5580112" y="4509120"/>
            <a:ext cx="2232248" cy="369332"/>
          </a:xfrm>
          <a:prstGeom prst="rect">
            <a:avLst/>
          </a:prstGeom>
          <a:noFill/>
        </p:spPr>
        <p:txBody>
          <a:bodyPr wrap="square" rtlCol="0">
            <a:spAutoFit/>
          </a:bodyPr>
          <a:lstStyle/>
          <a:p>
            <a:r>
              <a:rPr lang="en-US" altLang="zh-CN" dirty="0" smtClean="0"/>
              <a:t>Home systems</a:t>
            </a:r>
            <a:endParaRPr lang="zh-CN" altLang="en-US" dirty="0"/>
          </a:p>
        </p:txBody>
      </p:sp>
      <p:sp>
        <p:nvSpPr>
          <p:cNvPr id="26" name="TextBox 25"/>
          <p:cNvSpPr txBox="1"/>
          <p:nvPr/>
        </p:nvSpPr>
        <p:spPr>
          <a:xfrm>
            <a:off x="5580112" y="4869160"/>
            <a:ext cx="3312368" cy="369332"/>
          </a:xfrm>
          <a:prstGeom prst="rect">
            <a:avLst/>
          </a:prstGeom>
          <a:noFill/>
        </p:spPr>
        <p:txBody>
          <a:bodyPr wrap="square" rtlCol="0">
            <a:spAutoFit/>
          </a:bodyPr>
          <a:lstStyle/>
          <a:p>
            <a:r>
              <a:rPr lang="en-US" altLang="zh-CN" dirty="0" smtClean="0"/>
              <a:t>Electronic health care systems</a:t>
            </a:r>
            <a:endParaRPr lang="zh-CN" altLang="en-US" dirty="0"/>
          </a:p>
        </p:txBody>
      </p:sp>
      <p:sp>
        <p:nvSpPr>
          <p:cNvPr id="22" name="日期占位符 21"/>
          <p:cNvSpPr>
            <a:spLocks noGrp="1"/>
          </p:cNvSpPr>
          <p:nvPr>
            <p:ph type="dt" sz="half" idx="10"/>
          </p:nvPr>
        </p:nvSpPr>
        <p:spPr/>
        <p:txBody>
          <a:bodyPr/>
          <a:lstStyle/>
          <a:p>
            <a:r>
              <a:rPr lang="en-US" altLang="zh-CN" smtClean="0"/>
              <a:t>Ling Zhou</a:t>
            </a:r>
            <a:endParaRPr lang="zh-CN" altLang="en-US" dirty="0"/>
          </a:p>
        </p:txBody>
      </p:sp>
      <p:sp>
        <p:nvSpPr>
          <p:cNvPr id="23" name="页脚占位符 22"/>
          <p:cNvSpPr>
            <a:spLocks noGrp="1"/>
          </p:cNvSpPr>
          <p:nvPr>
            <p:ph type="ftr" sz="quarter" idx="11"/>
          </p:nvPr>
        </p:nvSpPr>
        <p:spPr/>
        <p:txBody>
          <a:bodyPr/>
          <a:lstStyle/>
          <a:p>
            <a:pPr algn="ctr"/>
            <a:r>
              <a:rPr lang="en-US" altLang="zh-CN" smtClean="0"/>
              <a:t>Distributed Systems Unit 1</a:t>
            </a:r>
            <a:endParaRPr lang="zh-CN" altLang="en-US" dirty="0"/>
          </a:p>
        </p:txBody>
      </p:sp>
      <p:sp>
        <p:nvSpPr>
          <p:cNvPr id="28" name="TextBox 27"/>
          <p:cNvSpPr txBox="1"/>
          <p:nvPr/>
        </p:nvSpPr>
        <p:spPr>
          <a:xfrm>
            <a:off x="5580112" y="5229200"/>
            <a:ext cx="2232248" cy="646331"/>
          </a:xfrm>
          <a:prstGeom prst="rect">
            <a:avLst/>
          </a:prstGeom>
          <a:noFill/>
        </p:spPr>
        <p:txBody>
          <a:bodyPr wrap="square" rtlCol="0">
            <a:spAutoFit/>
          </a:bodyPr>
          <a:lstStyle/>
          <a:p>
            <a:r>
              <a:rPr lang="en-US" altLang="zh-CN" dirty="0" smtClean="0"/>
              <a:t>Sensor networks</a:t>
            </a:r>
          </a:p>
          <a:p>
            <a:r>
              <a:rPr lang="en-US" altLang="zh-CN" dirty="0" smtClean="0"/>
              <a:t>……</a:t>
            </a:r>
            <a:endParaRPr lang="zh-CN" altLang="en-US" dirty="0"/>
          </a:p>
        </p:txBody>
      </p:sp>
      <p:sp>
        <p:nvSpPr>
          <p:cNvPr id="29" name="灯片编号占位符 28"/>
          <p:cNvSpPr>
            <a:spLocks noGrp="1"/>
          </p:cNvSpPr>
          <p:nvPr>
            <p:ph type="sldNum" sz="quarter" idx="12"/>
          </p:nvPr>
        </p:nvSpPr>
        <p:spPr/>
        <p:txBody>
          <a:bodyPr/>
          <a:lstStyle/>
          <a:p>
            <a:fld id="{0C913308-F349-4B6D-A68A-DD1791B4A57B}" type="slidenum">
              <a:rPr lang="zh-CN" altLang="en-US" smtClean="0"/>
              <a:pPr/>
              <a:t>50</a:t>
            </a:fld>
            <a:r>
              <a:rPr lang="en-US" altLang="zh-CN" smtClean="0"/>
              <a:t>/76</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2" presetClass="entr" presetSubtype="8"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slide(fromLeft)">
                                      <p:cBhvr>
                                        <p:cTn id="19" dur="500"/>
                                        <p:tgtEl>
                                          <p:spTgt spid="15"/>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16"/>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17"/>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2" presetClass="entr" presetSubtype="8" fill="hold" grpId="0" nodeType="clickEffect">
                                  <p:stCondLst>
                                    <p:cond delay="0"/>
                                  </p:stCondLst>
                                  <p:childTnLst>
                                    <p:set>
                                      <p:cBhvr>
                                        <p:cTn id="29" dur="1" fill="hold">
                                          <p:stCondLst>
                                            <p:cond delay="0"/>
                                          </p:stCondLst>
                                        </p:cTn>
                                        <p:tgtEl>
                                          <p:spTgt spid="19"/>
                                        </p:tgtEl>
                                        <p:attrNameLst>
                                          <p:attrName>style.visibility</p:attrName>
                                        </p:attrNameLst>
                                      </p:cBhvr>
                                      <p:to>
                                        <p:strVal val="visible"/>
                                      </p:to>
                                    </p:set>
                                    <p:animEffect transition="in" filter="slide(fromLeft)">
                                      <p:cBhvr>
                                        <p:cTn id="30" dur="500"/>
                                        <p:tgtEl>
                                          <p:spTgt spid="19"/>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2" presetClass="entr" presetSubtype="8" fill="hold" grpId="0" nodeType="clickEffect">
                                  <p:stCondLst>
                                    <p:cond delay="0"/>
                                  </p:stCondLst>
                                  <p:childTnLst>
                                    <p:set>
                                      <p:cBhvr>
                                        <p:cTn id="40" dur="1" fill="hold">
                                          <p:stCondLst>
                                            <p:cond delay="0"/>
                                          </p:stCondLst>
                                        </p:cTn>
                                        <p:tgtEl>
                                          <p:spTgt spid="24"/>
                                        </p:tgtEl>
                                        <p:attrNameLst>
                                          <p:attrName>style.visibility</p:attrName>
                                        </p:attrNameLst>
                                      </p:cBhvr>
                                      <p:to>
                                        <p:strVal val="visible"/>
                                      </p:to>
                                    </p:set>
                                    <p:animEffect transition="in" filter="slide(fromLeft)">
                                      <p:cBhvr>
                                        <p:cTn id="41" dur="500"/>
                                        <p:tgtEl>
                                          <p:spTgt spid="24"/>
                                        </p:tgtEl>
                                      </p:cBhvr>
                                    </p:animEffec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25"/>
                                        </p:tgtEl>
                                        <p:attrNameLst>
                                          <p:attrName>style.visibility</p:attrName>
                                        </p:attrNameLst>
                                      </p:cBhvr>
                                      <p:to>
                                        <p:strVal val="visible"/>
                                      </p:to>
                                    </p:set>
                                  </p:childTnLst>
                                </p:cTn>
                              </p:par>
                              <p:par>
                                <p:cTn id="46" presetID="1" presetClass="entr" presetSubtype="0" fill="hold" grpId="0" nodeType="withEffect">
                                  <p:stCondLst>
                                    <p:cond delay="0"/>
                                  </p:stCondLst>
                                  <p:childTnLst>
                                    <p:set>
                                      <p:cBhvr>
                                        <p:cTn id="47" dur="1" fill="hold">
                                          <p:stCondLst>
                                            <p:cond delay="0"/>
                                          </p:stCondLst>
                                        </p:cTn>
                                        <p:tgtEl>
                                          <p:spTgt spid="26"/>
                                        </p:tgtEl>
                                        <p:attrNameLst>
                                          <p:attrName>style.visibility</p:attrName>
                                        </p:attrNameLst>
                                      </p:cBhvr>
                                      <p:to>
                                        <p:strVal val="visible"/>
                                      </p:to>
                                    </p:set>
                                  </p:childTnLst>
                                </p:cTn>
                              </p:par>
                              <p:par>
                                <p:cTn id="48" presetID="1" presetClass="entr" presetSubtype="0" fill="hold" grpId="0" nodeType="withEffect">
                                  <p:stCondLst>
                                    <p:cond delay="0"/>
                                  </p:stCondLst>
                                  <p:childTnLst>
                                    <p:set>
                                      <p:cBhvr>
                                        <p:cTn id="49" dur="1" fill="hold">
                                          <p:stCondLst>
                                            <p:cond delay="0"/>
                                          </p:stCondLst>
                                        </p:cTn>
                                        <p:tgtEl>
                                          <p:spTgt spid="28"/>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6" presetClass="emph" presetSubtype="0" fill="hold" nodeType="clickEffect">
                                  <p:stCondLst>
                                    <p:cond delay="0"/>
                                  </p:stCondLst>
                                  <p:iterate type="lt">
                                    <p:tmPct val="4000"/>
                                  </p:iterate>
                                  <p:childTnLst>
                                    <p:set>
                                      <p:cBhvr override="childStyle">
                                        <p:cTn id="53" dur="500" fill="hold"/>
                                        <p:tgtEl>
                                          <p:spTgt spid="5">
                                            <p:txEl>
                                              <p:pRg st="0" end="0"/>
                                            </p:txEl>
                                          </p:spTgt>
                                        </p:tgtEl>
                                        <p:attrNameLst>
                                          <p:attrName>style.color</p:attrName>
                                        </p:attrNameLst>
                                      </p:cBhvr>
                                      <p:to>
                                        <p:clrVal>
                                          <a:srgbClr val="F30303"/>
                                        </p:clrVal>
                                      </p:to>
                                    </p:set>
                                    <p:set>
                                      <p:cBhvr>
                                        <p:cTn id="54" dur="500" fill="hold"/>
                                        <p:tgtEl>
                                          <p:spTgt spid="5">
                                            <p:txEl>
                                              <p:pRg st="0" end="0"/>
                                            </p:txEl>
                                          </p:spTgt>
                                        </p:tgtEl>
                                        <p:attrNameLst>
                                          <p:attrName>fillcolor</p:attrName>
                                        </p:attrNameLst>
                                      </p:cBhvr>
                                      <p:to>
                                        <p:clrVal>
                                          <a:srgbClr val="F30303"/>
                                        </p:clrVal>
                                      </p:to>
                                    </p:set>
                                    <p:set>
                                      <p:cBhvr>
                                        <p:cTn id="55" dur="500" fill="hold"/>
                                        <p:tgtEl>
                                          <p:spTgt spid="5">
                                            <p:txEl>
                                              <p:pRg st="0" end="0"/>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P spid="16" grpId="0"/>
      <p:bldP spid="17" grpId="0"/>
      <p:bldP spid="19" grpId="0" animBg="1"/>
      <p:bldP spid="20" grpId="0"/>
      <p:bldP spid="21" grpId="0"/>
      <p:bldP spid="24" grpId="0" animBg="1"/>
      <p:bldP spid="25" grpId="0"/>
      <p:bldP spid="26" grpId="0"/>
      <p:bldP spid="28"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sz="4000" dirty="0" smtClean="0"/>
              <a:t>High performance distributed computing</a:t>
            </a:r>
            <a:endParaRPr lang="zh-CN" altLang="en-US" sz="4000" dirty="0"/>
          </a:p>
        </p:txBody>
      </p:sp>
      <p:sp>
        <p:nvSpPr>
          <p:cNvPr id="3" name="内容占位符 2"/>
          <p:cNvSpPr>
            <a:spLocks noGrp="1"/>
          </p:cNvSpPr>
          <p:nvPr>
            <p:ph idx="1"/>
          </p:nvPr>
        </p:nvSpPr>
        <p:spPr/>
        <p:txBody>
          <a:bodyPr/>
          <a:lstStyle/>
          <a:p>
            <a:pPr>
              <a:buNone/>
            </a:pPr>
            <a:r>
              <a:rPr lang="en-US" altLang="zh-CN" dirty="0" smtClean="0"/>
              <a:t>Observation</a:t>
            </a:r>
          </a:p>
          <a:p>
            <a:r>
              <a:rPr lang="en-US" altLang="zh-CN" dirty="0" smtClean="0"/>
              <a:t>High-performance </a:t>
            </a:r>
            <a:r>
              <a:rPr lang="en-US" altLang="zh-CN" dirty="0" smtClean="0"/>
              <a:t>distributed computing started with </a:t>
            </a:r>
            <a:r>
              <a:rPr lang="en-US" altLang="zh-CN" dirty="0" smtClean="0">
                <a:solidFill>
                  <a:srgbClr val="FF0000"/>
                </a:solidFill>
              </a:rPr>
              <a:t>parallel </a:t>
            </a:r>
            <a:r>
              <a:rPr lang="en-US" altLang="zh-CN" dirty="0" smtClean="0">
                <a:solidFill>
                  <a:srgbClr val="FF0000"/>
                </a:solidFill>
              </a:rPr>
              <a:t>computing</a:t>
            </a:r>
          </a:p>
          <a:p>
            <a:pPr>
              <a:buNone/>
            </a:pPr>
            <a:r>
              <a:rPr lang="it-IT" altLang="zh-CN" dirty="0" smtClean="0"/>
              <a:t>Multiprocessor and multicore versus multicomputer</a:t>
            </a:r>
            <a:endParaRPr lang="zh-CN" altLang="en-US" dirty="0"/>
          </a:p>
        </p:txBody>
      </p:sp>
      <p:sp>
        <p:nvSpPr>
          <p:cNvPr id="4" name="日期占位符 3"/>
          <p:cNvSpPr>
            <a:spLocks noGrp="1"/>
          </p:cNvSpPr>
          <p:nvPr>
            <p:ph type="dt" sz="half" idx="10"/>
          </p:nvPr>
        </p:nvSpPr>
        <p:spPr/>
        <p:txBody>
          <a:bodyPr/>
          <a:lstStyle/>
          <a:p>
            <a:r>
              <a:rPr lang="en-US" altLang="zh-CN" smtClean="0"/>
              <a:t>Ling Zhou</a:t>
            </a:r>
            <a:endParaRPr lang="zh-CN" altLang="en-US" dirty="0"/>
          </a:p>
        </p:txBody>
      </p:sp>
      <p:sp>
        <p:nvSpPr>
          <p:cNvPr id="5" name="页脚占位符 4"/>
          <p:cNvSpPr>
            <a:spLocks noGrp="1"/>
          </p:cNvSpPr>
          <p:nvPr>
            <p:ph type="ftr" sz="quarter" idx="11"/>
          </p:nvPr>
        </p:nvSpPr>
        <p:spPr/>
        <p:txBody>
          <a:bodyPr/>
          <a:lstStyle/>
          <a:p>
            <a:pPr algn="ctr"/>
            <a:r>
              <a:rPr lang="en-US" altLang="zh-CN" smtClean="0"/>
              <a:t>Distributed Systems Unit 1</a:t>
            </a:r>
            <a:endParaRPr lang="zh-CN" altLang="en-US" dirty="0"/>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51</a:t>
            </a:fld>
            <a:r>
              <a:rPr lang="en-US" altLang="zh-CN" smtClean="0"/>
              <a:t>/76</a:t>
            </a:r>
            <a:endParaRPr lang="zh-CN" altLang="en-US" dirty="0"/>
          </a:p>
        </p:txBody>
      </p:sp>
      <p:pic>
        <p:nvPicPr>
          <p:cNvPr id="7" name="Picture 2" descr="See the source image"/>
          <p:cNvPicPr>
            <a:picLocks noChangeAspect="1" noChangeArrowheads="1"/>
          </p:cNvPicPr>
          <p:nvPr/>
        </p:nvPicPr>
        <p:blipFill>
          <a:blip r:embed="rId2" cstate="print"/>
          <a:srcRect/>
          <a:stretch>
            <a:fillRect/>
          </a:stretch>
        </p:blipFill>
        <p:spPr bwMode="auto">
          <a:xfrm>
            <a:off x="357158" y="1928802"/>
            <a:ext cx="3143272" cy="490103"/>
          </a:xfrm>
          <a:prstGeom prst="rect">
            <a:avLst/>
          </a:prstGeom>
          <a:noFill/>
        </p:spPr>
      </p:pic>
      <p:pic>
        <p:nvPicPr>
          <p:cNvPr id="168962" name="Picture 2" descr="Image result for versus + cartoon"/>
          <p:cNvPicPr>
            <a:picLocks noChangeAspect="1" noChangeArrowheads="1"/>
          </p:cNvPicPr>
          <p:nvPr/>
        </p:nvPicPr>
        <p:blipFill>
          <a:blip r:embed="rId3"/>
          <a:srcRect l="12781" t="22564" r="9129" b="26325"/>
          <a:stretch>
            <a:fillRect/>
          </a:stretch>
        </p:blipFill>
        <p:spPr bwMode="auto">
          <a:xfrm>
            <a:off x="4815758" y="3214687"/>
            <a:ext cx="899250" cy="571504"/>
          </a:xfrm>
          <a:prstGeom prst="rect">
            <a:avLst/>
          </a:prstGeom>
          <a:noFill/>
        </p:spPr>
      </p:pic>
      <p:pic>
        <p:nvPicPr>
          <p:cNvPr id="9" name="图片 8" descr="multiprocessor.png"/>
          <p:cNvPicPr>
            <a:picLocks noChangeAspect="1"/>
          </p:cNvPicPr>
          <p:nvPr/>
        </p:nvPicPr>
        <p:blipFill>
          <a:blip r:embed="rId4"/>
          <a:stretch>
            <a:fillRect/>
          </a:stretch>
        </p:blipFill>
        <p:spPr>
          <a:xfrm>
            <a:off x="1142976" y="4000504"/>
            <a:ext cx="2677411" cy="2358988"/>
          </a:xfrm>
          <a:prstGeom prst="rect">
            <a:avLst/>
          </a:prstGeom>
        </p:spPr>
      </p:pic>
      <p:pic>
        <p:nvPicPr>
          <p:cNvPr id="10" name="图片 9" descr="shared memory.png"/>
          <p:cNvPicPr>
            <a:picLocks noChangeAspect="1"/>
          </p:cNvPicPr>
          <p:nvPr/>
        </p:nvPicPr>
        <p:blipFill>
          <a:blip r:embed="rId5"/>
          <a:stretch>
            <a:fillRect/>
          </a:stretch>
        </p:blipFill>
        <p:spPr>
          <a:xfrm>
            <a:off x="4507673" y="4000504"/>
            <a:ext cx="3559017" cy="2357454"/>
          </a:xfrm>
          <a:prstGeom prst="rect">
            <a:avLst/>
          </a:prstGeom>
        </p:spPr>
      </p:pic>
      <p:sp>
        <p:nvSpPr>
          <p:cNvPr id="11" name="椭圆 10"/>
          <p:cNvSpPr/>
          <p:nvPr/>
        </p:nvSpPr>
        <p:spPr>
          <a:xfrm>
            <a:off x="1571604" y="3929066"/>
            <a:ext cx="2000264" cy="28575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5715008" y="3929066"/>
            <a:ext cx="2000264" cy="28575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9" presetClass="entr" presetSubtype="0" decel="100000" fill="hold" nodeType="clickEffect">
                                  <p:stCondLst>
                                    <p:cond delay="0"/>
                                  </p:stCondLst>
                                  <p:childTnLst>
                                    <p:set>
                                      <p:cBhvr>
                                        <p:cTn id="6" dur="1" fill="hold">
                                          <p:stCondLst>
                                            <p:cond delay="0"/>
                                          </p:stCondLst>
                                        </p:cTn>
                                        <p:tgtEl>
                                          <p:spTgt spid="168962"/>
                                        </p:tgtEl>
                                        <p:attrNameLst>
                                          <p:attrName>style.visibility</p:attrName>
                                        </p:attrNameLst>
                                      </p:cBhvr>
                                      <p:to>
                                        <p:strVal val="visible"/>
                                      </p:to>
                                    </p:set>
                                    <p:anim calcmode="lin" valueType="num">
                                      <p:cBhvr>
                                        <p:cTn id="7" dur="500" fill="hold"/>
                                        <p:tgtEl>
                                          <p:spTgt spid="168962"/>
                                        </p:tgtEl>
                                        <p:attrNameLst>
                                          <p:attrName>ppt_w</p:attrName>
                                        </p:attrNameLst>
                                      </p:cBhvr>
                                      <p:tavLst>
                                        <p:tav tm="0">
                                          <p:val>
                                            <p:fltVal val="0"/>
                                          </p:val>
                                        </p:tav>
                                        <p:tav tm="100000">
                                          <p:val>
                                            <p:strVal val="#ppt_w"/>
                                          </p:val>
                                        </p:tav>
                                      </p:tavLst>
                                    </p:anim>
                                    <p:anim calcmode="lin" valueType="num">
                                      <p:cBhvr>
                                        <p:cTn id="8" dur="500" fill="hold"/>
                                        <p:tgtEl>
                                          <p:spTgt spid="168962"/>
                                        </p:tgtEl>
                                        <p:attrNameLst>
                                          <p:attrName>ppt_h</p:attrName>
                                        </p:attrNameLst>
                                      </p:cBhvr>
                                      <p:tavLst>
                                        <p:tav tm="0">
                                          <p:val>
                                            <p:fltVal val="0"/>
                                          </p:val>
                                        </p:tav>
                                        <p:tav tm="100000">
                                          <p:val>
                                            <p:strVal val="#ppt_h"/>
                                          </p:val>
                                        </p:tav>
                                      </p:tavLst>
                                    </p:anim>
                                    <p:anim calcmode="lin" valueType="num">
                                      <p:cBhvr>
                                        <p:cTn id="9" dur="500" fill="hold"/>
                                        <p:tgtEl>
                                          <p:spTgt spid="168962"/>
                                        </p:tgtEl>
                                        <p:attrNameLst>
                                          <p:attrName>style.rotation</p:attrName>
                                        </p:attrNameLst>
                                      </p:cBhvr>
                                      <p:tavLst>
                                        <p:tav tm="0">
                                          <p:val>
                                            <p:fltVal val="360"/>
                                          </p:val>
                                        </p:tav>
                                        <p:tav tm="100000">
                                          <p:val>
                                            <p:fltVal val="0"/>
                                          </p:val>
                                        </p:tav>
                                      </p:tavLst>
                                    </p:anim>
                                    <p:animEffect transition="in" filter="fade">
                                      <p:cBhvr>
                                        <p:cTn id="10" dur="500"/>
                                        <p:tgtEl>
                                          <p:spTgt spid="1689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357166"/>
            <a:ext cx="8229600" cy="1000132"/>
          </a:xfrm>
        </p:spPr>
        <p:txBody>
          <a:bodyPr>
            <a:normAutofit/>
          </a:bodyPr>
          <a:lstStyle/>
          <a:p>
            <a:r>
              <a:rPr lang="en-US" altLang="zh-CN" sz="4400" dirty="0" smtClean="0"/>
              <a:t>Distributed shared memory systems</a:t>
            </a:r>
            <a:endParaRPr lang="zh-CN" altLang="en-US" sz="4400" dirty="0"/>
          </a:p>
        </p:txBody>
      </p:sp>
      <p:sp>
        <p:nvSpPr>
          <p:cNvPr id="3" name="内容占位符 2"/>
          <p:cNvSpPr>
            <a:spLocks noGrp="1"/>
          </p:cNvSpPr>
          <p:nvPr>
            <p:ph idx="1"/>
          </p:nvPr>
        </p:nvSpPr>
        <p:spPr>
          <a:xfrm>
            <a:off x="285720" y="1506852"/>
            <a:ext cx="8572560" cy="4636792"/>
          </a:xfrm>
        </p:spPr>
        <p:txBody>
          <a:bodyPr>
            <a:normAutofit fontScale="85000" lnSpcReduction="10000"/>
          </a:bodyPr>
          <a:lstStyle/>
          <a:p>
            <a:pPr>
              <a:buNone/>
            </a:pPr>
            <a:r>
              <a:rPr lang="en-US" altLang="zh-CN" dirty="0" smtClean="0"/>
              <a:t>Observation</a:t>
            </a:r>
          </a:p>
          <a:p>
            <a:pPr>
              <a:buNone/>
            </a:pPr>
            <a:endParaRPr lang="en-US" altLang="zh-CN" dirty="0" smtClean="0"/>
          </a:p>
          <a:p>
            <a:r>
              <a:rPr lang="en-US" altLang="zh-CN" u="sng" dirty="0" smtClean="0"/>
              <a:t>Multiprocessors</a:t>
            </a:r>
            <a:r>
              <a:rPr lang="en-US" altLang="zh-CN" dirty="0" smtClean="0"/>
              <a:t> </a:t>
            </a:r>
            <a:r>
              <a:rPr lang="en-US" altLang="zh-CN" dirty="0" smtClean="0"/>
              <a:t>are relatively </a:t>
            </a:r>
            <a:r>
              <a:rPr lang="en-US" altLang="zh-CN" dirty="0" smtClean="0">
                <a:solidFill>
                  <a:srgbClr val="FF0000"/>
                </a:solidFill>
              </a:rPr>
              <a:t>easy</a:t>
            </a:r>
            <a:r>
              <a:rPr lang="en-US" altLang="zh-CN" dirty="0" smtClean="0"/>
              <a:t> to program in comparison </a:t>
            </a:r>
            <a:r>
              <a:rPr lang="en-US" altLang="zh-CN" dirty="0" smtClean="0"/>
              <a:t>to </a:t>
            </a:r>
            <a:r>
              <a:rPr lang="en-US" altLang="zh-CN" u="sng" dirty="0" smtClean="0"/>
              <a:t>multi-computers</a:t>
            </a:r>
          </a:p>
          <a:p>
            <a:pPr lvl="1"/>
            <a:r>
              <a:rPr lang="en-US" altLang="zh-CN" dirty="0" smtClean="0"/>
              <a:t>yet have problems when increasing the number of </a:t>
            </a:r>
            <a:r>
              <a:rPr lang="en-US" altLang="zh-CN" dirty="0" smtClean="0"/>
              <a:t>processors (</a:t>
            </a:r>
            <a:r>
              <a:rPr lang="en-US" altLang="zh-CN" dirty="0" smtClean="0"/>
              <a:t>or cores). </a:t>
            </a:r>
            <a:endParaRPr lang="en-US" altLang="zh-CN" dirty="0" smtClean="0"/>
          </a:p>
          <a:p>
            <a:pPr lvl="1"/>
            <a:r>
              <a:rPr lang="en-US" altLang="zh-CN" b="1" dirty="0" smtClean="0"/>
              <a:t>Solution</a:t>
            </a:r>
            <a:r>
              <a:rPr lang="en-US" altLang="zh-CN" b="1" dirty="0" smtClean="0"/>
              <a:t>: </a:t>
            </a:r>
            <a:r>
              <a:rPr lang="en-US" altLang="zh-CN" dirty="0" smtClean="0"/>
              <a:t>Try to implement a </a:t>
            </a:r>
            <a:r>
              <a:rPr lang="en-US" altLang="zh-CN" dirty="0" smtClean="0">
                <a:solidFill>
                  <a:srgbClr val="FF0000"/>
                </a:solidFill>
              </a:rPr>
              <a:t>shared-memory model</a:t>
            </a:r>
            <a:r>
              <a:rPr lang="en-US" altLang="zh-CN" dirty="0" smtClean="0"/>
              <a:t> on top of </a:t>
            </a:r>
            <a:r>
              <a:rPr lang="en-US" altLang="zh-CN" dirty="0" smtClean="0"/>
              <a:t>a multicomputer.</a:t>
            </a:r>
          </a:p>
          <a:p>
            <a:pPr lvl="1"/>
            <a:r>
              <a:rPr lang="en-US" altLang="zh-CN" b="1" dirty="0" smtClean="0"/>
              <a:t>Example</a:t>
            </a:r>
            <a:r>
              <a:rPr lang="en-US" altLang="zh-CN" dirty="0" smtClean="0"/>
              <a:t> through virtual-memory </a:t>
            </a:r>
            <a:r>
              <a:rPr lang="en-US" altLang="zh-CN" dirty="0" smtClean="0"/>
              <a:t>techniques</a:t>
            </a:r>
          </a:p>
          <a:p>
            <a:pPr>
              <a:spcBef>
                <a:spcPts val="1200"/>
              </a:spcBef>
              <a:buNone/>
            </a:pPr>
            <a:r>
              <a:rPr lang="en-US" altLang="zh-CN" b="1" dirty="0" smtClean="0"/>
              <a:t>Problem</a:t>
            </a:r>
          </a:p>
          <a:p>
            <a:r>
              <a:rPr lang="en-US" altLang="zh-CN" dirty="0" smtClean="0"/>
              <a:t>Performance of </a:t>
            </a:r>
            <a:r>
              <a:rPr lang="en-US" altLang="zh-CN" dirty="0" smtClean="0">
                <a:solidFill>
                  <a:srgbClr val="0070C0"/>
                </a:solidFill>
              </a:rPr>
              <a:t>distributed shared memory </a:t>
            </a:r>
            <a:r>
              <a:rPr lang="en-US" altLang="zh-CN" dirty="0" smtClean="0"/>
              <a:t>could </a:t>
            </a:r>
            <a:r>
              <a:rPr lang="en-US" altLang="zh-CN" u="sng" dirty="0" smtClean="0"/>
              <a:t>never compete with that </a:t>
            </a:r>
            <a:r>
              <a:rPr lang="en-US" altLang="zh-CN" u="sng" dirty="0" smtClean="0"/>
              <a:t>of multiprocessors</a:t>
            </a:r>
            <a:r>
              <a:rPr lang="en-US" altLang="zh-CN" dirty="0" smtClean="0"/>
              <a:t>, failed </a:t>
            </a:r>
            <a:r>
              <a:rPr lang="en-US" altLang="zh-CN" dirty="0" smtClean="0"/>
              <a:t>to meet the expectations of programmers. </a:t>
            </a:r>
            <a:endParaRPr lang="en-US" altLang="zh-CN" dirty="0" smtClean="0"/>
          </a:p>
          <a:p>
            <a:r>
              <a:rPr lang="en-US" altLang="zh-CN" dirty="0" smtClean="0"/>
              <a:t>It has been </a:t>
            </a:r>
            <a:r>
              <a:rPr lang="en-US" altLang="zh-CN" dirty="0" smtClean="0"/>
              <a:t>widely </a:t>
            </a:r>
            <a:r>
              <a:rPr lang="en-US" altLang="zh-CN" dirty="0" smtClean="0">
                <a:solidFill>
                  <a:srgbClr val="0070C0"/>
                </a:solidFill>
              </a:rPr>
              <a:t>abandoned by now</a:t>
            </a:r>
            <a:r>
              <a:rPr lang="en-US" altLang="zh-CN" dirty="0" smtClean="0"/>
              <a:t>.</a:t>
            </a:r>
            <a:endParaRPr lang="zh-CN" altLang="en-US" dirty="0"/>
          </a:p>
        </p:txBody>
      </p:sp>
      <p:sp>
        <p:nvSpPr>
          <p:cNvPr id="4" name="日期占位符 3"/>
          <p:cNvSpPr>
            <a:spLocks noGrp="1"/>
          </p:cNvSpPr>
          <p:nvPr>
            <p:ph type="dt" sz="half" idx="10"/>
          </p:nvPr>
        </p:nvSpPr>
        <p:spPr/>
        <p:txBody>
          <a:bodyPr/>
          <a:lstStyle/>
          <a:p>
            <a:r>
              <a:rPr lang="en-US" altLang="zh-CN" smtClean="0"/>
              <a:t>Ling Zhou</a:t>
            </a:r>
            <a:endParaRPr lang="zh-CN" altLang="en-US" dirty="0"/>
          </a:p>
        </p:txBody>
      </p:sp>
      <p:sp>
        <p:nvSpPr>
          <p:cNvPr id="5" name="页脚占位符 4"/>
          <p:cNvSpPr>
            <a:spLocks noGrp="1"/>
          </p:cNvSpPr>
          <p:nvPr>
            <p:ph type="ftr" sz="quarter" idx="11"/>
          </p:nvPr>
        </p:nvSpPr>
        <p:spPr/>
        <p:txBody>
          <a:bodyPr/>
          <a:lstStyle/>
          <a:p>
            <a:pPr algn="ctr"/>
            <a:r>
              <a:rPr lang="en-US" altLang="zh-CN" smtClean="0"/>
              <a:t>Distributed Systems Unit 1</a:t>
            </a:r>
            <a:endParaRPr lang="zh-CN" altLang="en-US" dirty="0"/>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52</a:t>
            </a:fld>
            <a:r>
              <a:rPr lang="en-US" altLang="zh-CN" smtClean="0"/>
              <a:t>/76</a:t>
            </a:r>
            <a:endParaRPr lang="zh-CN" altLang="en-US" dirty="0"/>
          </a:p>
        </p:txBody>
      </p:sp>
      <p:pic>
        <p:nvPicPr>
          <p:cNvPr id="7" name="Picture 2" descr="See the source image"/>
          <p:cNvPicPr>
            <a:picLocks noChangeAspect="1" noChangeArrowheads="1"/>
          </p:cNvPicPr>
          <p:nvPr/>
        </p:nvPicPr>
        <p:blipFill>
          <a:blip r:embed="rId3" cstate="print"/>
          <a:srcRect/>
          <a:stretch>
            <a:fillRect/>
          </a:stretch>
        </p:blipFill>
        <p:spPr bwMode="auto">
          <a:xfrm>
            <a:off x="357158" y="1500174"/>
            <a:ext cx="3143272" cy="490103"/>
          </a:xfrm>
          <a:prstGeom prst="rect">
            <a:avLst/>
          </a:prstGeom>
          <a:noFill/>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smtClean="0"/>
              <a:t>Distributed Computing Systems</a:t>
            </a:r>
            <a:endParaRPr lang="zh-CN" altLang="en-US" dirty="0"/>
          </a:p>
        </p:txBody>
      </p:sp>
      <p:graphicFrame>
        <p:nvGraphicFramePr>
          <p:cNvPr id="4" name="内容占位符 3"/>
          <p:cNvGraphicFramePr>
            <a:graphicFrameLocks noGrp="1"/>
          </p:cNvGraphicFramePr>
          <p:nvPr>
            <p:ph idx="1"/>
          </p:nvPr>
        </p:nvGraphicFramePr>
        <p:xfrm>
          <a:off x="457200" y="1988840"/>
          <a:ext cx="8229600" cy="2595880"/>
        </p:xfrm>
        <a:graphic>
          <a:graphicData uri="http://schemas.openxmlformats.org/drawingml/2006/table">
            <a:tbl>
              <a:tblPr firstRow="1" bandRow="1">
                <a:tableStyleId>{5C22544A-7EE6-4342-B048-85BDC9FD1C3A}</a:tableStyleId>
              </a:tblPr>
              <a:tblGrid>
                <a:gridCol w="2743200"/>
                <a:gridCol w="2743200"/>
                <a:gridCol w="2743200"/>
              </a:tblGrid>
              <a:tr h="370840">
                <a:tc>
                  <a:txBody>
                    <a:bodyPr/>
                    <a:lstStyle/>
                    <a:p>
                      <a:endParaRPr lang="zh-CN" altLang="en-US" dirty="0"/>
                    </a:p>
                  </a:txBody>
                  <a:tcPr/>
                </a:tc>
                <a:tc>
                  <a:txBody>
                    <a:bodyPr/>
                    <a:lstStyle/>
                    <a:p>
                      <a:r>
                        <a:rPr lang="en-US" altLang="zh-CN" dirty="0" smtClean="0"/>
                        <a:t>Cluster computing</a:t>
                      </a:r>
                      <a:endParaRPr lang="zh-CN" altLang="en-US" dirty="0"/>
                    </a:p>
                  </a:txBody>
                  <a:tcPr/>
                </a:tc>
                <a:tc>
                  <a:txBody>
                    <a:bodyPr/>
                    <a:lstStyle/>
                    <a:p>
                      <a:r>
                        <a:rPr lang="en-US" altLang="zh-CN" dirty="0" smtClean="0"/>
                        <a:t>Grid computing</a:t>
                      </a:r>
                      <a:endParaRPr lang="zh-CN" altLang="en-US" dirty="0"/>
                    </a:p>
                  </a:txBody>
                  <a:tcPr/>
                </a:tc>
              </a:tr>
              <a:tr h="370840">
                <a:tc>
                  <a:txBody>
                    <a:bodyPr/>
                    <a:lstStyle/>
                    <a:p>
                      <a:r>
                        <a:rPr lang="en-US" altLang="zh-CN" dirty="0" smtClean="0"/>
                        <a:t>Characteristics</a:t>
                      </a:r>
                      <a:endParaRPr lang="zh-CN" altLang="en-US" dirty="0"/>
                    </a:p>
                  </a:txBody>
                  <a:tcPr/>
                </a:tc>
                <a:tc>
                  <a:txBody>
                    <a:bodyPr/>
                    <a:lstStyle/>
                    <a:p>
                      <a:r>
                        <a:rPr lang="en-US" altLang="zh-CN" dirty="0" smtClean="0">
                          <a:solidFill>
                            <a:srgbClr val="FF0000"/>
                          </a:solidFill>
                        </a:rPr>
                        <a:t>Homogeneity</a:t>
                      </a:r>
                      <a:endParaRPr lang="zh-CN" altLang="en-US" dirty="0">
                        <a:solidFill>
                          <a:srgbClr val="FF0000"/>
                        </a:solidFill>
                      </a:endParaRPr>
                    </a:p>
                  </a:txBody>
                  <a:tcPr/>
                </a:tc>
                <a:tc>
                  <a:txBody>
                    <a:bodyPr/>
                    <a:lstStyle/>
                    <a:p>
                      <a:r>
                        <a:rPr lang="en-US" altLang="zh-CN" dirty="0" smtClean="0">
                          <a:solidFill>
                            <a:srgbClr val="FF0000"/>
                          </a:solidFill>
                        </a:rPr>
                        <a:t>Heterogeneity</a:t>
                      </a:r>
                      <a:endParaRPr lang="zh-CN" altLang="en-US" dirty="0">
                        <a:solidFill>
                          <a:srgbClr val="FF0000"/>
                        </a:solidFill>
                      </a:endParaRPr>
                    </a:p>
                  </a:txBody>
                  <a:tcPr/>
                </a:tc>
              </a:tr>
              <a:tr h="370840">
                <a:tc>
                  <a:txBody>
                    <a:bodyPr/>
                    <a:lstStyle/>
                    <a:p>
                      <a:r>
                        <a:rPr lang="en-US" altLang="zh-CN" dirty="0" smtClean="0"/>
                        <a:t>Hardware</a:t>
                      </a:r>
                      <a:endParaRPr lang="zh-CN" altLang="en-US" dirty="0"/>
                    </a:p>
                  </a:txBody>
                  <a:tcPr/>
                </a:tc>
                <a:tc>
                  <a:txBody>
                    <a:bodyPr/>
                    <a:lstStyle/>
                    <a:p>
                      <a:r>
                        <a:rPr lang="en-US" altLang="zh-CN" dirty="0" smtClean="0"/>
                        <a:t>Similar</a:t>
                      </a:r>
                      <a:endParaRPr lang="zh-CN" altLang="en-US" dirty="0"/>
                    </a:p>
                  </a:txBody>
                  <a:tcPr/>
                </a:tc>
                <a:tc>
                  <a:txBody>
                    <a:bodyPr/>
                    <a:lstStyle/>
                    <a:p>
                      <a:r>
                        <a:rPr lang="en-US" altLang="zh-CN" dirty="0" smtClean="0"/>
                        <a:t>Can be different </a:t>
                      </a:r>
                      <a:endParaRPr lang="zh-CN" altLang="en-US" dirty="0"/>
                    </a:p>
                  </a:txBody>
                  <a:tcPr/>
                </a:tc>
              </a:tr>
              <a:tr h="370840">
                <a:tc>
                  <a:txBody>
                    <a:bodyPr/>
                    <a:lstStyle/>
                    <a:p>
                      <a:r>
                        <a:rPr lang="en-US" altLang="zh-CN" dirty="0" smtClean="0"/>
                        <a:t>Network</a:t>
                      </a:r>
                      <a:endParaRPr lang="zh-CN" altLang="en-US" dirty="0"/>
                    </a:p>
                  </a:txBody>
                  <a:tcPr/>
                </a:tc>
                <a:tc>
                  <a:txBody>
                    <a:bodyPr/>
                    <a:lstStyle/>
                    <a:p>
                      <a:r>
                        <a:rPr lang="en-US" altLang="zh-CN" dirty="0" smtClean="0"/>
                        <a:t>Centralized</a:t>
                      </a:r>
                      <a:r>
                        <a:rPr lang="en-US" altLang="zh-CN" baseline="0" dirty="0" smtClean="0"/>
                        <a:t> location/</a:t>
                      </a:r>
                      <a:r>
                        <a:rPr lang="en-US" altLang="zh-CN" dirty="0" smtClean="0"/>
                        <a:t>LAN</a:t>
                      </a:r>
                      <a:endParaRPr lang="zh-CN" altLang="en-US" dirty="0"/>
                    </a:p>
                  </a:txBody>
                  <a:tcPr/>
                </a:tc>
                <a:tc>
                  <a:txBody>
                    <a:bodyPr/>
                    <a:lstStyle/>
                    <a:p>
                      <a:r>
                        <a:rPr lang="en-US" altLang="zh-CN" dirty="0" smtClean="0"/>
                        <a:t>LAN/WAN/Internet</a:t>
                      </a:r>
                      <a:endParaRPr lang="zh-CN" altLang="en-US" dirty="0"/>
                    </a:p>
                  </a:txBody>
                  <a:tcPr/>
                </a:tc>
              </a:tr>
              <a:tr h="370840">
                <a:tc>
                  <a:txBody>
                    <a:bodyPr/>
                    <a:lstStyle/>
                    <a:p>
                      <a:r>
                        <a:rPr lang="en-US" altLang="zh-CN" dirty="0" smtClean="0"/>
                        <a:t>Operating system</a:t>
                      </a:r>
                      <a:endParaRPr lang="zh-CN" altLang="en-US" dirty="0"/>
                    </a:p>
                  </a:txBody>
                  <a:tcPr/>
                </a:tc>
                <a:tc>
                  <a:txBody>
                    <a:bodyPr/>
                    <a:lstStyle/>
                    <a:p>
                      <a:r>
                        <a:rPr lang="en-US" altLang="zh-CN" dirty="0" smtClean="0"/>
                        <a:t>Identical</a:t>
                      </a:r>
                      <a:endParaRPr lang="zh-CN" altLang="en-US" dirty="0"/>
                    </a:p>
                  </a:txBody>
                  <a:tcPr/>
                </a:tc>
                <a:tc>
                  <a:txBody>
                    <a:bodyPr/>
                    <a:lstStyle/>
                    <a:p>
                      <a:r>
                        <a:rPr lang="en-US" altLang="zh-CN" dirty="0" smtClean="0"/>
                        <a:t>Can be different</a:t>
                      </a:r>
                      <a:endParaRPr lang="zh-CN" altLang="en-US" dirty="0"/>
                    </a:p>
                  </a:txBody>
                  <a:tcPr/>
                </a:tc>
              </a:tr>
              <a:tr h="370840">
                <a:tc>
                  <a:txBody>
                    <a:bodyPr/>
                    <a:lstStyle/>
                    <a:p>
                      <a:r>
                        <a:rPr lang="en-US" altLang="zh-CN" dirty="0" smtClean="0"/>
                        <a:t>Administrative  domain</a:t>
                      </a:r>
                      <a:endParaRPr lang="zh-CN" altLang="en-US" dirty="0"/>
                    </a:p>
                  </a:txBody>
                  <a:tcPr/>
                </a:tc>
                <a:tc>
                  <a:txBody>
                    <a:bodyPr/>
                    <a:lstStyle/>
                    <a:p>
                      <a:r>
                        <a:rPr lang="en-US" altLang="zh-CN" dirty="0" smtClean="0"/>
                        <a:t>The same </a:t>
                      </a:r>
                      <a:endParaRPr lang="zh-CN" altLang="en-US" dirty="0"/>
                    </a:p>
                  </a:txBody>
                  <a:tcPr/>
                </a:tc>
                <a:tc>
                  <a:txBody>
                    <a:bodyPr/>
                    <a:lstStyle/>
                    <a:p>
                      <a:r>
                        <a:rPr lang="en-US" altLang="zh-CN" dirty="0" smtClean="0"/>
                        <a:t>Can be different</a:t>
                      </a:r>
                      <a:endParaRPr lang="zh-CN" altLang="en-US" dirty="0"/>
                    </a:p>
                  </a:txBody>
                  <a:tcPr/>
                </a:tc>
              </a:tr>
              <a:tr h="370840">
                <a:tc>
                  <a:txBody>
                    <a:bodyPr/>
                    <a:lstStyle/>
                    <a:p>
                      <a:r>
                        <a:rPr lang="en-US" altLang="zh-CN" dirty="0" smtClean="0"/>
                        <a:t>Cost</a:t>
                      </a:r>
                      <a:endParaRPr lang="zh-CN" altLang="en-US" dirty="0"/>
                    </a:p>
                  </a:txBody>
                  <a:tcPr/>
                </a:tc>
                <a:tc>
                  <a:txBody>
                    <a:bodyPr/>
                    <a:lstStyle/>
                    <a:p>
                      <a:r>
                        <a:rPr lang="en-US" altLang="zh-CN" dirty="0" smtClean="0"/>
                        <a:t>Higher</a:t>
                      </a:r>
                      <a:endParaRPr lang="zh-CN" altLang="en-US" dirty="0"/>
                    </a:p>
                  </a:txBody>
                  <a:tcPr/>
                </a:tc>
                <a:tc>
                  <a:txBody>
                    <a:bodyPr/>
                    <a:lstStyle/>
                    <a:p>
                      <a:r>
                        <a:rPr lang="en-US" altLang="zh-CN" dirty="0" smtClean="0"/>
                        <a:t>More cost-effective</a:t>
                      </a:r>
                      <a:endParaRPr lang="zh-CN" altLang="en-US" dirty="0"/>
                    </a:p>
                  </a:txBody>
                  <a:tcPr/>
                </a:tc>
              </a:tr>
            </a:tbl>
          </a:graphicData>
        </a:graphic>
      </p:graphicFrame>
      <p:sp>
        <p:nvSpPr>
          <p:cNvPr id="6" name="日期占位符 5"/>
          <p:cNvSpPr>
            <a:spLocks noGrp="1"/>
          </p:cNvSpPr>
          <p:nvPr>
            <p:ph type="dt" sz="half" idx="10"/>
          </p:nvPr>
        </p:nvSpPr>
        <p:spPr/>
        <p:txBody>
          <a:bodyPr/>
          <a:lstStyle/>
          <a:p>
            <a:r>
              <a:rPr lang="en-US" altLang="zh-CN" smtClean="0"/>
              <a:t>Ling Zhou</a:t>
            </a:r>
            <a:endParaRPr lang="zh-CN" altLang="en-US" dirty="0"/>
          </a:p>
        </p:txBody>
      </p:sp>
      <p:sp>
        <p:nvSpPr>
          <p:cNvPr id="7" name="页脚占位符 6"/>
          <p:cNvSpPr>
            <a:spLocks noGrp="1"/>
          </p:cNvSpPr>
          <p:nvPr>
            <p:ph type="ftr" sz="quarter" idx="11"/>
          </p:nvPr>
        </p:nvSpPr>
        <p:spPr/>
        <p:txBody>
          <a:bodyPr/>
          <a:lstStyle/>
          <a:p>
            <a:pPr algn="ctr"/>
            <a:r>
              <a:rPr lang="en-US" altLang="zh-CN" smtClean="0"/>
              <a:t>Distributed Systems Unit 1</a:t>
            </a:r>
            <a:endParaRPr lang="zh-CN" altLang="en-US" dirty="0"/>
          </a:p>
        </p:txBody>
      </p:sp>
      <p:sp>
        <p:nvSpPr>
          <p:cNvPr id="9" name="TextBox 8"/>
          <p:cNvSpPr txBox="1"/>
          <p:nvPr/>
        </p:nvSpPr>
        <p:spPr>
          <a:xfrm>
            <a:off x="467544" y="4725144"/>
            <a:ext cx="8496944" cy="1477328"/>
          </a:xfrm>
          <a:prstGeom prst="rect">
            <a:avLst/>
          </a:prstGeom>
          <a:noFill/>
        </p:spPr>
        <p:txBody>
          <a:bodyPr wrap="square" rtlCol="0">
            <a:spAutoFit/>
          </a:bodyPr>
          <a:lstStyle/>
          <a:p>
            <a:r>
              <a:rPr lang="en-US" altLang="zh-CN" dirty="0" smtClean="0"/>
              <a:t>Note: </a:t>
            </a:r>
          </a:p>
          <a:p>
            <a:pPr marL="342900" indent="-342900">
              <a:buAutoNum type="arabicParenR"/>
            </a:pPr>
            <a:r>
              <a:rPr lang="en-US" altLang="zh-CN" dirty="0" smtClean="0"/>
              <a:t>In virtually all cases, </a:t>
            </a:r>
            <a:r>
              <a:rPr lang="en-US" altLang="zh-CN" dirty="0" smtClean="0">
                <a:solidFill>
                  <a:srgbClr val="0070C0"/>
                </a:solidFill>
              </a:rPr>
              <a:t>cluster</a:t>
            </a:r>
            <a:r>
              <a:rPr lang="en-US" altLang="zh-CN" dirty="0" smtClean="0"/>
              <a:t> computing is used for </a:t>
            </a:r>
            <a:r>
              <a:rPr lang="en-US" altLang="zh-CN" dirty="0" smtClean="0">
                <a:solidFill>
                  <a:srgbClr val="FF0000"/>
                </a:solidFill>
              </a:rPr>
              <a:t>parallel programming</a:t>
            </a:r>
            <a:r>
              <a:rPr lang="en-US" altLang="zh-CN" dirty="0" smtClean="0"/>
              <a:t>.</a:t>
            </a:r>
          </a:p>
          <a:p>
            <a:pPr marL="342900" indent="-342900">
              <a:buAutoNum type="arabicParenR"/>
            </a:pPr>
            <a:r>
              <a:rPr lang="en-US" altLang="zh-CN" dirty="0" smtClean="0"/>
              <a:t>To allow for collaborations, </a:t>
            </a:r>
            <a:r>
              <a:rPr lang="en-US" altLang="zh-CN" dirty="0" smtClean="0">
                <a:solidFill>
                  <a:srgbClr val="0070C0"/>
                </a:solidFill>
              </a:rPr>
              <a:t>grids</a:t>
            </a:r>
            <a:r>
              <a:rPr lang="en-US" altLang="zh-CN" dirty="0" smtClean="0"/>
              <a:t> generally use </a:t>
            </a:r>
            <a:r>
              <a:rPr lang="en-US" altLang="zh-CN" dirty="0" smtClean="0">
                <a:solidFill>
                  <a:srgbClr val="FF0000"/>
                </a:solidFill>
              </a:rPr>
              <a:t>virtual organizations (VO)</a:t>
            </a:r>
            <a:r>
              <a:rPr lang="en-US" altLang="zh-CN" dirty="0" smtClean="0"/>
              <a:t>. The people belonging to the same virtual organization have access rights to the resources that are provided to that organization.</a:t>
            </a:r>
            <a:endParaRPr lang="zh-CN" altLang="en-US" dirty="0"/>
          </a:p>
        </p:txBody>
      </p:sp>
      <p:sp>
        <p:nvSpPr>
          <p:cNvPr id="10" name="灯片编号占位符 9"/>
          <p:cNvSpPr>
            <a:spLocks noGrp="1"/>
          </p:cNvSpPr>
          <p:nvPr>
            <p:ph type="sldNum" sz="quarter" idx="12"/>
          </p:nvPr>
        </p:nvSpPr>
        <p:spPr/>
        <p:txBody>
          <a:bodyPr/>
          <a:lstStyle/>
          <a:p>
            <a:fld id="{0C913308-F349-4B6D-A68A-DD1791B4A57B}" type="slidenum">
              <a:rPr lang="zh-CN" altLang="en-US" smtClean="0"/>
              <a:pPr/>
              <a:t>53</a:t>
            </a:fld>
            <a:r>
              <a:rPr lang="en-US" altLang="zh-CN" smtClean="0"/>
              <a:t>/76</a:t>
            </a:r>
            <a:endParaRPr lang="zh-CN" altLang="en-US" dirty="0"/>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704088"/>
            <a:ext cx="8229600" cy="852704"/>
          </a:xfrm>
        </p:spPr>
        <p:txBody>
          <a:bodyPr>
            <a:normAutofit/>
          </a:bodyPr>
          <a:lstStyle/>
          <a:p>
            <a:r>
              <a:rPr lang="en-US" altLang="zh-CN" dirty="0" smtClean="0"/>
              <a:t>Cluster Computing Systems</a:t>
            </a:r>
            <a:endParaRPr lang="zh-CN" altLang="en-US" dirty="0"/>
          </a:p>
        </p:txBody>
      </p:sp>
      <p:sp>
        <p:nvSpPr>
          <p:cNvPr id="4" name="日期占位符 3"/>
          <p:cNvSpPr>
            <a:spLocks noGrp="1"/>
          </p:cNvSpPr>
          <p:nvPr>
            <p:ph type="dt" sz="half" idx="10"/>
          </p:nvPr>
        </p:nvSpPr>
        <p:spPr/>
        <p:txBody>
          <a:bodyPr/>
          <a:lstStyle/>
          <a:p>
            <a:r>
              <a:rPr lang="en-US" altLang="zh-CN" smtClean="0"/>
              <a:t>Ling Zhou</a:t>
            </a:r>
            <a:endParaRPr lang="zh-CN" altLang="en-US" dirty="0"/>
          </a:p>
        </p:txBody>
      </p:sp>
      <p:sp>
        <p:nvSpPr>
          <p:cNvPr id="5" name="页脚占位符 4"/>
          <p:cNvSpPr>
            <a:spLocks noGrp="1"/>
          </p:cNvSpPr>
          <p:nvPr>
            <p:ph type="ftr" sz="quarter" idx="11"/>
          </p:nvPr>
        </p:nvSpPr>
        <p:spPr/>
        <p:txBody>
          <a:bodyPr/>
          <a:lstStyle/>
          <a:p>
            <a:pPr algn="ctr"/>
            <a:r>
              <a:rPr lang="en-US" altLang="zh-CN" smtClean="0"/>
              <a:t>Distributed Systems Unit 1</a:t>
            </a:r>
            <a:endParaRPr lang="zh-CN" altLang="en-US" dirty="0"/>
          </a:p>
        </p:txBody>
      </p:sp>
      <p:pic>
        <p:nvPicPr>
          <p:cNvPr id="1026" name="Picture 2"/>
          <p:cNvPicPr>
            <a:picLocks noChangeAspect="1" noChangeArrowheads="1"/>
          </p:cNvPicPr>
          <p:nvPr/>
        </p:nvPicPr>
        <p:blipFill>
          <a:blip r:embed="rId3" cstate="print"/>
          <a:srcRect/>
          <a:stretch>
            <a:fillRect/>
          </a:stretch>
        </p:blipFill>
        <p:spPr bwMode="auto">
          <a:xfrm>
            <a:off x="714348" y="1643051"/>
            <a:ext cx="7358114" cy="2852726"/>
          </a:xfrm>
          <a:prstGeom prst="rect">
            <a:avLst/>
          </a:prstGeom>
          <a:noFill/>
          <a:ln w="9525">
            <a:noFill/>
            <a:miter lim="800000"/>
            <a:headEnd/>
            <a:tailEnd/>
          </a:ln>
        </p:spPr>
      </p:pic>
      <p:grpSp>
        <p:nvGrpSpPr>
          <p:cNvPr id="10" name="组合 9"/>
          <p:cNvGrpSpPr/>
          <p:nvPr/>
        </p:nvGrpSpPr>
        <p:grpSpPr>
          <a:xfrm>
            <a:off x="214282" y="4725144"/>
            <a:ext cx="5184576" cy="1847850"/>
            <a:chOff x="1187624" y="4725144"/>
            <a:chExt cx="5184576" cy="1847850"/>
          </a:xfrm>
        </p:grpSpPr>
        <p:pic>
          <p:nvPicPr>
            <p:cNvPr id="8" name="Picture 2"/>
            <p:cNvPicPr>
              <a:picLocks noChangeAspect="1" noChangeArrowheads="1"/>
            </p:cNvPicPr>
            <p:nvPr/>
          </p:nvPicPr>
          <p:blipFill>
            <a:blip r:embed="rId4" cstate="print"/>
            <a:srcRect/>
            <a:stretch>
              <a:fillRect/>
            </a:stretch>
          </p:blipFill>
          <p:spPr bwMode="auto">
            <a:xfrm>
              <a:off x="1187624" y="4725144"/>
              <a:ext cx="2466975" cy="1847850"/>
            </a:xfrm>
            <a:prstGeom prst="rect">
              <a:avLst/>
            </a:prstGeom>
            <a:noFill/>
            <a:ln w="9525">
              <a:noFill/>
              <a:miter lim="800000"/>
              <a:headEnd/>
              <a:tailEnd/>
            </a:ln>
          </p:spPr>
        </p:pic>
        <p:sp>
          <p:nvSpPr>
            <p:cNvPr id="9" name="TextBox 8"/>
            <p:cNvSpPr txBox="1"/>
            <p:nvPr/>
          </p:nvSpPr>
          <p:spPr>
            <a:xfrm>
              <a:off x="3851920" y="4869160"/>
              <a:ext cx="2520280" cy="1477328"/>
            </a:xfrm>
            <a:prstGeom prst="rect">
              <a:avLst/>
            </a:prstGeom>
            <a:noFill/>
          </p:spPr>
          <p:txBody>
            <a:bodyPr wrap="square" rtlCol="0">
              <a:spAutoFit/>
            </a:bodyPr>
            <a:lstStyle/>
            <a:p>
              <a:r>
                <a:rPr lang="en-US" altLang="zh-CN" dirty="0" smtClean="0">
                  <a:latin typeface="Comic Sans MS" pitchFamily="66" charset="0"/>
                </a:rPr>
                <a:t>Cluster building a super-computer becomes </a:t>
              </a:r>
              <a:r>
                <a:rPr lang="en-US" altLang="zh-CN" dirty="0" smtClean="0">
                  <a:solidFill>
                    <a:srgbClr val="FF0000"/>
                  </a:solidFill>
                  <a:latin typeface="Comic Sans MS" pitchFamily="66" charset="0"/>
                </a:rPr>
                <a:t>financially and technically </a:t>
              </a:r>
              <a:r>
                <a:rPr lang="en-US" altLang="zh-CN" dirty="0" smtClean="0">
                  <a:latin typeface="Comic Sans MS" pitchFamily="66" charset="0"/>
                </a:rPr>
                <a:t>attractive</a:t>
              </a:r>
              <a:endParaRPr lang="zh-CN" altLang="en-US" dirty="0">
                <a:latin typeface="Comic Sans MS" pitchFamily="66" charset="0"/>
              </a:endParaRPr>
            </a:p>
          </p:txBody>
        </p:sp>
      </p:grpSp>
      <p:grpSp>
        <p:nvGrpSpPr>
          <p:cNvPr id="16" name="组合 15"/>
          <p:cNvGrpSpPr/>
          <p:nvPr/>
        </p:nvGrpSpPr>
        <p:grpSpPr>
          <a:xfrm>
            <a:off x="0" y="2492896"/>
            <a:ext cx="1619672" cy="576064"/>
            <a:chOff x="0" y="2492896"/>
            <a:chExt cx="1619672" cy="576064"/>
          </a:xfrm>
        </p:grpSpPr>
        <p:sp>
          <p:nvSpPr>
            <p:cNvPr id="11" name="TextBox 10"/>
            <p:cNvSpPr txBox="1"/>
            <p:nvPr/>
          </p:nvSpPr>
          <p:spPr>
            <a:xfrm>
              <a:off x="0" y="2492896"/>
              <a:ext cx="1547664" cy="400110"/>
            </a:xfrm>
            <a:prstGeom prst="rect">
              <a:avLst/>
            </a:prstGeom>
            <a:noFill/>
          </p:spPr>
          <p:txBody>
            <a:bodyPr wrap="square" rtlCol="0">
              <a:spAutoFit/>
            </a:bodyPr>
            <a:lstStyle/>
            <a:p>
              <a:r>
                <a:rPr lang="en-US" altLang="zh-CN" sz="2000" dirty="0" smtClean="0">
                  <a:solidFill>
                    <a:srgbClr val="FF0000"/>
                  </a:solidFill>
                </a:rPr>
                <a:t>Middleware</a:t>
              </a:r>
              <a:endParaRPr lang="zh-CN" altLang="en-US" sz="2000" dirty="0">
                <a:solidFill>
                  <a:srgbClr val="FF0000"/>
                </a:solidFill>
              </a:endParaRPr>
            </a:p>
          </p:txBody>
        </p:sp>
        <p:cxnSp>
          <p:nvCxnSpPr>
            <p:cNvPr id="13" name="直接箭头连接符 12"/>
            <p:cNvCxnSpPr/>
            <p:nvPr/>
          </p:nvCxnSpPr>
          <p:spPr>
            <a:xfrm>
              <a:off x="827584" y="2852936"/>
              <a:ext cx="792088" cy="21602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sp>
        <p:nvSpPr>
          <p:cNvPr id="14" name="灯片编号占位符 13"/>
          <p:cNvSpPr>
            <a:spLocks noGrp="1"/>
          </p:cNvSpPr>
          <p:nvPr>
            <p:ph type="sldNum" sz="quarter" idx="12"/>
          </p:nvPr>
        </p:nvSpPr>
        <p:spPr/>
        <p:txBody>
          <a:bodyPr/>
          <a:lstStyle/>
          <a:p>
            <a:fld id="{0C913308-F349-4B6D-A68A-DD1791B4A57B}" type="slidenum">
              <a:rPr lang="zh-CN" altLang="en-US" smtClean="0"/>
              <a:pPr/>
              <a:t>54</a:t>
            </a:fld>
            <a:r>
              <a:rPr lang="en-US" altLang="zh-CN" smtClean="0"/>
              <a:t>/76</a:t>
            </a:r>
            <a:endParaRPr lang="zh-CN" altLang="en-US" dirty="0"/>
          </a:p>
        </p:txBody>
      </p:sp>
      <p:sp>
        <p:nvSpPr>
          <p:cNvPr id="15" name="矩形 14"/>
          <p:cNvSpPr/>
          <p:nvPr/>
        </p:nvSpPr>
        <p:spPr>
          <a:xfrm>
            <a:off x="5214942" y="4714884"/>
            <a:ext cx="3714776" cy="1708160"/>
          </a:xfrm>
          <a:prstGeom prst="rect">
            <a:avLst/>
          </a:prstGeom>
        </p:spPr>
        <p:txBody>
          <a:bodyPr wrap="square">
            <a:spAutoFit/>
          </a:bodyPr>
          <a:lstStyle/>
          <a:p>
            <a:pPr>
              <a:spcBef>
                <a:spcPts val="1200"/>
              </a:spcBef>
            </a:pPr>
            <a:r>
              <a:rPr lang="en-US" altLang="zh-CN" dirty="0" smtClean="0"/>
              <a:t>Essentially </a:t>
            </a:r>
            <a:r>
              <a:rPr lang="en-US" altLang="zh-CN" dirty="0" smtClean="0"/>
              <a:t>a group of high-end systems connected through a LAN</a:t>
            </a:r>
          </a:p>
          <a:p>
            <a:pPr>
              <a:spcBef>
                <a:spcPts val="1200"/>
              </a:spcBef>
              <a:buFont typeface="Arial" pitchFamily="34" charset="0"/>
              <a:buChar char="•"/>
            </a:pPr>
            <a:r>
              <a:rPr lang="en-US" altLang="zh-CN" dirty="0" smtClean="0"/>
              <a:t> </a:t>
            </a:r>
            <a:r>
              <a:rPr lang="en-US" altLang="zh-CN" dirty="0" smtClean="0">
                <a:solidFill>
                  <a:srgbClr val="FF0000"/>
                </a:solidFill>
              </a:rPr>
              <a:t>Homogeneous</a:t>
            </a:r>
            <a:r>
              <a:rPr lang="en-US" altLang="zh-CN" dirty="0" smtClean="0"/>
              <a:t>: same OS, near-identical hardware</a:t>
            </a:r>
          </a:p>
          <a:p>
            <a:pPr>
              <a:spcBef>
                <a:spcPts val="600"/>
              </a:spcBef>
              <a:buFont typeface="Arial" pitchFamily="34" charset="0"/>
              <a:buChar char="•"/>
            </a:pPr>
            <a:r>
              <a:rPr lang="en-US" altLang="zh-CN" dirty="0" smtClean="0"/>
              <a:t> </a:t>
            </a:r>
            <a:r>
              <a:rPr lang="en-US" altLang="zh-CN" dirty="0" smtClean="0">
                <a:solidFill>
                  <a:srgbClr val="FF0000"/>
                </a:solidFill>
              </a:rPr>
              <a:t>Single </a:t>
            </a:r>
            <a:r>
              <a:rPr lang="en-US" altLang="zh-CN" dirty="0" smtClean="0">
                <a:solidFill>
                  <a:srgbClr val="FF0000"/>
                </a:solidFill>
              </a:rPr>
              <a:t>managing node</a:t>
            </a:r>
            <a:endParaRPr lang="zh-CN" altLang="en-US"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67544" y="260648"/>
            <a:ext cx="8229600" cy="936104"/>
          </a:xfrm>
        </p:spPr>
        <p:txBody>
          <a:bodyPr>
            <a:normAutofit/>
          </a:bodyPr>
          <a:lstStyle/>
          <a:p>
            <a:r>
              <a:rPr lang="en-US" altLang="zh-CN" dirty="0" smtClean="0"/>
              <a:t>Grid Computing Systems</a:t>
            </a:r>
            <a:endParaRPr lang="zh-CN" altLang="en-US" dirty="0"/>
          </a:p>
        </p:txBody>
      </p:sp>
      <p:sp>
        <p:nvSpPr>
          <p:cNvPr id="4" name="日期占位符 3"/>
          <p:cNvSpPr>
            <a:spLocks noGrp="1"/>
          </p:cNvSpPr>
          <p:nvPr>
            <p:ph type="dt" sz="half" idx="10"/>
          </p:nvPr>
        </p:nvSpPr>
        <p:spPr/>
        <p:txBody>
          <a:bodyPr/>
          <a:lstStyle/>
          <a:p>
            <a:r>
              <a:rPr lang="en-US" altLang="zh-CN" smtClean="0"/>
              <a:t>Ling Zhou</a:t>
            </a:r>
            <a:endParaRPr lang="zh-CN" altLang="en-US" dirty="0"/>
          </a:p>
        </p:txBody>
      </p:sp>
      <p:sp>
        <p:nvSpPr>
          <p:cNvPr id="5" name="页脚占位符 4"/>
          <p:cNvSpPr>
            <a:spLocks noGrp="1"/>
          </p:cNvSpPr>
          <p:nvPr>
            <p:ph type="ftr" sz="quarter" idx="11"/>
          </p:nvPr>
        </p:nvSpPr>
        <p:spPr/>
        <p:txBody>
          <a:bodyPr/>
          <a:lstStyle/>
          <a:p>
            <a:pPr algn="ctr"/>
            <a:r>
              <a:rPr lang="en-US" altLang="zh-CN" smtClean="0"/>
              <a:t>Distributed Systems Unit 1</a:t>
            </a:r>
            <a:endParaRPr lang="zh-CN" altLang="en-US" dirty="0"/>
          </a:p>
        </p:txBody>
      </p:sp>
      <p:pic>
        <p:nvPicPr>
          <p:cNvPr id="7" name="Picture 2"/>
          <p:cNvPicPr>
            <a:picLocks noChangeAspect="1" noChangeArrowheads="1"/>
          </p:cNvPicPr>
          <p:nvPr/>
        </p:nvPicPr>
        <p:blipFill>
          <a:blip r:embed="rId3" cstate="print"/>
          <a:srcRect/>
          <a:stretch>
            <a:fillRect/>
          </a:stretch>
        </p:blipFill>
        <p:spPr bwMode="auto">
          <a:xfrm>
            <a:off x="755576" y="1268760"/>
            <a:ext cx="7629525" cy="5391150"/>
          </a:xfrm>
          <a:prstGeom prst="rect">
            <a:avLst/>
          </a:prstGeom>
          <a:noFill/>
          <a:ln w="9525">
            <a:noFill/>
            <a:miter lim="800000"/>
            <a:headEnd/>
            <a:tailEnd/>
          </a:ln>
        </p:spPr>
      </p:pic>
      <p:sp>
        <p:nvSpPr>
          <p:cNvPr id="8" name="灯片编号占位符 7"/>
          <p:cNvSpPr>
            <a:spLocks noGrp="1"/>
          </p:cNvSpPr>
          <p:nvPr>
            <p:ph type="sldNum" sz="quarter" idx="12"/>
          </p:nvPr>
        </p:nvSpPr>
        <p:spPr/>
        <p:txBody>
          <a:bodyPr/>
          <a:lstStyle/>
          <a:p>
            <a:fld id="{0C913308-F349-4B6D-A68A-DD1791B4A57B}" type="slidenum">
              <a:rPr lang="zh-CN" altLang="en-US" smtClean="0"/>
              <a:pPr/>
              <a:t>55</a:t>
            </a:fld>
            <a:r>
              <a:rPr lang="en-US" altLang="zh-CN" smtClean="0"/>
              <a:t>/76</a:t>
            </a:r>
            <a:endParaRPr lang="zh-CN" altLang="en-US" dirty="0"/>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Image result for MEMO + cartoon"/>
          <p:cNvPicPr>
            <a:picLocks noChangeAspect="1" noChangeArrowheads="1"/>
          </p:cNvPicPr>
          <p:nvPr/>
        </p:nvPicPr>
        <p:blipFill>
          <a:blip r:embed="rId2"/>
          <a:srcRect/>
          <a:stretch>
            <a:fillRect/>
          </a:stretch>
        </p:blipFill>
        <p:spPr bwMode="auto">
          <a:xfrm rot="21423484">
            <a:off x="1378183" y="3525917"/>
            <a:ext cx="1014426" cy="840192"/>
          </a:xfrm>
          <a:prstGeom prst="rect">
            <a:avLst/>
          </a:prstGeom>
          <a:noFill/>
        </p:spPr>
      </p:pic>
      <p:sp>
        <p:nvSpPr>
          <p:cNvPr id="2" name="标题 1"/>
          <p:cNvSpPr>
            <a:spLocks noGrp="1"/>
          </p:cNvSpPr>
          <p:nvPr>
            <p:ph type="title"/>
          </p:nvPr>
        </p:nvSpPr>
        <p:spPr>
          <a:xfrm>
            <a:off x="457200" y="704088"/>
            <a:ext cx="8229600" cy="938962"/>
          </a:xfrm>
        </p:spPr>
        <p:txBody>
          <a:bodyPr/>
          <a:lstStyle/>
          <a:p>
            <a:r>
              <a:rPr lang="en-US" altLang="zh-CN" dirty="0" smtClean="0"/>
              <a:t>Grid Computing Systems</a:t>
            </a:r>
            <a:endParaRPr lang="zh-CN" altLang="en-US" dirty="0"/>
          </a:p>
        </p:txBody>
      </p:sp>
      <p:sp>
        <p:nvSpPr>
          <p:cNvPr id="3" name="内容占位符 2"/>
          <p:cNvSpPr>
            <a:spLocks noGrp="1"/>
          </p:cNvSpPr>
          <p:nvPr>
            <p:ph idx="1"/>
          </p:nvPr>
        </p:nvSpPr>
        <p:spPr>
          <a:xfrm>
            <a:off x="457200" y="1857364"/>
            <a:ext cx="8229600" cy="4389120"/>
          </a:xfrm>
        </p:spPr>
        <p:txBody>
          <a:bodyPr>
            <a:normAutofit fontScale="92500"/>
          </a:bodyPr>
          <a:lstStyle/>
          <a:p>
            <a:pPr>
              <a:buNone/>
            </a:pPr>
            <a:r>
              <a:rPr lang="en-US" altLang="zh-CN" dirty="0" smtClean="0"/>
              <a:t>lots </a:t>
            </a:r>
            <a:r>
              <a:rPr lang="en-US" altLang="zh-CN" dirty="0" smtClean="0"/>
              <a:t>of nodes from everywhere</a:t>
            </a:r>
          </a:p>
          <a:p>
            <a:r>
              <a:rPr lang="en-US" altLang="zh-CN" dirty="0" smtClean="0"/>
              <a:t>Heterogeneous</a:t>
            </a:r>
          </a:p>
          <a:p>
            <a:r>
              <a:rPr lang="en-US" altLang="zh-CN" dirty="0" smtClean="0"/>
              <a:t>Dispersed across several organizations</a:t>
            </a:r>
          </a:p>
          <a:p>
            <a:r>
              <a:rPr lang="en-US" altLang="zh-CN" dirty="0" smtClean="0"/>
              <a:t>Can easily span a wide-area </a:t>
            </a:r>
            <a:r>
              <a:rPr lang="en-US" altLang="zh-CN" dirty="0" smtClean="0"/>
              <a:t>network</a:t>
            </a:r>
          </a:p>
          <a:p>
            <a:pPr>
              <a:buNone/>
            </a:pPr>
            <a:endParaRPr lang="en-US" altLang="zh-CN" dirty="0" smtClean="0"/>
          </a:p>
          <a:p>
            <a:pPr>
              <a:buNone/>
            </a:pPr>
            <a:r>
              <a:rPr lang="en-US" altLang="zh-CN" dirty="0" smtClean="0"/>
              <a:t>Note</a:t>
            </a:r>
            <a:endParaRPr lang="en-US" altLang="zh-CN" dirty="0" smtClean="0"/>
          </a:p>
          <a:p>
            <a:r>
              <a:rPr lang="en-US" altLang="zh-CN" dirty="0" smtClean="0"/>
              <a:t>To allow for </a:t>
            </a:r>
            <a:r>
              <a:rPr lang="en-US" altLang="zh-CN" dirty="0" smtClean="0">
                <a:solidFill>
                  <a:srgbClr val="FF0000"/>
                </a:solidFill>
              </a:rPr>
              <a:t>collaborations</a:t>
            </a:r>
            <a:r>
              <a:rPr lang="en-US" altLang="zh-CN" dirty="0" smtClean="0"/>
              <a:t>, grids generally use </a:t>
            </a:r>
            <a:r>
              <a:rPr lang="en-US" altLang="zh-CN" dirty="0" smtClean="0">
                <a:solidFill>
                  <a:srgbClr val="FF0000"/>
                </a:solidFill>
              </a:rPr>
              <a:t>virtual organizations</a:t>
            </a:r>
            <a:r>
              <a:rPr lang="en-US" altLang="zh-CN" dirty="0" smtClean="0"/>
              <a:t>. </a:t>
            </a:r>
            <a:endParaRPr lang="en-US" altLang="zh-CN" dirty="0" smtClean="0"/>
          </a:p>
          <a:p>
            <a:r>
              <a:rPr lang="en-US" altLang="zh-CN" dirty="0" smtClean="0"/>
              <a:t>In essence</a:t>
            </a:r>
            <a:r>
              <a:rPr lang="en-US" altLang="zh-CN" dirty="0" smtClean="0"/>
              <a:t>, this is a grouping of users (or better: their IDs) that will allow </a:t>
            </a:r>
            <a:r>
              <a:rPr lang="en-US" altLang="zh-CN" dirty="0" smtClean="0"/>
              <a:t>for authorization </a:t>
            </a:r>
            <a:r>
              <a:rPr lang="en-US" altLang="zh-CN" dirty="0" smtClean="0"/>
              <a:t>on resource allocation.</a:t>
            </a:r>
            <a:endParaRPr lang="zh-CN" altLang="en-US" dirty="0"/>
          </a:p>
        </p:txBody>
      </p:sp>
      <p:sp>
        <p:nvSpPr>
          <p:cNvPr id="4" name="日期占位符 3"/>
          <p:cNvSpPr>
            <a:spLocks noGrp="1"/>
          </p:cNvSpPr>
          <p:nvPr>
            <p:ph type="dt" sz="half" idx="10"/>
          </p:nvPr>
        </p:nvSpPr>
        <p:spPr/>
        <p:txBody>
          <a:bodyPr/>
          <a:lstStyle/>
          <a:p>
            <a:r>
              <a:rPr lang="en-US" altLang="zh-CN" smtClean="0"/>
              <a:t>Ling Zhou</a:t>
            </a:r>
            <a:endParaRPr lang="zh-CN" altLang="en-US" dirty="0"/>
          </a:p>
        </p:txBody>
      </p:sp>
      <p:sp>
        <p:nvSpPr>
          <p:cNvPr id="5" name="页脚占位符 4"/>
          <p:cNvSpPr>
            <a:spLocks noGrp="1"/>
          </p:cNvSpPr>
          <p:nvPr>
            <p:ph type="ftr" sz="quarter" idx="11"/>
          </p:nvPr>
        </p:nvSpPr>
        <p:spPr/>
        <p:txBody>
          <a:bodyPr/>
          <a:lstStyle/>
          <a:p>
            <a:pPr algn="ctr"/>
            <a:r>
              <a:rPr lang="en-US" altLang="zh-CN" smtClean="0"/>
              <a:t>Distributed Systems Unit 1</a:t>
            </a:r>
            <a:endParaRPr lang="zh-CN" altLang="en-US" dirty="0"/>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56</a:t>
            </a:fld>
            <a:r>
              <a:rPr lang="en-US" altLang="zh-CN" smtClean="0"/>
              <a:t>/76</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9" presetClass="entr" presetSubtype="0" decel="10000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 calcmode="lin" valueType="num">
                                      <p:cBhvr>
                                        <p:cTn id="9" dur="500" fill="hold"/>
                                        <p:tgtEl>
                                          <p:spTgt spid="7"/>
                                        </p:tgtEl>
                                        <p:attrNameLst>
                                          <p:attrName>style.rotation</p:attrName>
                                        </p:attrNameLst>
                                      </p:cBhvr>
                                      <p:tavLst>
                                        <p:tav tm="0">
                                          <p:val>
                                            <p:fltVal val="360"/>
                                          </p:val>
                                        </p:tav>
                                        <p:tav tm="100000">
                                          <p:val>
                                            <p:fltVal val="0"/>
                                          </p:val>
                                        </p:tav>
                                      </p:tavLst>
                                    </p:anim>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4" descr="01-07"/>
          <p:cNvPicPr>
            <a:picLocks noChangeAspect="1" noChangeArrowheads="1"/>
          </p:cNvPicPr>
          <p:nvPr/>
        </p:nvPicPr>
        <p:blipFill>
          <a:blip r:embed="rId3" cstate="print"/>
          <a:srcRect/>
          <a:stretch>
            <a:fillRect/>
          </a:stretch>
        </p:blipFill>
        <p:spPr bwMode="auto">
          <a:xfrm>
            <a:off x="1907704" y="2420888"/>
            <a:ext cx="4513898" cy="3013710"/>
          </a:xfrm>
          <a:prstGeom prst="rect">
            <a:avLst/>
          </a:prstGeom>
          <a:noFill/>
        </p:spPr>
      </p:pic>
      <p:sp>
        <p:nvSpPr>
          <p:cNvPr id="2" name="标题 1"/>
          <p:cNvSpPr>
            <a:spLocks noGrp="1"/>
          </p:cNvSpPr>
          <p:nvPr>
            <p:ph type="title"/>
          </p:nvPr>
        </p:nvSpPr>
        <p:spPr>
          <a:xfrm>
            <a:off x="467544" y="1124744"/>
            <a:ext cx="6336704" cy="1152128"/>
          </a:xfrm>
        </p:spPr>
        <p:txBody>
          <a:bodyPr>
            <a:normAutofit fontScale="90000"/>
          </a:bodyPr>
          <a:lstStyle/>
          <a:p>
            <a:r>
              <a:rPr lang="en-US" altLang="zh-CN" dirty="0" smtClean="0"/>
              <a:t>Grid Computing Systems: </a:t>
            </a:r>
            <a:br>
              <a:rPr lang="en-US" altLang="zh-CN" dirty="0" smtClean="0"/>
            </a:br>
            <a:r>
              <a:rPr lang="en-US" altLang="zh-CN" dirty="0" smtClean="0"/>
              <a:t>A layered architecture </a:t>
            </a:r>
            <a:br>
              <a:rPr lang="en-US" altLang="zh-CN" dirty="0" smtClean="0"/>
            </a:br>
            <a:r>
              <a:rPr lang="en-US" altLang="zh-CN" sz="2000" dirty="0" smtClean="0"/>
              <a:t>(Foster et al. 2001)</a:t>
            </a:r>
            <a:endParaRPr lang="zh-CN" altLang="en-US" sz="2000" dirty="0"/>
          </a:p>
        </p:txBody>
      </p:sp>
      <p:sp>
        <p:nvSpPr>
          <p:cNvPr id="4" name="日期占位符 3"/>
          <p:cNvSpPr>
            <a:spLocks noGrp="1"/>
          </p:cNvSpPr>
          <p:nvPr>
            <p:ph type="dt" sz="half" idx="10"/>
          </p:nvPr>
        </p:nvSpPr>
        <p:spPr/>
        <p:txBody>
          <a:bodyPr/>
          <a:lstStyle/>
          <a:p>
            <a:r>
              <a:rPr lang="en-US" altLang="zh-CN" smtClean="0"/>
              <a:t>Ling Zhou</a:t>
            </a:r>
            <a:endParaRPr lang="zh-CN" altLang="en-US" dirty="0"/>
          </a:p>
        </p:txBody>
      </p:sp>
      <p:sp>
        <p:nvSpPr>
          <p:cNvPr id="5" name="页脚占位符 4"/>
          <p:cNvSpPr>
            <a:spLocks noGrp="1"/>
          </p:cNvSpPr>
          <p:nvPr>
            <p:ph type="ftr" sz="quarter" idx="11"/>
          </p:nvPr>
        </p:nvSpPr>
        <p:spPr/>
        <p:txBody>
          <a:bodyPr/>
          <a:lstStyle/>
          <a:p>
            <a:pPr algn="ctr"/>
            <a:r>
              <a:rPr lang="en-US" altLang="zh-CN" smtClean="0"/>
              <a:t>Distributed Systems Unit 1</a:t>
            </a:r>
            <a:endParaRPr lang="zh-CN" altLang="en-US" dirty="0"/>
          </a:p>
        </p:txBody>
      </p:sp>
      <p:grpSp>
        <p:nvGrpSpPr>
          <p:cNvPr id="21" name="组合 20"/>
          <p:cNvGrpSpPr/>
          <p:nvPr/>
        </p:nvGrpSpPr>
        <p:grpSpPr>
          <a:xfrm>
            <a:off x="4164653" y="5373216"/>
            <a:ext cx="4979347" cy="1224136"/>
            <a:chOff x="4164653" y="5373216"/>
            <a:chExt cx="4979347" cy="1224136"/>
          </a:xfrm>
        </p:grpSpPr>
        <p:grpSp>
          <p:nvGrpSpPr>
            <p:cNvPr id="19" name="组合 18"/>
            <p:cNvGrpSpPr/>
            <p:nvPr/>
          </p:nvGrpSpPr>
          <p:grpSpPr>
            <a:xfrm>
              <a:off x="4644008" y="5373216"/>
              <a:ext cx="4499992" cy="1224136"/>
              <a:chOff x="4644008" y="5633864"/>
              <a:chExt cx="4499992" cy="1224136"/>
            </a:xfrm>
          </p:grpSpPr>
          <p:sp>
            <p:nvSpPr>
              <p:cNvPr id="12" name="云形 11"/>
              <p:cNvSpPr/>
              <p:nvPr/>
            </p:nvSpPr>
            <p:spPr>
              <a:xfrm>
                <a:off x="4644008" y="5633864"/>
                <a:ext cx="4499992" cy="1224136"/>
              </a:xfrm>
              <a:prstGeom prst="cloud">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CN" altLang="en-US"/>
              </a:p>
            </p:txBody>
          </p:sp>
          <p:sp>
            <p:nvSpPr>
              <p:cNvPr id="7" name="TextBox 6"/>
              <p:cNvSpPr txBox="1"/>
              <p:nvPr/>
            </p:nvSpPr>
            <p:spPr>
              <a:xfrm>
                <a:off x="5148064" y="5746030"/>
                <a:ext cx="3851920" cy="923330"/>
              </a:xfrm>
              <a:prstGeom prst="rect">
                <a:avLst/>
              </a:prstGeom>
              <a:noFill/>
              <a:ln>
                <a:noFill/>
              </a:ln>
            </p:spPr>
            <p:style>
              <a:lnRef idx="1">
                <a:schemeClr val="accent4"/>
              </a:lnRef>
              <a:fillRef idx="2">
                <a:schemeClr val="accent4"/>
              </a:fillRef>
              <a:effectRef idx="1">
                <a:schemeClr val="accent4"/>
              </a:effectRef>
              <a:fontRef idx="minor">
                <a:schemeClr val="dk1"/>
              </a:fontRef>
            </p:style>
            <p:txBody>
              <a:bodyPr wrap="square" rtlCol="0">
                <a:spAutoFit/>
              </a:bodyPr>
              <a:lstStyle/>
              <a:p>
                <a:r>
                  <a:rPr lang="en-US" altLang="zh-CN" dirty="0" smtClean="0">
                    <a:latin typeface="Comic Sans MS" pitchFamily="66" charset="0"/>
                  </a:rPr>
                  <a:t>Provides interfaces to local resources (query + management) at a specific site (within a VO)</a:t>
                </a:r>
                <a:endParaRPr lang="zh-CN" altLang="en-US" dirty="0">
                  <a:latin typeface="Comic Sans MS" pitchFamily="66" charset="0"/>
                </a:endParaRPr>
              </a:p>
            </p:txBody>
          </p:sp>
        </p:grpSp>
        <p:cxnSp>
          <p:nvCxnSpPr>
            <p:cNvPr id="10" name="直接箭头连接符 9"/>
            <p:cNvCxnSpPr>
              <a:endCxn id="8" idx="2"/>
            </p:cNvCxnSpPr>
            <p:nvPr/>
          </p:nvCxnSpPr>
          <p:spPr>
            <a:xfrm flipH="1" flipV="1">
              <a:off x="4164653" y="5434598"/>
              <a:ext cx="695379" cy="370666"/>
            </a:xfrm>
            <a:prstGeom prst="straightConnector1">
              <a:avLst/>
            </a:prstGeom>
            <a:ln>
              <a:tailEnd type="arrow"/>
            </a:ln>
          </p:spPr>
          <p:style>
            <a:lnRef idx="3">
              <a:schemeClr val="accent4"/>
            </a:lnRef>
            <a:fillRef idx="0">
              <a:schemeClr val="accent4"/>
            </a:fillRef>
            <a:effectRef idx="2">
              <a:schemeClr val="accent4"/>
            </a:effectRef>
            <a:fontRef idx="minor">
              <a:schemeClr val="tx1"/>
            </a:fontRef>
          </p:style>
        </p:cxnSp>
      </p:grpSp>
      <p:grpSp>
        <p:nvGrpSpPr>
          <p:cNvPr id="25" name="组合 24"/>
          <p:cNvGrpSpPr/>
          <p:nvPr/>
        </p:nvGrpSpPr>
        <p:grpSpPr>
          <a:xfrm>
            <a:off x="35496" y="4581128"/>
            <a:ext cx="3563888" cy="1872208"/>
            <a:chOff x="4305496" y="4077072"/>
            <a:chExt cx="3873830" cy="1872208"/>
          </a:xfrm>
        </p:grpSpPr>
        <p:grpSp>
          <p:nvGrpSpPr>
            <p:cNvPr id="26" name="组合 25"/>
            <p:cNvGrpSpPr/>
            <p:nvPr/>
          </p:nvGrpSpPr>
          <p:grpSpPr>
            <a:xfrm>
              <a:off x="4305496" y="4653136"/>
              <a:ext cx="3873830" cy="1296144"/>
              <a:chOff x="4305496" y="4913784"/>
              <a:chExt cx="3873830" cy="1296144"/>
            </a:xfrm>
          </p:grpSpPr>
          <p:sp>
            <p:nvSpPr>
              <p:cNvPr id="28" name="云形 27"/>
              <p:cNvSpPr/>
              <p:nvPr/>
            </p:nvSpPr>
            <p:spPr>
              <a:xfrm>
                <a:off x="4305496" y="4913784"/>
                <a:ext cx="3873830" cy="1296144"/>
              </a:xfrm>
              <a:prstGeom prst="cloud">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CN" altLang="en-US"/>
              </a:p>
            </p:txBody>
          </p:sp>
          <p:sp>
            <p:nvSpPr>
              <p:cNvPr id="29" name="TextBox 28"/>
              <p:cNvSpPr txBox="1"/>
              <p:nvPr/>
            </p:nvSpPr>
            <p:spPr>
              <a:xfrm>
                <a:off x="4571654" y="5129808"/>
                <a:ext cx="3456385" cy="923330"/>
              </a:xfrm>
              <a:prstGeom prst="rect">
                <a:avLst/>
              </a:prstGeom>
              <a:noFill/>
              <a:ln>
                <a:noFill/>
              </a:ln>
            </p:spPr>
            <p:style>
              <a:lnRef idx="1">
                <a:schemeClr val="accent4"/>
              </a:lnRef>
              <a:fillRef idx="2">
                <a:schemeClr val="accent4"/>
              </a:fillRef>
              <a:effectRef idx="1">
                <a:schemeClr val="accent4"/>
              </a:effectRef>
              <a:fontRef idx="minor">
                <a:schemeClr val="dk1"/>
              </a:fontRef>
            </p:style>
            <p:txBody>
              <a:bodyPr wrap="square" rtlCol="0">
                <a:spAutoFit/>
              </a:bodyPr>
              <a:lstStyle/>
              <a:p>
                <a:r>
                  <a:rPr lang="en-US" altLang="zh-CN" dirty="0" smtClean="0">
                    <a:latin typeface="Comic Sans MS" pitchFamily="66" charset="0"/>
                  </a:rPr>
                  <a:t>Consists of communication protocols + security protocols (authentication)</a:t>
                </a:r>
                <a:endParaRPr lang="zh-CN" altLang="en-US" dirty="0">
                  <a:latin typeface="Comic Sans MS" pitchFamily="66" charset="0"/>
                </a:endParaRPr>
              </a:p>
            </p:txBody>
          </p:sp>
        </p:grpSp>
        <p:cxnSp>
          <p:nvCxnSpPr>
            <p:cNvPr id="27" name="直接箭头连接符 26"/>
            <p:cNvCxnSpPr/>
            <p:nvPr/>
          </p:nvCxnSpPr>
          <p:spPr>
            <a:xfrm flipV="1">
              <a:off x="7044958" y="4077072"/>
              <a:ext cx="313081" cy="648072"/>
            </a:xfrm>
            <a:prstGeom prst="straightConnector1">
              <a:avLst/>
            </a:prstGeom>
            <a:ln>
              <a:tailEnd type="arrow"/>
            </a:ln>
          </p:spPr>
          <p:style>
            <a:lnRef idx="3">
              <a:schemeClr val="accent4"/>
            </a:lnRef>
            <a:fillRef idx="0">
              <a:schemeClr val="accent4"/>
            </a:fillRef>
            <a:effectRef idx="2">
              <a:schemeClr val="accent4"/>
            </a:effectRef>
            <a:fontRef idx="minor">
              <a:schemeClr val="tx1"/>
            </a:fontRef>
          </p:style>
        </p:cxnSp>
      </p:grpSp>
      <p:grpSp>
        <p:nvGrpSpPr>
          <p:cNvPr id="34" name="组合 33"/>
          <p:cNvGrpSpPr/>
          <p:nvPr/>
        </p:nvGrpSpPr>
        <p:grpSpPr>
          <a:xfrm>
            <a:off x="5868144" y="3861048"/>
            <a:ext cx="3275856" cy="1368152"/>
            <a:chOff x="3443352" y="5229200"/>
            <a:chExt cx="3899912" cy="1368152"/>
          </a:xfrm>
        </p:grpSpPr>
        <p:grpSp>
          <p:nvGrpSpPr>
            <p:cNvPr id="35" name="组合 34"/>
            <p:cNvGrpSpPr/>
            <p:nvPr/>
          </p:nvGrpSpPr>
          <p:grpSpPr>
            <a:xfrm>
              <a:off x="4129157" y="5229200"/>
              <a:ext cx="3214107" cy="1368152"/>
              <a:chOff x="4129157" y="5489848"/>
              <a:chExt cx="3214107" cy="1368152"/>
            </a:xfrm>
          </p:grpSpPr>
          <p:sp>
            <p:nvSpPr>
              <p:cNvPr id="37" name="云形 36"/>
              <p:cNvSpPr/>
              <p:nvPr/>
            </p:nvSpPr>
            <p:spPr>
              <a:xfrm>
                <a:off x="4129157" y="5489848"/>
                <a:ext cx="3214107" cy="1368152"/>
              </a:xfrm>
              <a:prstGeom prst="cloud">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CN" altLang="en-US"/>
              </a:p>
            </p:txBody>
          </p:sp>
          <p:sp>
            <p:nvSpPr>
              <p:cNvPr id="38" name="TextBox 37"/>
              <p:cNvSpPr txBox="1"/>
              <p:nvPr/>
            </p:nvSpPr>
            <p:spPr>
              <a:xfrm>
                <a:off x="4633213" y="5602014"/>
                <a:ext cx="2452874" cy="1200329"/>
              </a:xfrm>
              <a:prstGeom prst="rect">
                <a:avLst/>
              </a:prstGeom>
              <a:noFill/>
              <a:ln>
                <a:noFill/>
              </a:ln>
            </p:spPr>
            <p:style>
              <a:lnRef idx="1">
                <a:schemeClr val="accent4"/>
              </a:lnRef>
              <a:fillRef idx="2">
                <a:schemeClr val="accent4"/>
              </a:fillRef>
              <a:effectRef idx="1">
                <a:schemeClr val="accent4"/>
              </a:effectRef>
              <a:fontRef idx="minor">
                <a:schemeClr val="dk1"/>
              </a:fontRef>
            </p:style>
            <p:txBody>
              <a:bodyPr wrap="square" rtlCol="0">
                <a:spAutoFit/>
              </a:bodyPr>
              <a:lstStyle/>
              <a:p>
                <a:r>
                  <a:rPr lang="en-US" altLang="zh-CN" dirty="0" smtClean="0">
                    <a:latin typeface="Comic Sans MS" pitchFamily="66" charset="0"/>
                  </a:rPr>
                  <a:t>Responsible for managing a </a:t>
                </a:r>
                <a:r>
                  <a:rPr lang="en-US" altLang="zh-CN" dirty="0" smtClean="0">
                    <a:solidFill>
                      <a:srgbClr val="FF0000"/>
                    </a:solidFill>
                    <a:latin typeface="Comic Sans MS" pitchFamily="66" charset="0"/>
                  </a:rPr>
                  <a:t>single</a:t>
                </a:r>
                <a:r>
                  <a:rPr lang="en-US" altLang="zh-CN" dirty="0" smtClean="0">
                    <a:latin typeface="Comic Sans MS" pitchFamily="66" charset="0"/>
                  </a:rPr>
                  <a:t> resource (access control)</a:t>
                </a:r>
                <a:endParaRPr lang="zh-CN" altLang="en-US" dirty="0">
                  <a:latin typeface="Comic Sans MS" pitchFamily="66" charset="0"/>
                </a:endParaRPr>
              </a:p>
            </p:txBody>
          </p:sp>
        </p:grpSp>
        <p:cxnSp>
          <p:nvCxnSpPr>
            <p:cNvPr id="36" name="直接箭头连接符 35"/>
            <p:cNvCxnSpPr/>
            <p:nvPr/>
          </p:nvCxnSpPr>
          <p:spPr>
            <a:xfrm flipH="1" flipV="1">
              <a:off x="3443352" y="5949280"/>
              <a:ext cx="857259" cy="288032"/>
            </a:xfrm>
            <a:prstGeom prst="straightConnector1">
              <a:avLst/>
            </a:prstGeom>
            <a:ln>
              <a:tailEnd type="arrow"/>
            </a:ln>
          </p:spPr>
          <p:style>
            <a:lnRef idx="3">
              <a:schemeClr val="accent4"/>
            </a:lnRef>
            <a:fillRef idx="0">
              <a:schemeClr val="accent4"/>
            </a:fillRef>
            <a:effectRef idx="2">
              <a:schemeClr val="accent4"/>
            </a:effectRef>
            <a:fontRef idx="minor">
              <a:schemeClr val="tx1"/>
            </a:fontRef>
          </p:style>
        </p:cxnSp>
      </p:grpSp>
      <p:grpSp>
        <p:nvGrpSpPr>
          <p:cNvPr id="44" name="组合 43"/>
          <p:cNvGrpSpPr/>
          <p:nvPr/>
        </p:nvGrpSpPr>
        <p:grpSpPr>
          <a:xfrm>
            <a:off x="35497" y="2420888"/>
            <a:ext cx="3168350" cy="1872208"/>
            <a:chOff x="3999964" y="5157192"/>
            <a:chExt cx="3771928" cy="1872208"/>
          </a:xfrm>
        </p:grpSpPr>
        <p:grpSp>
          <p:nvGrpSpPr>
            <p:cNvPr id="45" name="组合 44"/>
            <p:cNvGrpSpPr/>
            <p:nvPr/>
          </p:nvGrpSpPr>
          <p:grpSpPr>
            <a:xfrm>
              <a:off x="3999964" y="5157192"/>
              <a:ext cx="3310130" cy="1872208"/>
              <a:chOff x="3999964" y="5417840"/>
              <a:chExt cx="3310130" cy="1872208"/>
            </a:xfrm>
          </p:grpSpPr>
          <p:sp>
            <p:nvSpPr>
              <p:cNvPr id="47" name="云形 46"/>
              <p:cNvSpPr/>
              <p:nvPr/>
            </p:nvSpPr>
            <p:spPr>
              <a:xfrm>
                <a:off x="3999964" y="5417840"/>
                <a:ext cx="3214107" cy="1872208"/>
              </a:xfrm>
              <a:prstGeom prst="cloud">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CN" altLang="en-US"/>
              </a:p>
            </p:txBody>
          </p:sp>
          <p:sp>
            <p:nvSpPr>
              <p:cNvPr id="48" name="TextBox 47"/>
              <p:cNvSpPr txBox="1"/>
              <p:nvPr/>
            </p:nvSpPr>
            <p:spPr>
              <a:xfrm>
                <a:off x="4342866" y="5602014"/>
                <a:ext cx="2967228" cy="1477328"/>
              </a:xfrm>
              <a:prstGeom prst="rect">
                <a:avLst/>
              </a:prstGeom>
              <a:noFill/>
              <a:ln>
                <a:noFill/>
              </a:ln>
            </p:spPr>
            <p:style>
              <a:lnRef idx="1">
                <a:schemeClr val="accent4"/>
              </a:lnRef>
              <a:fillRef idx="2">
                <a:schemeClr val="accent4"/>
              </a:fillRef>
              <a:effectRef idx="1">
                <a:schemeClr val="accent4"/>
              </a:effectRef>
              <a:fontRef idx="minor">
                <a:schemeClr val="dk1"/>
              </a:fontRef>
            </p:style>
            <p:txBody>
              <a:bodyPr wrap="square" rtlCol="0">
                <a:spAutoFit/>
              </a:bodyPr>
              <a:lstStyle/>
              <a:p>
                <a:r>
                  <a:rPr lang="en-US" altLang="zh-CN" dirty="0" smtClean="0">
                    <a:latin typeface="Comic Sans MS" pitchFamily="66" charset="0"/>
                  </a:rPr>
                  <a:t>Handles access to </a:t>
                </a:r>
                <a:r>
                  <a:rPr lang="en-US" altLang="zh-CN" dirty="0" smtClean="0">
                    <a:solidFill>
                      <a:srgbClr val="FF0000"/>
                    </a:solidFill>
                    <a:latin typeface="Comic Sans MS" pitchFamily="66" charset="0"/>
                  </a:rPr>
                  <a:t>multiple</a:t>
                </a:r>
                <a:r>
                  <a:rPr lang="en-US" altLang="zh-CN" dirty="0" smtClean="0">
                    <a:latin typeface="Comic Sans MS" pitchFamily="66" charset="0"/>
                  </a:rPr>
                  <a:t> resources (resources discovery, allocation and scheduling …)</a:t>
                </a:r>
                <a:endParaRPr lang="zh-CN" altLang="en-US" dirty="0">
                  <a:latin typeface="Comic Sans MS" pitchFamily="66" charset="0"/>
                </a:endParaRPr>
              </a:p>
            </p:txBody>
          </p:sp>
        </p:grpSp>
        <p:cxnSp>
          <p:nvCxnSpPr>
            <p:cNvPr id="46" name="直接箭头连接符 45"/>
            <p:cNvCxnSpPr/>
            <p:nvPr/>
          </p:nvCxnSpPr>
          <p:spPr>
            <a:xfrm>
              <a:off x="7086087" y="5661248"/>
              <a:ext cx="685805" cy="432048"/>
            </a:xfrm>
            <a:prstGeom prst="straightConnector1">
              <a:avLst/>
            </a:prstGeom>
            <a:ln>
              <a:tailEnd type="arrow"/>
            </a:ln>
          </p:spPr>
          <p:style>
            <a:lnRef idx="3">
              <a:schemeClr val="accent4"/>
            </a:lnRef>
            <a:fillRef idx="0">
              <a:schemeClr val="accent4"/>
            </a:fillRef>
            <a:effectRef idx="2">
              <a:schemeClr val="accent4"/>
            </a:effectRef>
            <a:fontRef idx="minor">
              <a:schemeClr val="tx1"/>
            </a:fontRef>
          </p:style>
        </p:cxnSp>
      </p:grpSp>
      <p:grpSp>
        <p:nvGrpSpPr>
          <p:cNvPr id="54" name="组合 53"/>
          <p:cNvGrpSpPr/>
          <p:nvPr/>
        </p:nvGrpSpPr>
        <p:grpSpPr>
          <a:xfrm>
            <a:off x="5076055" y="1412776"/>
            <a:ext cx="3563888" cy="1152128"/>
            <a:chOff x="3100449" y="5229200"/>
            <a:chExt cx="4242815" cy="1152128"/>
          </a:xfrm>
        </p:grpSpPr>
        <p:grpSp>
          <p:nvGrpSpPr>
            <p:cNvPr id="55" name="组合 54"/>
            <p:cNvGrpSpPr/>
            <p:nvPr/>
          </p:nvGrpSpPr>
          <p:grpSpPr>
            <a:xfrm>
              <a:off x="4129157" y="5229200"/>
              <a:ext cx="3214107" cy="1152128"/>
              <a:chOff x="4129157" y="5489848"/>
              <a:chExt cx="3214107" cy="1152128"/>
            </a:xfrm>
          </p:grpSpPr>
          <p:sp>
            <p:nvSpPr>
              <p:cNvPr id="57" name="云形 56"/>
              <p:cNvSpPr/>
              <p:nvPr/>
            </p:nvSpPr>
            <p:spPr>
              <a:xfrm>
                <a:off x="4129157" y="5489848"/>
                <a:ext cx="3214107" cy="1152128"/>
              </a:xfrm>
              <a:prstGeom prst="cloud">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CN" altLang="en-US"/>
              </a:p>
            </p:txBody>
          </p:sp>
          <p:sp>
            <p:nvSpPr>
              <p:cNvPr id="58" name="TextBox 57"/>
              <p:cNvSpPr txBox="1"/>
              <p:nvPr/>
            </p:nvSpPr>
            <p:spPr>
              <a:xfrm>
                <a:off x="4633212" y="5602014"/>
                <a:ext cx="2629793" cy="923330"/>
              </a:xfrm>
              <a:prstGeom prst="rect">
                <a:avLst/>
              </a:prstGeom>
              <a:noFill/>
              <a:ln>
                <a:noFill/>
              </a:ln>
            </p:spPr>
            <p:style>
              <a:lnRef idx="1">
                <a:schemeClr val="accent4"/>
              </a:lnRef>
              <a:fillRef idx="2">
                <a:schemeClr val="accent4"/>
              </a:fillRef>
              <a:effectRef idx="1">
                <a:schemeClr val="accent4"/>
              </a:effectRef>
              <a:fontRef idx="minor">
                <a:schemeClr val="dk1"/>
              </a:fontRef>
            </p:style>
            <p:txBody>
              <a:bodyPr wrap="square" rtlCol="0">
                <a:spAutoFit/>
              </a:bodyPr>
              <a:lstStyle/>
              <a:p>
                <a:r>
                  <a:rPr lang="en-US" altLang="zh-CN" dirty="0" smtClean="0">
                    <a:latin typeface="Comic Sans MS" pitchFamily="66" charset="0"/>
                  </a:rPr>
                  <a:t>Consists of appl. that operate within a </a:t>
                </a:r>
                <a:r>
                  <a:rPr lang="en-US" altLang="zh-CN" dirty="0" smtClean="0">
                    <a:latin typeface="Comic Sans MS" pitchFamily="66" charset="0"/>
                  </a:rPr>
                  <a:t>single VO</a:t>
                </a:r>
                <a:endParaRPr lang="zh-CN" altLang="en-US" dirty="0">
                  <a:latin typeface="Comic Sans MS" pitchFamily="66" charset="0"/>
                </a:endParaRPr>
              </a:p>
            </p:txBody>
          </p:sp>
        </p:grpSp>
        <p:cxnSp>
          <p:nvCxnSpPr>
            <p:cNvPr id="56" name="直接箭头连接符 55"/>
            <p:cNvCxnSpPr>
              <a:stCxn id="57" idx="2"/>
            </p:cNvCxnSpPr>
            <p:nvPr/>
          </p:nvCxnSpPr>
          <p:spPr>
            <a:xfrm flipH="1">
              <a:off x="3100449" y="5805264"/>
              <a:ext cx="1038677" cy="432048"/>
            </a:xfrm>
            <a:prstGeom prst="straightConnector1">
              <a:avLst/>
            </a:prstGeom>
            <a:ln>
              <a:tailEnd type="arrow"/>
            </a:ln>
          </p:spPr>
          <p:style>
            <a:lnRef idx="3">
              <a:schemeClr val="accent4"/>
            </a:lnRef>
            <a:fillRef idx="0">
              <a:schemeClr val="accent4"/>
            </a:fillRef>
            <a:effectRef idx="2">
              <a:schemeClr val="accent4"/>
            </a:effectRef>
            <a:fontRef idx="minor">
              <a:schemeClr val="tx1"/>
            </a:fontRef>
          </p:style>
        </p:cxnSp>
      </p:grpSp>
      <p:grpSp>
        <p:nvGrpSpPr>
          <p:cNvPr id="65" name="组合 64"/>
          <p:cNvGrpSpPr/>
          <p:nvPr/>
        </p:nvGrpSpPr>
        <p:grpSpPr>
          <a:xfrm>
            <a:off x="1619672" y="2492896"/>
            <a:ext cx="6336704" cy="2520280"/>
            <a:chOff x="1619672" y="2492896"/>
            <a:chExt cx="6336704" cy="2520280"/>
          </a:xfrm>
        </p:grpSpPr>
        <p:sp>
          <p:nvSpPr>
            <p:cNvPr id="63" name="椭圆 62"/>
            <p:cNvSpPr/>
            <p:nvPr/>
          </p:nvSpPr>
          <p:spPr>
            <a:xfrm>
              <a:off x="1619672" y="3212976"/>
              <a:ext cx="5040560" cy="1800200"/>
            </a:xfrm>
            <a:prstGeom prst="ellipse">
              <a:avLst/>
            </a:prstGeom>
            <a:noFill/>
            <a:ln w="57150">
              <a:solidFill>
                <a:srgbClr val="FF0000"/>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a:p>
          </p:txBody>
        </p:sp>
        <p:sp>
          <p:nvSpPr>
            <p:cNvPr id="64" name="TextBox 63"/>
            <p:cNvSpPr txBox="1"/>
            <p:nvPr/>
          </p:nvSpPr>
          <p:spPr>
            <a:xfrm>
              <a:off x="5724128" y="2492896"/>
              <a:ext cx="2232248" cy="1384995"/>
            </a:xfrm>
            <a:prstGeom prst="rect">
              <a:avLst/>
            </a:prstGeom>
            <a:noFill/>
          </p:spPr>
          <p:txBody>
            <a:bodyPr wrap="square" rtlCol="0">
              <a:spAutoFit/>
            </a:bodyPr>
            <a:lstStyle/>
            <a:p>
              <a:pPr algn="ctr"/>
              <a:r>
                <a:rPr lang="en-US" altLang="zh-CN" sz="2800" dirty="0" smtClean="0">
                  <a:solidFill>
                    <a:srgbClr val="FF0000"/>
                  </a:solidFill>
                  <a:latin typeface="Comic Sans MS" pitchFamily="66" charset="0"/>
                </a:rPr>
                <a:t>A grid middleware layer</a:t>
              </a:r>
              <a:endParaRPr lang="zh-CN" altLang="en-US" sz="2800" dirty="0">
                <a:solidFill>
                  <a:srgbClr val="FF0000"/>
                </a:solidFill>
                <a:latin typeface="Comic Sans MS" pitchFamily="66" charset="0"/>
              </a:endParaRPr>
            </a:p>
          </p:txBody>
        </p:sp>
      </p:grpSp>
      <p:sp>
        <p:nvSpPr>
          <p:cNvPr id="39" name="灯片编号占位符 38"/>
          <p:cNvSpPr>
            <a:spLocks noGrp="1"/>
          </p:cNvSpPr>
          <p:nvPr>
            <p:ph type="sldNum" sz="quarter" idx="12"/>
          </p:nvPr>
        </p:nvSpPr>
        <p:spPr/>
        <p:txBody>
          <a:bodyPr/>
          <a:lstStyle/>
          <a:p>
            <a:fld id="{0C913308-F349-4B6D-A68A-DD1791B4A57B}" type="slidenum">
              <a:rPr lang="zh-CN" altLang="en-US" smtClean="0"/>
              <a:pPr/>
              <a:t>57</a:t>
            </a:fld>
            <a:r>
              <a:rPr lang="en-US" altLang="zh-CN" smtClean="0"/>
              <a:t>/76</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Cloud computing</a:t>
            </a:r>
            <a:endParaRPr lang="zh-CN" altLang="en-US" dirty="0"/>
          </a:p>
        </p:txBody>
      </p:sp>
      <p:sp>
        <p:nvSpPr>
          <p:cNvPr id="3" name="内容占位符 2"/>
          <p:cNvSpPr>
            <a:spLocks noGrp="1"/>
          </p:cNvSpPr>
          <p:nvPr>
            <p:ph idx="1"/>
          </p:nvPr>
        </p:nvSpPr>
        <p:spPr/>
        <p:txBody>
          <a:bodyPr/>
          <a:lstStyle/>
          <a:p>
            <a:pPr>
              <a:buNone/>
            </a:pPr>
            <a:r>
              <a:rPr lang="en-US" altLang="zh-CN" dirty="0" smtClean="0"/>
              <a:t>Observation</a:t>
            </a:r>
          </a:p>
          <a:p>
            <a:r>
              <a:rPr lang="en-US" altLang="zh-CN" dirty="0" smtClean="0"/>
              <a:t>An important reason for the </a:t>
            </a:r>
            <a:r>
              <a:rPr lang="en-US" altLang="zh-CN" dirty="0" smtClean="0">
                <a:solidFill>
                  <a:srgbClr val="0070C0"/>
                </a:solidFill>
              </a:rPr>
              <a:t>success of cloud computing</a:t>
            </a:r>
            <a:r>
              <a:rPr lang="en-US" altLang="zh-CN" dirty="0" smtClean="0"/>
              <a:t> is that it </a:t>
            </a:r>
            <a:r>
              <a:rPr lang="en-US" altLang="zh-CN" u="sng" dirty="0" smtClean="0"/>
              <a:t>allows organizations to </a:t>
            </a:r>
            <a:r>
              <a:rPr lang="en-US" altLang="zh-CN" u="sng" dirty="0" smtClean="0">
                <a:solidFill>
                  <a:srgbClr val="FF0000"/>
                </a:solidFill>
              </a:rPr>
              <a:t>outsource </a:t>
            </a:r>
            <a:r>
              <a:rPr lang="en-US" altLang="zh-CN" u="sng" dirty="0" smtClean="0"/>
              <a:t>their IT infrastructure</a:t>
            </a:r>
            <a:r>
              <a:rPr lang="en-US" altLang="zh-CN" dirty="0" smtClean="0"/>
              <a:t>: hardware and software.</a:t>
            </a:r>
          </a:p>
          <a:p>
            <a:r>
              <a:rPr lang="en-US" altLang="zh-CN" dirty="0" smtClean="0"/>
              <a:t>Essential question: is outsourcing also cheaper?</a:t>
            </a:r>
            <a:endParaRPr lang="zh-CN" altLang="en-US" dirty="0"/>
          </a:p>
        </p:txBody>
      </p:sp>
      <p:sp>
        <p:nvSpPr>
          <p:cNvPr id="4" name="日期占位符 3"/>
          <p:cNvSpPr>
            <a:spLocks noGrp="1"/>
          </p:cNvSpPr>
          <p:nvPr>
            <p:ph type="dt" sz="half" idx="10"/>
          </p:nvPr>
        </p:nvSpPr>
        <p:spPr/>
        <p:txBody>
          <a:bodyPr/>
          <a:lstStyle/>
          <a:p>
            <a:r>
              <a:rPr lang="en-US" altLang="zh-CN" smtClean="0"/>
              <a:t>Ling Zhou</a:t>
            </a:r>
            <a:endParaRPr lang="zh-CN" altLang="en-US" dirty="0"/>
          </a:p>
        </p:txBody>
      </p:sp>
      <p:sp>
        <p:nvSpPr>
          <p:cNvPr id="5" name="页脚占位符 4"/>
          <p:cNvSpPr>
            <a:spLocks noGrp="1"/>
          </p:cNvSpPr>
          <p:nvPr>
            <p:ph type="ftr" sz="quarter" idx="11"/>
          </p:nvPr>
        </p:nvSpPr>
        <p:spPr/>
        <p:txBody>
          <a:bodyPr/>
          <a:lstStyle/>
          <a:p>
            <a:pPr algn="ctr"/>
            <a:r>
              <a:rPr lang="en-US" altLang="zh-CN" smtClean="0"/>
              <a:t>Distributed Systems Unit 1</a:t>
            </a:r>
            <a:endParaRPr lang="zh-CN" altLang="en-US" dirty="0"/>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58</a:t>
            </a:fld>
            <a:r>
              <a:rPr lang="en-US" altLang="zh-CN" smtClean="0"/>
              <a:t>/76</a:t>
            </a:r>
            <a:endParaRPr lang="zh-CN" altLang="en-US" dirty="0"/>
          </a:p>
        </p:txBody>
      </p:sp>
      <p:pic>
        <p:nvPicPr>
          <p:cNvPr id="7" name="Picture 2" descr="See the source image"/>
          <p:cNvPicPr>
            <a:picLocks noChangeAspect="1" noChangeArrowheads="1"/>
          </p:cNvPicPr>
          <p:nvPr/>
        </p:nvPicPr>
        <p:blipFill>
          <a:blip r:embed="rId2" cstate="print"/>
          <a:srcRect/>
          <a:stretch>
            <a:fillRect/>
          </a:stretch>
        </p:blipFill>
        <p:spPr bwMode="auto">
          <a:xfrm>
            <a:off x="285720" y="1928802"/>
            <a:ext cx="3143272" cy="490103"/>
          </a:xfrm>
          <a:prstGeom prst="rect">
            <a:avLst/>
          </a:prstGeom>
          <a:noFill/>
        </p:spPr>
      </p:pic>
      <p:pic>
        <p:nvPicPr>
          <p:cNvPr id="171010" name="Picture 2" descr="Image result for cloud computing + cartoon"/>
          <p:cNvPicPr>
            <a:picLocks noChangeAspect="1" noChangeArrowheads="1"/>
          </p:cNvPicPr>
          <p:nvPr/>
        </p:nvPicPr>
        <p:blipFill>
          <a:blip r:embed="rId3"/>
          <a:srcRect/>
          <a:stretch>
            <a:fillRect/>
          </a:stretch>
        </p:blipFill>
        <p:spPr bwMode="auto">
          <a:xfrm>
            <a:off x="6643702" y="857232"/>
            <a:ext cx="1924050" cy="1343026"/>
          </a:xfrm>
          <a:prstGeom prst="rect">
            <a:avLst/>
          </a:prstGeom>
          <a:noFill/>
        </p:spPr>
      </p:pic>
      <p:pic>
        <p:nvPicPr>
          <p:cNvPr id="171012" name="Picture 4" descr="Image result for cloud computing + cartoon"/>
          <p:cNvPicPr>
            <a:picLocks noChangeAspect="1" noChangeArrowheads="1"/>
          </p:cNvPicPr>
          <p:nvPr/>
        </p:nvPicPr>
        <p:blipFill>
          <a:blip r:embed="rId4"/>
          <a:srcRect b="7559"/>
          <a:stretch>
            <a:fillRect/>
          </a:stretch>
        </p:blipFill>
        <p:spPr bwMode="auto">
          <a:xfrm>
            <a:off x="6143636" y="4500570"/>
            <a:ext cx="1781175" cy="1761002"/>
          </a:xfrm>
          <a:prstGeom prst="rect">
            <a:avLst/>
          </a:prstGeom>
          <a:noFill/>
        </p:spPr>
      </p:pic>
      <p:pic>
        <p:nvPicPr>
          <p:cNvPr id="171014" name="Picture 6" descr="Image result for cloud computing + cartoon"/>
          <p:cNvPicPr>
            <a:picLocks noChangeAspect="1" noChangeArrowheads="1" noCrop="1"/>
          </p:cNvPicPr>
          <p:nvPr/>
        </p:nvPicPr>
        <p:blipFill>
          <a:blip r:embed="rId5"/>
          <a:srcRect/>
          <a:stretch>
            <a:fillRect/>
          </a:stretch>
        </p:blipFill>
        <p:spPr bwMode="auto">
          <a:xfrm>
            <a:off x="714348" y="4143380"/>
            <a:ext cx="4643470" cy="2533515"/>
          </a:xfrm>
          <a:prstGeom prst="rect">
            <a:avLst/>
          </a:prstGeom>
          <a:noFill/>
        </p:spPr>
      </p:pic>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Types of Distributed Systems</a:t>
            </a:r>
            <a:endParaRPr lang="zh-CN" altLang="en-US" dirty="0"/>
          </a:p>
        </p:txBody>
      </p:sp>
      <p:sp>
        <p:nvSpPr>
          <p:cNvPr id="5" name="TextBox 4"/>
          <p:cNvSpPr txBox="1"/>
          <p:nvPr/>
        </p:nvSpPr>
        <p:spPr>
          <a:xfrm>
            <a:off x="1043608" y="2276872"/>
            <a:ext cx="3528392" cy="369332"/>
          </a:xfrm>
          <a:prstGeom prst="rect">
            <a:avLst/>
          </a:prstGeom>
          <a:noFill/>
        </p:spPr>
        <p:txBody>
          <a:bodyPr wrap="square" rtlCol="0">
            <a:spAutoFit/>
          </a:bodyPr>
          <a:lstStyle/>
          <a:p>
            <a:r>
              <a:rPr lang="en-US" altLang="zh-CN" dirty="0" smtClean="0"/>
              <a:t>Distributed computing systems</a:t>
            </a:r>
          </a:p>
        </p:txBody>
      </p:sp>
      <p:sp>
        <p:nvSpPr>
          <p:cNvPr id="7" name="TextBox 6"/>
          <p:cNvSpPr txBox="1"/>
          <p:nvPr/>
        </p:nvSpPr>
        <p:spPr>
          <a:xfrm>
            <a:off x="1043608" y="3573016"/>
            <a:ext cx="3672408" cy="369332"/>
          </a:xfrm>
          <a:prstGeom prst="rect">
            <a:avLst/>
          </a:prstGeom>
          <a:noFill/>
        </p:spPr>
        <p:txBody>
          <a:bodyPr wrap="square" rtlCol="0">
            <a:spAutoFit/>
          </a:bodyPr>
          <a:lstStyle/>
          <a:p>
            <a:r>
              <a:rPr lang="en-US" altLang="zh-CN" dirty="0" smtClean="0"/>
              <a:t>Distributed information systems</a:t>
            </a:r>
            <a:endParaRPr lang="zh-CN" altLang="en-US" dirty="0"/>
          </a:p>
        </p:txBody>
      </p:sp>
      <p:sp>
        <p:nvSpPr>
          <p:cNvPr id="8" name="TextBox 7"/>
          <p:cNvSpPr txBox="1"/>
          <p:nvPr/>
        </p:nvSpPr>
        <p:spPr>
          <a:xfrm>
            <a:off x="1043608" y="4869160"/>
            <a:ext cx="4464496" cy="369332"/>
          </a:xfrm>
          <a:prstGeom prst="rect">
            <a:avLst/>
          </a:prstGeom>
          <a:noFill/>
        </p:spPr>
        <p:txBody>
          <a:bodyPr wrap="square" rtlCol="0">
            <a:spAutoFit/>
          </a:bodyPr>
          <a:lstStyle/>
          <a:p>
            <a:r>
              <a:rPr lang="en-US" altLang="zh-CN" dirty="0" smtClean="0"/>
              <a:t>Distributed pervasive / embedded systems</a:t>
            </a:r>
            <a:endParaRPr lang="zh-CN" altLang="en-US" dirty="0"/>
          </a:p>
        </p:txBody>
      </p:sp>
      <p:sp>
        <p:nvSpPr>
          <p:cNvPr id="11" name="左大括号 10"/>
          <p:cNvSpPr/>
          <p:nvPr/>
        </p:nvSpPr>
        <p:spPr>
          <a:xfrm>
            <a:off x="467544" y="2430180"/>
            <a:ext cx="576064" cy="2664296"/>
          </a:xfrm>
          <a:prstGeom prst="leftBrace">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zh-CN" altLang="en-US"/>
          </a:p>
        </p:txBody>
      </p:sp>
      <p:sp>
        <p:nvSpPr>
          <p:cNvPr id="12" name="TextBox 11"/>
          <p:cNvSpPr txBox="1"/>
          <p:nvPr/>
        </p:nvSpPr>
        <p:spPr>
          <a:xfrm>
            <a:off x="1835696" y="2574196"/>
            <a:ext cx="2376264" cy="646331"/>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r>
              <a:rPr lang="en-US" altLang="zh-CN" dirty="0" smtClean="0"/>
              <a:t>For high-performance computing tasks</a:t>
            </a:r>
            <a:endParaRPr lang="zh-CN" altLang="en-US" dirty="0"/>
          </a:p>
        </p:txBody>
      </p:sp>
      <p:sp>
        <p:nvSpPr>
          <p:cNvPr id="13" name="TextBox 12"/>
          <p:cNvSpPr txBox="1"/>
          <p:nvPr/>
        </p:nvSpPr>
        <p:spPr>
          <a:xfrm>
            <a:off x="1835696" y="3870340"/>
            <a:ext cx="2376264" cy="646331"/>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r>
              <a:rPr lang="en-US" altLang="zh-CN" dirty="0" smtClean="0"/>
              <a:t>For information processing</a:t>
            </a:r>
            <a:endParaRPr lang="zh-CN" altLang="en-US" dirty="0"/>
          </a:p>
        </p:txBody>
      </p:sp>
      <p:sp>
        <p:nvSpPr>
          <p:cNvPr id="14" name="TextBox 13"/>
          <p:cNvSpPr txBox="1"/>
          <p:nvPr/>
        </p:nvSpPr>
        <p:spPr>
          <a:xfrm>
            <a:off x="1835696" y="5166484"/>
            <a:ext cx="2376264"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r>
              <a:rPr lang="en-US" altLang="zh-CN" dirty="0" smtClean="0"/>
              <a:t>For pervasiveness</a:t>
            </a:r>
            <a:endParaRPr lang="zh-CN" altLang="en-US" dirty="0"/>
          </a:p>
        </p:txBody>
      </p:sp>
      <p:sp>
        <p:nvSpPr>
          <p:cNvPr id="15" name="左大括号 14"/>
          <p:cNvSpPr/>
          <p:nvPr/>
        </p:nvSpPr>
        <p:spPr>
          <a:xfrm>
            <a:off x="5364088" y="2132856"/>
            <a:ext cx="288032" cy="648072"/>
          </a:xfrm>
          <a:prstGeom prst="leftBrace">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zh-CN" altLang="en-US"/>
          </a:p>
        </p:txBody>
      </p:sp>
      <p:sp>
        <p:nvSpPr>
          <p:cNvPr id="16" name="TextBox 15"/>
          <p:cNvSpPr txBox="1"/>
          <p:nvPr/>
        </p:nvSpPr>
        <p:spPr>
          <a:xfrm>
            <a:off x="5580112" y="1916832"/>
            <a:ext cx="2232248" cy="369332"/>
          </a:xfrm>
          <a:prstGeom prst="rect">
            <a:avLst/>
          </a:prstGeom>
          <a:noFill/>
        </p:spPr>
        <p:txBody>
          <a:bodyPr wrap="square" rtlCol="0">
            <a:spAutoFit/>
          </a:bodyPr>
          <a:lstStyle/>
          <a:p>
            <a:r>
              <a:rPr lang="en-US" altLang="zh-CN" dirty="0" smtClean="0"/>
              <a:t>Cluster computing</a:t>
            </a:r>
            <a:endParaRPr lang="zh-CN" altLang="en-US" dirty="0"/>
          </a:p>
        </p:txBody>
      </p:sp>
      <p:sp>
        <p:nvSpPr>
          <p:cNvPr id="17" name="TextBox 16"/>
          <p:cNvSpPr txBox="1"/>
          <p:nvPr/>
        </p:nvSpPr>
        <p:spPr>
          <a:xfrm>
            <a:off x="5580112" y="2564904"/>
            <a:ext cx="2232248" cy="369332"/>
          </a:xfrm>
          <a:prstGeom prst="rect">
            <a:avLst/>
          </a:prstGeom>
          <a:noFill/>
        </p:spPr>
        <p:txBody>
          <a:bodyPr wrap="square" rtlCol="0">
            <a:spAutoFit/>
          </a:bodyPr>
          <a:lstStyle/>
          <a:p>
            <a:r>
              <a:rPr lang="en-US" altLang="zh-CN" dirty="0" smtClean="0"/>
              <a:t>Grid computing</a:t>
            </a:r>
            <a:endParaRPr lang="zh-CN" altLang="en-US" dirty="0"/>
          </a:p>
        </p:txBody>
      </p:sp>
      <p:sp>
        <p:nvSpPr>
          <p:cNvPr id="19" name="左大括号 18"/>
          <p:cNvSpPr/>
          <p:nvPr/>
        </p:nvSpPr>
        <p:spPr>
          <a:xfrm>
            <a:off x="5364088" y="3438292"/>
            <a:ext cx="288032" cy="648072"/>
          </a:xfrm>
          <a:prstGeom prst="leftBrace">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zh-CN" altLang="en-US"/>
          </a:p>
        </p:txBody>
      </p:sp>
      <p:sp>
        <p:nvSpPr>
          <p:cNvPr id="20" name="TextBox 19"/>
          <p:cNvSpPr txBox="1"/>
          <p:nvPr/>
        </p:nvSpPr>
        <p:spPr>
          <a:xfrm>
            <a:off x="5580112" y="3222269"/>
            <a:ext cx="3456384" cy="369332"/>
          </a:xfrm>
          <a:prstGeom prst="rect">
            <a:avLst/>
          </a:prstGeom>
          <a:noFill/>
        </p:spPr>
        <p:txBody>
          <a:bodyPr wrap="square" rtlCol="0">
            <a:spAutoFit/>
          </a:bodyPr>
          <a:lstStyle/>
          <a:p>
            <a:r>
              <a:rPr lang="en-US" altLang="zh-CN" dirty="0" smtClean="0"/>
              <a:t>Transaction processing systems</a:t>
            </a:r>
            <a:endParaRPr lang="zh-CN" altLang="en-US" dirty="0"/>
          </a:p>
        </p:txBody>
      </p:sp>
      <p:sp>
        <p:nvSpPr>
          <p:cNvPr id="21" name="TextBox 20"/>
          <p:cNvSpPr txBox="1"/>
          <p:nvPr/>
        </p:nvSpPr>
        <p:spPr>
          <a:xfrm>
            <a:off x="5580112" y="3870340"/>
            <a:ext cx="3528392" cy="369332"/>
          </a:xfrm>
          <a:prstGeom prst="rect">
            <a:avLst/>
          </a:prstGeom>
          <a:noFill/>
        </p:spPr>
        <p:txBody>
          <a:bodyPr wrap="square" rtlCol="0">
            <a:spAutoFit/>
          </a:bodyPr>
          <a:lstStyle/>
          <a:p>
            <a:r>
              <a:rPr lang="en-US" altLang="zh-CN" dirty="0" smtClean="0"/>
              <a:t>Enterprise application integration</a:t>
            </a:r>
            <a:endParaRPr lang="zh-CN" altLang="en-US" dirty="0"/>
          </a:p>
        </p:txBody>
      </p:sp>
      <p:sp>
        <p:nvSpPr>
          <p:cNvPr id="24" name="左大括号 23"/>
          <p:cNvSpPr/>
          <p:nvPr/>
        </p:nvSpPr>
        <p:spPr>
          <a:xfrm>
            <a:off x="5364088" y="4725144"/>
            <a:ext cx="288032" cy="1152128"/>
          </a:xfrm>
          <a:prstGeom prst="leftBrace">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zh-CN" altLang="en-US"/>
          </a:p>
        </p:txBody>
      </p:sp>
      <p:sp>
        <p:nvSpPr>
          <p:cNvPr id="25" name="TextBox 24"/>
          <p:cNvSpPr txBox="1"/>
          <p:nvPr/>
        </p:nvSpPr>
        <p:spPr>
          <a:xfrm>
            <a:off x="5580112" y="4509120"/>
            <a:ext cx="2232248" cy="369332"/>
          </a:xfrm>
          <a:prstGeom prst="rect">
            <a:avLst/>
          </a:prstGeom>
          <a:noFill/>
        </p:spPr>
        <p:txBody>
          <a:bodyPr wrap="square" rtlCol="0">
            <a:spAutoFit/>
          </a:bodyPr>
          <a:lstStyle/>
          <a:p>
            <a:r>
              <a:rPr lang="en-US" altLang="zh-CN" dirty="0" smtClean="0"/>
              <a:t>Home systems</a:t>
            </a:r>
            <a:endParaRPr lang="zh-CN" altLang="en-US" dirty="0"/>
          </a:p>
        </p:txBody>
      </p:sp>
      <p:sp>
        <p:nvSpPr>
          <p:cNvPr id="26" name="TextBox 25"/>
          <p:cNvSpPr txBox="1"/>
          <p:nvPr/>
        </p:nvSpPr>
        <p:spPr>
          <a:xfrm>
            <a:off x="5580112" y="4869160"/>
            <a:ext cx="3312368" cy="369332"/>
          </a:xfrm>
          <a:prstGeom prst="rect">
            <a:avLst/>
          </a:prstGeom>
          <a:noFill/>
        </p:spPr>
        <p:txBody>
          <a:bodyPr wrap="square" rtlCol="0">
            <a:spAutoFit/>
          </a:bodyPr>
          <a:lstStyle/>
          <a:p>
            <a:r>
              <a:rPr lang="en-US" altLang="zh-CN" dirty="0" smtClean="0"/>
              <a:t>Electronic health care systems</a:t>
            </a:r>
            <a:endParaRPr lang="zh-CN" altLang="en-US" dirty="0"/>
          </a:p>
        </p:txBody>
      </p:sp>
      <p:sp>
        <p:nvSpPr>
          <p:cNvPr id="22" name="日期占位符 21"/>
          <p:cNvSpPr>
            <a:spLocks noGrp="1"/>
          </p:cNvSpPr>
          <p:nvPr>
            <p:ph type="dt" sz="half" idx="10"/>
          </p:nvPr>
        </p:nvSpPr>
        <p:spPr/>
        <p:txBody>
          <a:bodyPr/>
          <a:lstStyle/>
          <a:p>
            <a:r>
              <a:rPr lang="en-US" altLang="zh-CN" smtClean="0"/>
              <a:t>Ling Zhou</a:t>
            </a:r>
            <a:endParaRPr lang="zh-CN" altLang="en-US" dirty="0"/>
          </a:p>
        </p:txBody>
      </p:sp>
      <p:sp>
        <p:nvSpPr>
          <p:cNvPr id="23" name="页脚占位符 22"/>
          <p:cNvSpPr>
            <a:spLocks noGrp="1"/>
          </p:cNvSpPr>
          <p:nvPr>
            <p:ph type="ftr" sz="quarter" idx="11"/>
          </p:nvPr>
        </p:nvSpPr>
        <p:spPr/>
        <p:txBody>
          <a:bodyPr/>
          <a:lstStyle/>
          <a:p>
            <a:pPr algn="ctr"/>
            <a:r>
              <a:rPr lang="en-US" altLang="zh-CN" smtClean="0"/>
              <a:t>Distributed Systems Unit 1</a:t>
            </a:r>
            <a:endParaRPr lang="zh-CN" altLang="en-US" dirty="0"/>
          </a:p>
        </p:txBody>
      </p:sp>
      <p:sp>
        <p:nvSpPr>
          <p:cNvPr id="28" name="TextBox 27"/>
          <p:cNvSpPr txBox="1"/>
          <p:nvPr/>
        </p:nvSpPr>
        <p:spPr>
          <a:xfrm>
            <a:off x="5580112" y="5229200"/>
            <a:ext cx="2232248" cy="646331"/>
          </a:xfrm>
          <a:prstGeom prst="rect">
            <a:avLst/>
          </a:prstGeom>
          <a:noFill/>
        </p:spPr>
        <p:txBody>
          <a:bodyPr wrap="square" rtlCol="0">
            <a:spAutoFit/>
          </a:bodyPr>
          <a:lstStyle/>
          <a:p>
            <a:r>
              <a:rPr lang="en-US" altLang="zh-CN" dirty="0" smtClean="0"/>
              <a:t>Sensor networks</a:t>
            </a:r>
          </a:p>
          <a:p>
            <a:r>
              <a:rPr lang="en-US" altLang="zh-CN" dirty="0" smtClean="0"/>
              <a:t>……</a:t>
            </a:r>
            <a:endParaRPr lang="zh-CN" altLang="en-US" dirty="0"/>
          </a:p>
        </p:txBody>
      </p:sp>
      <p:sp>
        <p:nvSpPr>
          <p:cNvPr id="29" name="灯片编号占位符 28"/>
          <p:cNvSpPr>
            <a:spLocks noGrp="1"/>
          </p:cNvSpPr>
          <p:nvPr>
            <p:ph type="sldNum" sz="quarter" idx="12"/>
          </p:nvPr>
        </p:nvSpPr>
        <p:spPr/>
        <p:txBody>
          <a:bodyPr/>
          <a:lstStyle/>
          <a:p>
            <a:fld id="{0C913308-F349-4B6D-A68A-DD1791B4A57B}" type="slidenum">
              <a:rPr lang="zh-CN" altLang="en-US" smtClean="0"/>
              <a:pPr/>
              <a:t>59</a:t>
            </a:fld>
            <a:r>
              <a:rPr lang="en-US" altLang="zh-CN" smtClean="0"/>
              <a:t>/76</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mph" presetSubtype="0" fill="hold" nodeType="clickEffect">
                                  <p:stCondLst>
                                    <p:cond delay="0"/>
                                  </p:stCondLst>
                                  <p:iterate type="lt">
                                    <p:tmPct val="4000"/>
                                  </p:iterate>
                                  <p:childTnLst>
                                    <p:set>
                                      <p:cBhvr override="childStyle">
                                        <p:cTn id="6" dur="500" fill="hold"/>
                                        <p:tgtEl>
                                          <p:spTgt spid="7">
                                            <p:txEl>
                                              <p:pRg st="0" end="0"/>
                                            </p:txEl>
                                          </p:spTgt>
                                        </p:tgtEl>
                                        <p:attrNameLst>
                                          <p:attrName>style.color</p:attrName>
                                        </p:attrNameLst>
                                      </p:cBhvr>
                                      <p:to>
                                        <p:clrVal>
                                          <a:srgbClr val="F30303"/>
                                        </p:clrVal>
                                      </p:to>
                                    </p:set>
                                    <p:set>
                                      <p:cBhvr>
                                        <p:cTn id="7" dur="500" fill="hold"/>
                                        <p:tgtEl>
                                          <p:spTgt spid="7">
                                            <p:txEl>
                                              <p:pRg st="0" end="0"/>
                                            </p:txEl>
                                          </p:spTgt>
                                        </p:tgtEl>
                                        <p:attrNameLst>
                                          <p:attrName>fillcolor</p:attrName>
                                        </p:attrNameLst>
                                      </p:cBhvr>
                                      <p:to>
                                        <p:clrVal>
                                          <a:srgbClr val="F30303"/>
                                        </p:clrVal>
                                      </p:to>
                                    </p:set>
                                    <p:set>
                                      <p:cBhvr>
                                        <p:cTn id="8" dur="500" fill="hold"/>
                                        <p:tgtEl>
                                          <p:spTgt spid="7">
                                            <p:txEl>
                                              <p:pRg st="0" end="0"/>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smtClean="0"/>
              <a:t>In Contrast to Centralized Systems</a:t>
            </a:r>
            <a:endParaRPr lang="zh-CN" altLang="en-US" dirty="0"/>
          </a:p>
        </p:txBody>
      </p:sp>
      <p:sp>
        <p:nvSpPr>
          <p:cNvPr id="3" name="内容占位符 2"/>
          <p:cNvSpPr>
            <a:spLocks noGrp="1"/>
          </p:cNvSpPr>
          <p:nvPr>
            <p:ph idx="1"/>
          </p:nvPr>
        </p:nvSpPr>
        <p:spPr>
          <a:xfrm>
            <a:off x="457200" y="1935480"/>
            <a:ext cx="3538736" cy="4389120"/>
          </a:xfrm>
        </p:spPr>
        <p:txBody>
          <a:bodyPr/>
          <a:lstStyle/>
          <a:p>
            <a:pPr>
              <a:spcAft>
                <a:spcPts val="600"/>
              </a:spcAft>
            </a:pPr>
            <a:r>
              <a:rPr lang="en-US" altLang="zh-CN" sz="2800" dirty="0" smtClean="0"/>
              <a:t>Centralized systems (or single-processor systems)</a:t>
            </a:r>
          </a:p>
          <a:p>
            <a:pPr>
              <a:buNone/>
            </a:pPr>
            <a:r>
              <a:rPr lang="en-US" altLang="zh-CN" sz="2800" i="1" dirty="0" smtClean="0"/>
              <a:t>	</a:t>
            </a:r>
            <a:r>
              <a:rPr lang="en-US" altLang="zh-CN" i="1" dirty="0" smtClean="0"/>
              <a:t>Consisting of a single computer, its peripherals, and perhaps some remote terminals</a:t>
            </a:r>
            <a:endParaRPr lang="zh-CN" altLang="en-US" i="1" dirty="0"/>
          </a:p>
        </p:txBody>
      </p:sp>
      <p:sp>
        <p:nvSpPr>
          <p:cNvPr id="4" name="日期占位符 3"/>
          <p:cNvSpPr>
            <a:spLocks noGrp="1"/>
          </p:cNvSpPr>
          <p:nvPr>
            <p:ph type="dt" sz="half" idx="10"/>
          </p:nvPr>
        </p:nvSpPr>
        <p:spPr/>
        <p:txBody>
          <a:bodyPr/>
          <a:lstStyle/>
          <a:p>
            <a:r>
              <a:rPr lang="en-US" altLang="zh-CN" smtClean="0"/>
              <a:t>Ling Zhou</a:t>
            </a:r>
            <a:endParaRPr lang="zh-CN" altLang="en-US" dirty="0"/>
          </a:p>
        </p:txBody>
      </p:sp>
      <p:sp>
        <p:nvSpPr>
          <p:cNvPr id="5" name="页脚占位符 4"/>
          <p:cNvSpPr>
            <a:spLocks noGrp="1"/>
          </p:cNvSpPr>
          <p:nvPr>
            <p:ph type="ftr" sz="quarter" idx="11"/>
          </p:nvPr>
        </p:nvSpPr>
        <p:spPr/>
        <p:txBody>
          <a:bodyPr/>
          <a:lstStyle/>
          <a:p>
            <a:pPr algn="ctr"/>
            <a:r>
              <a:rPr lang="en-US" altLang="zh-CN" smtClean="0"/>
              <a:t>Distributed Systems Unit 1</a:t>
            </a:r>
            <a:endParaRPr lang="zh-CN" altLang="en-US" dirty="0"/>
          </a:p>
        </p:txBody>
      </p:sp>
      <p:pic>
        <p:nvPicPr>
          <p:cNvPr id="8" name="图片 7" descr="CentralSys.JPG"/>
          <p:cNvPicPr>
            <a:picLocks noChangeAspect="1"/>
          </p:cNvPicPr>
          <p:nvPr/>
        </p:nvPicPr>
        <p:blipFill>
          <a:blip r:embed="rId3" cstate="print"/>
          <a:stretch>
            <a:fillRect/>
          </a:stretch>
        </p:blipFill>
        <p:spPr>
          <a:xfrm>
            <a:off x="4067944" y="2060848"/>
            <a:ext cx="4791075" cy="3867150"/>
          </a:xfrm>
          <a:prstGeom prst="rect">
            <a:avLst/>
          </a:prstGeom>
        </p:spPr>
      </p:pic>
      <p:sp>
        <p:nvSpPr>
          <p:cNvPr id="9" name="灯片编号占位符 8"/>
          <p:cNvSpPr>
            <a:spLocks noGrp="1"/>
          </p:cNvSpPr>
          <p:nvPr>
            <p:ph type="sldNum" sz="quarter" idx="12"/>
          </p:nvPr>
        </p:nvSpPr>
        <p:spPr/>
        <p:txBody>
          <a:bodyPr/>
          <a:lstStyle/>
          <a:p>
            <a:fld id="{0C913308-F349-4B6D-A68A-DD1791B4A57B}" type="slidenum">
              <a:rPr lang="zh-CN" altLang="en-US" smtClean="0"/>
              <a:pPr/>
              <a:t>6</a:t>
            </a:fld>
            <a:r>
              <a:rPr lang="en-US" altLang="zh-CN" smtClean="0"/>
              <a:t>/76</a:t>
            </a:r>
            <a:endParaRPr lang="zh-CN" altLang="en-US" dirty="0"/>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descr="Centralized_DIS.jpg"/>
          <p:cNvPicPr>
            <a:picLocks noChangeAspect="1"/>
          </p:cNvPicPr>
          <p:nvPr/>
        </p:nvPicPr>
        <p:blipFill>
          <a:blip r:embed="rId3" cstate="print"/>
          <a:stretch>
            <a:fillRect/>
          </a:stretch>
        </p:blipFill>
        <p:spPr>
          <a:xfrm>
            <a:off x="611560" y="1556792"/>
            <a:ext cx="1597864" cy="2006340"/>
          </a:xfrm>
          <a:prstGeom prst="rect">
            <a:avLst/>
          </a:prstGeom>
        </p:spPr>
      </p:pic>
      <p:sp>
        <p:nvSpPr>
          <p:cNvPr id="2" name="标题 1"/>
          <p:cNvSpPr>
            <a:spLocks noGrp="1"/>
          </p:cNvSpPr>
          <p:nvPr>
            <p:ph type="title"/>
          </p:nvPr>
        </p:nvSpPr>
        <p:spPr>
          <a:xfrm>
            <a:off x="395536" y="548680"/>
            <a:ext cx="8229600" cy="1080120"/>
          </a:xfrm>
        </p:spPr>
        <p:txBody>
          <a:bodyPr>
            <a:noAutofit/>
          </a:bodyPr>
          <a:lstStyle/>
          <a:p>
            <a:r>
              <a:rPr lang="en-US" altLang="zh-CN" sz="4000" dirty="0" smtClean="0"/>
              <a:t>Comparison Between a Centralized or a Distributed Architecture for database</a:t>
            </a:r>
            <a:endParaRPr lang="zh-CN" altLang="en-US" sz="4000" dirty="0"/>
          </a:p>
        </p:txBody>
      </p:sp>
      <p:sp>
        <p:nvSpPr>
          <p:cNvPr id="4" name="日期占位符 3"/>
          <p:cNvSpPr>
            <a:spLocks noGrp="1"/>
          </p:cNvSpPr>
          <p:nvPr>
            <p:ph type="dt" sz="half" idx="10"/>
          </p:nvPr>
        </p:nvSpPr>
        <p:spPr/>
        <p:txBody>
          <a:bodyPr/>
          <a:lstStyle/>
          <a:p>
            <a:r>
              <a:rPr lang="en-US" altLang="zh-CN" smtClean="0"/>
              <a:t>Ling Zhou</a:t>
            </a:r>
            <a:endParaRPr lang="zh-CN" altLang="en-US" dirty="0"/>
          </a:p>
        </p:txBody>
      </p:sp>
      <p:sp>
        <p:nvSpPr>
          <p:cNvPr id="5" name="页脚占位符 4"/>
          <p:cNvSpPr>
            <a:spLocks noGrp="1"/>
          </p:cNvSpPr>
          <p:nvPr>
            <p:ph type="ftr" sz="quarter" idx="11"/>
          </p:nvPr>
        </p:nvSpPr>
        <p:spPr/>
        <p:txBody>
          <a:bodyPr/>
          <a:lstStyle/>
          <a:p>
            <a:pPr algn="ctr"/>
            <a:r>
              <a:rPr lang="en-US" altLang="zh-CN" smtClean="0"/>
              <a:t>Distributed Systems Unit 1</a:t>
            </a:r>
            <a:endParaRPr lang="zh-CN" altLang="en-US" dirty="0"/>
          </a:p>
        </p:txBody>
      </p:sp>
      <p:sp>
        <p:nvSpPr>
          <p:cNvPr id="8" name="TextBox 7"/>
          <p:cNvSpPr txBox="1"/>
          <p:nvPr/>
        </p:nvSpPr>
        <p:spPr>
          <a:xfrm>
            <a:off x="2555776" y="1581772"/>
            <a:ext cx="6336704" cy="1785104"/>
          </a:xfrm>
          <a:prstGeom prst="rect">
            <a:avLst/>
          </a:prstGeom>
          <a:noFill/>
        </p:spPr>
        <p:txBody>
          <a:bodyPr wrap="square" rtlCol="0">
            <a:spAutoFit/>
          </a:bodyPr>
          <a:lstStyle/>
          <a:p>
            <a:pPr>
              <a:spcAft>
                <a:spcPts val="600"/>
              </a:spcAft>
              <a:buFont typeface="Arial" pitchFamily="34" charset="0"/>
              <a:buChar char="•"/>
            </a:pPr>
            <a:r>
              <a:rPr lang="en-US" altLang="zh-CN" sz="2000" dirty="0" smtClean="0"/>
              <a:t> All hosts connect to one server or a collection of servers (e.g., a server farm) </a:t>
            </a:r>
          </a:p>
          <a:p>
            <a:pPr>
              <a:spcAft>
                <a:spcPts val="600"/>
              </a:spcAft>
              <a:buFont typeface="Arial" pitchFamily="34" charset="0"/>
              <a:buChar char="•"/>
            </a:pPr>
            <a:r>
              <a:rPr lang="en-US" altLang="zh-CN" sz="2000" dirty="0" smtClean="0"/>
              <a:t> The server(s) is/are </a:t>
            </a:r>
            <a:r>
              <a:rPr lang="en-US" altLang="zh-CN" sz="2000" u="sng" dirty="0" smtClean="0"/>
              <a:t>operated </a:t>
            </a:r>
            <a:r>
              <a:rPr lang="en-US" altLang="zh-CN" sz="2000" dirty="0" smtClean="0">
                <a:solidFill>
                  <a:srgbClr val="FF0000"/>
                </a:solidFill>
              </a:rPr>
              <a:t>by the same organization </a:t>
            </a:r>
          </a:p>
          <a:p>
            <a:pPr>
              <a:spcAft>
                <a:spcPts val="600"/>
              </a:spcAft>
              <a:buFont typeface="Arial" pitchFamily="34" charset="0"/>
              <a:buChar char="•"/>
            </a:pPr>
            <a:r>
              <a:rPr lang="en-US" altLang="zh-CN" sz="2000" dirty="0" smtClean="0"/>
              <a:t> Control and all information is contained </a:t>
            </a:r>
            <a:r>
              <a:rPr lang="en-US" altLang="zh-CN" sz="2000" dirty="0" smtClean="0">
                <a:solidFill>
                  <a:srgbClr val="FF0000"/>
                </a:solidFill>
              </a:rPr>
              <a:t>in the one location.</a:t>
            </a:r>
            <a:r>
              <a:rPr lang="en-US" altLang="zh-CN" sz="2000" dirty="0" smtClean="0"/>
              <a:t> </a:t>
            </a:r>
          </a:p>
        </p:txBody>
      </p:sp>
      <p:sp>
        <p:nvSpPr>
          <p:cNvPr id="9" name="TextBox 8"/>
          <p:cNvSpPr txBox="1"/>
          <p:nvPr/>
        </p:nvSpPr>
        <p:spPr>
          <a:xfrm>
            <a:off x="4211960" y="3851463"/>
            <a:ext cx="4824536" cy="2169825"/>
          </a:xfrm>
          <a:prstGeom prst="rect">
            <a:avLst/>
          </a:prstGeom>
          <a:noFill/>
        </p:spPr>
        <p:txBody>
          <a:bodyPr wrap="square" rtlCol="0">
            <a:spAutoFit/>
          </a:bodyPr>
          <a:lstStyle/>
          <a:p>
            <a:pPr>
              <a:spcAft>
                <a:spcPts val="600"/>
              </a:spcAft>
              <a:buFont typeface="Arial" pitchFamily="34" charset="0"/>
              <a:buChar char="•"/>
            </a:pPr>
            <a:r>
              <a:rPr lang="en-US" altLang="zh-CN" sz="2000" dirty="0" smtClean="0"/>
              <a:t> Any host may query any name server </a:t>
            </a:r>
          </a:p>
          <a:p>
            <a:pPr>
              <a:spcAft>
                <a:spcPts val="600"/>
              </a:spcAft>
              <a:buFont typeface="Arial" pitchFamily="34" charset="0"/>
              <a:buChar char="•"/>
            </a:pPr>
            <a:r>
              <a:rPr lang="en-US" altLang="zh-CN" sz="2000" dirty="0" smtClean="0"/>
              <a:t> Name servers may be</a:t>
            </a:r>
            <a:r>
              <a:rPr lang="en-US" altLang="zh-CN" sz="2000" u="sng" dirty="0" smtClean="0"/>
              <a:t> run </a:t>
            </a:r>
            <a:r>
              <a:rPr lang="en-US" altLang="zh-CN" sz="2000" dirty="0" smtClean="0">
                <a:solidFill>
                  <a:srgbClr val="FF0000"/>
                </a:solidFill>
              </a:rPr>
              <a:t>by many different organizations</a:t>
            </a:r>
          </a:p>
          <a:p>
            <a:pPr>
              <a:spcAft>
                <a:spcPts val="600"/>
              </a:spcAft>
              <a:buFont typeface="Arial" pitchFamily="34" charset="0"/>
              <a:buChar char="•"/>
            </a:pPr>
            <a:r>
              <a:rPr lang="en-US" altLang="zh-CN" sz="2000" dirty="0" smtClean="0"/>
              <a:t> Control and information is shared </a:t>
            </a:r>
          </a:p>
          <a:p>
            <a:pPr>
              <a:spcAft>
                <a:spcPts val="600"/>
              </a:spcAft>
              <a:buFont typeface="Arial" pitchFamily="34" charset="0"/>
              <a:buChar char="•"/>
            </a:pPr>
            <a:r>
              <a:rPr lang="en-US" altLang="zh-CN" sz="2000" dirty="0" smtClean="0"/>
              <a:t> Information must be synchronized and coordinated between the servers </a:t>
            </a:r>
          </a:p>
        </p:txBody>
      </p:sp>
      <p:pic>
        <p:nvPicPr>
          <p:cNvPr id="11" name="图片 10" descr="Distributed_DIS.jpg"/>
          <p:cNvPicPr>
            <a:picLocks noChangeAspect="1"/>
          </p:cNvPicPr>
          <p:nvPr/>
        </p:nvPicPr>
        <p:blipFill>
          <a:blip r:embed="rId4" cstate="print"/>
          <a:stretch>
            <a:fillRect/>
          </a:stretch>
        </p:blipFill>
        <p:spPr>
          <a:xfrm>
            <a:off x="2123728" y="3429000"/>
            <a:ext cx="1732688" cy="3076256"/>
          </a:xfrm>
          <a:prstGeom prst="rect">
            <a:avLst/>
          </a:prstGeom>
        </p:spPr>
      </p:pic>
      <p:sp>
        <p:nvSpPr>
          <p:cNvPr id="10" name="矩形 9"/>
          <p:cNvSpPr/>
          <p:nvPr/>
        </p:nvSpPr>
        <p:spPr>
          <a:xfrm>
            <a:off x="323528" y="4221088"/>
            <a:ext cx="1728192" cy="1754326"/>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r>
              <a:rPr lang="en-US" altLang="zh-CN" dirty="0" smtClean="0"/>
              <a:t>In practice, </a:t>
            </a:r>
            <a:r>
              <a:rPr lang="en-US" altLang="zh-CN" dirty="0" smtClean="0">
                <a:solidFill>
                  <a:srgbClr val="FF0000"/>
                </a:solidFill>
              </a:rPr>
              <a:t>operations on a database</a:t>
            </a:r>
            <a:r>
              <a:rPr lang="en-US" altLang="zh-CN" dirty="0" smtClean="0"/>
              <a:t> are usually carried out in the form of </a:t>
            </a:r>
            <a:r>
              <a:rPr lang="en-US" altLang="zh-CN" dirty="0" smtClean="0">
                <a:solidFill>
                  <a:srgbClr val="FF0000"/>
                </a:solidFill>
              </a:rPr>
              <a:t>transactions</a:t>
            </a:r>
            <a:r>
              <a:rPr lang="en-US" altLang="zh-CN" dirty="0" smtClean="0"/>
              <a:t>.</a:t>
            </a:r>
            <a:endParaRPr lang="zh-CN" altLang="en-US" dirty="0"/>
          </a:p>
        </p:txBody>
      </p:sp>
      <p:sp>
        <p:nvSpPr>
          <p:cNvPr id="13" name="灯片编号占位符 12"/>
          <p:cNvSpPr>
            <a:spLocks noGrp="1"/>
          </p:cNvSpPr>
          <p:nvPr>
            <p:ph type="sldNum" sz="quarter" idx="12"/>
          </p:nvPr>
        </p:nvSpPr>
        <p:spPr/>
        <p:txBody>
          <a:bodyPr/>
          <a:lstStyle/>
          <a:p>
            <a:fld id="{0C913308-F349-4B6D-A68A-DD1791B4A57B}" type="slidenum">
              <a:rPr lang="zh-CN" altLang="en-US" smtClean="0"/>
              <a:pPr/>
              <a:t>60</a:t>
            </a:fld>
            <a:r>
              <a:rPr lang="en-US" altLang="zh-CN" smtClean="0"/>
              <a:t>/76</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slide(fromLeft)">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Integrating applications</a:t>
            </a:r>
            <a:endParaRPr lang="zh-CN" altLang="en-US" dirty="0"/>
          </a:p>
        </p:txBody>
      </p:sp>
      <p:sp>
        <p:nvSpPr>
          <p:cNvPr id="3" name="内容占位符 2"/>
          <p:cNvSpPr>
            <a:spLocks noGrp="1"/>
          </p:cNvSpPr>
          <p:nvPr>
            <p:ph idx="1"/>
          </p:nvPr>
        </p:nvSpPr>
        <p:spPr/>
        <p:txBody>
          <a:bodyPr>
            <a:normAutofit fontScale="92500" lnSpcReduction="10000"/>
          </a:bodyPr>
          <a:lstStyle/>
          <a:p>
            <a:pPr>
              <a:buNone/>
            </a:pPr>
            <a:r>
              <a:rPr lang="en-US" altLang="zh-CN" b="1" dirty="0" smtClean="0"/>
              <a:t>Situation</a:t>
            </a:r>
          </a:p>
          <a:p>
            <a:pPr lvl="1"/>
            <a:r>
              <a:rPr lang="en-US" altLang="zh-CN" dirty="0" smtClean="0"/>
              <a:t>Organizations confronted with many </a:t>
            </a:r>
            <a:r>
              <a:rPr lang="en-US" altLang="zh-CN" dirty="0" smtClean="0">
                <a:solidFill>
                  <a:srgbClr val="FF0000"/>
                </a:solidFill>
              </a:rPr>
              <a:t>networked applications</a:t>
            </a:r>
            <a:r>
              <a:rPr lang="en-US" altLang="zh-CN" dirty="0" smtClean="0"/>
              <a:t>, but </a:t>
            </a:r>
            <a:r>
              <a:rPr lang="en-US" altLang="zh-CN" dirty="0" smtClean="0"/>
              <a:t>achieving </a:t>
            </a:r>
            <a:r>
              <a:rPr lang="en-US" altLang="zh-CN" dirty="0" smtClean="0">
                <a:solidFill>
                  <a:srgbClr val="FF0000"/>
                </a:solidFill>
              </a:rPr>
              <a:t>interoperability</a:t>
            </a:r>
            <a:r>
              <a:rPr lang="en-US" altLang="zh-CN" dirty="0" smtClean="0"/>
              <a:t> </a:t>
            </a:r>
            <a:r>
              <a:rPr lang="en-US" altLang="zh-CN" dirty="0" smtClean="0"/>
              <a:t>was painful</a:t>
            </a:r>
            <a:r>
              <a:rPr lang="en-US" altLang="zh-CN" dirty="0" smtClean="0"/>
              <a:t>.</a:t>
            </a:r>
          </a:p>
          <a:p>
            <a:pPr>
              <a:spcBef>
                <a:spcPts val="1200"/>
              </a:spcBef>
              <a:buNone/>
            </a:pPr>
            <a:r>
              <a:rPr lang="en-US" altLang="zh-CN" b="1" dirty="0" smtClean="0"/>
              <a:t>Basic approach</a:t>
            </a:r>
          </a:p>
          <a:p>
            <a:pPr lvl="1"/>
            <a:r>
              <a:rPr lang="en-US" altLang="zh-CN" u="sng" dirty="0" smtClean="0"/>
              <a:t>A networked application </a:t>
            </a:r>
            <a:r>
              <a:rPr lang="en-US" altLang="zh-CN" dirty="0" smtClean="0"/>
              <a:t>is one that runs on a server making its </a:t>
            </a:r>
            <a:r>
              <a:rPr lang="en-US" altLang="zh-CN" dirty="0" smtClean="0"/>
              <a:t>services available </a:t>
            </a:r>
            <a:r>
              <a:rPr lang="en-US" altLang="zh-CN" dirty="0" smtClean="0"/>
              <a:t>to remote clients. </a:t>
            </a:r>
            <a:endParaRPr lang="en-US" altLang="zh-CN" dirty="0" smtClean="0"/>
          </a:p>
          <a:p>
            <a:pPr lvl="1"/>
            <a:r>
              <a:rPr lang="en-US" altLang="zh-CN" dirty="0" smtClean="0"/>
              <a:t>Simple </a:t>
            </a:r>
            <a:r>
              <a:rPr lang="en-US" altLang="zh-CN" dirty="0" smtClean="0"/>
              <a:t>integration: clients combine requests </a:t>
            </a:r>
            <a:r>
              <a:rPr lang="en-US" altLang="zh-CN" dirty="0" smtClean="0"/>
              <a:t>for (</a:t>
            </a:r>
            <a:r>
              <a:rPr lang="en-US" altLang="zh-CN" dirty="0" smtClean="0"/>
              <a:t>different) applications; send that off; collect responses, and present a </a:t>
            </a:r>
            <a:r>
              <a:rPr lang="en-US" altLang="zh-CN" dirty="0" smtClean="0"/>
              <a:t>coherent result </a:t>
            </a:r>
            <a:r>
              <a:rPr lang="en-US" altLang="zh-CN" dirty="0" smtClean="0"/>
              <a:t>to the user</a:t>
            </a:r>
            <a:r>
              <a:rPr lang="en-US" altLang="zh-CN" dirty="0" smtClean="0"/>
              <a:t>.</a:t>
            </a:r>
          </a:p>
          <a:p>
            <a:pPr>
              <a:spcBef>
                <a:spcPts val="1200"/>
              </a:spcBef>
              <a:buNone/>
            </a:pPr>
            <a:r>
              <a:rPr lang="en-US" altLang="zh-CN" b="1" dirty="0" smtClean="0"/>
              <a:t>Next step</a:t>
            </a:r>
          </a:p>
          <a:p>
            <a:pPr lvl="1"/>
            <a:r>
              <a:rPr lang="en-US" altLang="zh-CN" dirty="0" smtClean="0"/>
              <a:t>Allow </a:t>
            </a:r>
            <a:r>
              <a:rPr lang="en-US" altLang="zh-CN" dirty="0" smtClean="0">
                <a:solidFill>
                  <a:srgbClr val="FF0000"/>
                </a:solidFill>
              </a:rPr>
              <a:t>direct</a:t>
            </a:r>
            <a:r>
              <a:rPr lang="en-US" altLang="zh-CN" dirty="0" smtClean="0"/>
              <a:t> application-to-application </a:t>
            </a:r>
            <a:r>
              <a:rPr lang="en-US" altLang="zh-CN" dirty="0" smtClean="0">
                <a:solidFill>
                  <a:srgbClr val="FF0000"/>
                </a:solidFill>
              </a:rPr>
              <a:t>communication</a:t>
            </a:r>
            <a:r>
              <a:rPr lang="en-US" altLang="zh-CN" dirty="0" smtClean="0"/>
              <a:t>, leading to </a:t>
            </a:r>
            <a:r>
              <a:rPr lang="en-US" altLang="zh-CN" dirty="0" smtClean="0"/>
              <a:t>Enterprise Application </a:t>
            </a:r>
            <a:r>
              <a:rPr lang="en-US" altLang="zh-CN" dirty="0" smtClean="0"/>
              <a:t>Integration.</a:t>
            </a:r>
            <a:endParaRPr lang="zh-CN" altLang="en-US" dirty="0"/>
          </a:p>
        </p:txBody>
      </p:sp>
      <p:sp>
        <p:nvSpPr>
          <p:cNvPr id="4" name="日期占位符 3"/>
          <p:cNvSpPr>
            <a:spLocks noGrp="1"/>
          </p:cNvSpPr>
          <p:nvPr>
            <p:ph type="dt" sz="half" idx="10"/>
          </p:nvPr>
        </p:nvSpPr>
        <p:spPr/>
        <p:txBody>
          <a:bodyPr/>
          <a:lstStyle/>
          <a:p>
            <a:r>
              <a:rPr lang="en-US" altLang="zh-CN" smtClean="0"/>
              <a:t>Ling Zhou</a:t>
            </a:r>
            <a:endParaRPr lang="zh-CN" altLang="en-US" dirty="0"/>
          </a:p>
        </p:txBody>
      </p:sp>
      <p:sp>
        <p:nvSpPr>
          <p:cNvPr id="5" name="页脚占位符 4"/>
          <p:cNvSpPr>
            <a:spLocks noGrp="1"/>
          </p:cNvSpPr>
          <p:nvPr>
            <p:ph type="ftr" sz="quarter" idx="11"/>
          </p:nvPr>
        </p:nvSpPr>
        <p:spPr/>
        <p:txBody>
          <a:bodyPr/>
          <a:lstStyle/>
          <a:p>
            <a:pPr algn="ctr"/>
            <a:r>
              <a:rPr lang="en-US" altLang="zh-CN" smtClean="0"/>
              <a:t>Distributed Systems Unit 1</a:t>
            </a:r>
            <a:endParaRPr lang="zh-CN" altLang="en-US" dirty="0"/>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61</a:t>
            </a:fld>
            <a:r>
              <a:rPr lang="en-US" altLang="zh-CN" smtClean="0"/>
              <a:t>/76</a:t>
            </a:r>
            <a:endParaRPr lang="zh-CN" altLang="en-US" dirty="0"/>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2714612" y="4572008"/>
            <a:ext cx="3500462" cy="142876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sp>
        <p:nvSpPr>
          <p:cNvPr id="18" name="矩形 17"/>
          <p:cNvSpPr/>
          <p:nvPr/>
        </p:nvSpPr>
        <p:spPr>
          <a:xfrm>
            <a:off x="2714612" y="6000768"/>
            <a:ext cx="3500462" cy="214314"/>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p:sp>
        <p:nvSpPr>
          <p:cNvPr id="16" name="矩形 15"/>
          <p:cNvSpPr/>
          <p:nvPr/>
        </p:nvSpPr>
        <p:spPr>
          <a:xfrm>
            <a:off x="2714612" y="4357694"/>
            <a:ext cx="3500462" cy="214314"/>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p:sp>
        <p:nvSpPr>
          <p:cNvPr id="9" name="内容占位符 8"/>
          <p:cNvSpPr>
            <a:spLocks noGrp="1"/>
          </p:cNvSpPr>
          <p:nvPr>
            <p:ph idx="1"/>
          </p:nvPr>
        </p:nvSpPr>
        <p:spPr>
          <a:xfrm>
            <a:off x="2648874" y="4286256"/>
            <a:ext cx="3994828" cy="2236238"/>
          </a:xfrm>
        </p:spPr>
        <p:txBody>
          <a:bodyPr>
            <a:noAutofit/>
          </a:bodyPr>
          <a:lstStyle/>
          <a:p>
            <a:pPr>
              <a:spcBef>
                <a:spcPts val="0"/>
              </a:spcBef>
              <a:buNone/>
            </a:pPr>
            <a:r>
              <a:rPr lang="en-US" altLang="zh-CN" sz="1400" dirty="0" smtClean="0"/>
              <a:t>BEGIN_TRANSACTION(server, transaction)</a:t>
            </a:r>
          </a:p>
          <a:p>
            <a:pPr>
              <a:spcBef>
                <a:spcPts val="0"/>
              </a:spcBef>
              <a:buNone/>
            </a:pPr>
            <a:r>
              <a:rPr lang="en-US" altLang="zh-CN" sz="1400" dirty="0" smtClean="0"/>
              <a:t>READ(transaction, file-1, data)</a:t>
            </a:r>
          </a:p>
          <a:p>
            <a:pPr>
              <a:spcBef>
                <a:spcPts val="0"/>
              </a:spcBef>
              <a:buNone/>
            </a:pPr>
            <a:r>
              <a:rPr lang="en-US" altLang="zh-CN" sz="1400" dirty="0" smtClean="0"/>
              <a:t>WRITE(transaction, file-2, data)</a:t>
            </a:r>
          </a:p>
          <a:p>
            <a:pPr>
              <a:spcBef>
                <a:spcPts val="0"/>
              </a:spcBef>
              <a:buNone/>
            </a:pPr>
            <a:r>
              <a:rPr lang="en-US" altLang="zh-CN" sz="1400" dirty="0" err="1" smtClean="0"/>
              <a:t>newData</a:t>
            </a:r>
            <a:r>
              <a:rPr lang="en-US" altLang="zh-CN" sz="1400" dirty="0" smtClean="0"/>
              <a:t> := MODIFIED(data)</a:t>
            </a:r>
          </a:p>
          <a:p>
            <a:pPr>
              <a:spcBef>
                <a:spcPts val="0"/>
              </a:spcBef>
              <a:buNone/>
            </a:pPr>
            <a:r>
              <a:rPr lang="en-US" altLang="zh-CN" sz="1400" dirty="0" smtClean="0"/>
              <a:t>IF WRONG(</a:t>
            </a:r>
            <a:r>
              <a:rPr lang="en-US" altLang="zh-CN" sz="1400" dirty="0" err="1" smtClean="0"/>
              <a:t>newData</a:t>
            </a:r>
            <a:r>
              <a:rPr lang="en-US" altLang="zh-CN" sz="1400" dirty="0" smtClean="0"/>
              <a:t>) THEN</a:t>
            </a:r>
          </a:p>
          <a:p>
            <a:pPr>
              <a:spcBef>
                <a:spcPts val="0"/>
              </a:spcBef>
              <a:buNone/>
            </a:pPr>
            <a:r>
              <a:rPr lang="en-US" altLang="zh-CN" sz="1400" dirty="0" smtClean="0"/>
              <a:t>	ABORT_TRANSACTION(transaction)</a:t>
            </a:r>
          </a:p>
          <a:p>
            <a:pPr>
              <a:spcBef>
                <a:spcPts val="0"/>
              </a:spcBef>
              <a:buNone/>
            </a:pPr>
            <a:r>
              <a:rPr lang="en-US" altLang="zh-CN" sz="1400" dirty="0" smtClean="0"/>
              <a:t>ELSE</a:t>
            </a:r>
          </a:p>
          <a:p>
            <a:pPr>
              <a:spcBef>
                <a:spcPts val="0"/>
              </a:spcBef>
              <a:buNone/>
            </a:pPr>
            <a:r>
              <a:rPr lang="en-US" altLang="zh-CN" sz="1400" dirty="0" smtClean="0"/>
              <a:t>	WRITE(transaction, file-2, </a:t>
            </a:r>
            <a:r>
              <a:rPr lang="en-US" altLang="zh-CN" sz="1400" dirty="0" err="1" smtClean="0"/>
              <a:t>newData</a:t>
            </a:r>
            <a:r>
              <a:rPr lang="en-US" altLang="zh-CN" sz="1400" dirty="0" smtClean="0"/>
              <a:t>)</a:t>
            </a:r>
          </a:p>
          <a:p>
            <a:pPr>
              <a:spcBef>
                <a:spcPts val="0"/>
              </a:spcBef>
              <a:buNone/>
            </a:pPr>
            <a:r>
              <a:rPr lang="en-US" altLang="zh-CN" sz="1400" dirty="0" smtClean="0"/>
              <a:t>	END_TRANSACTION(transaction)</a:t>
            </a:r>
          </a:p>
          <a:p>
            <a:pPr>
              <a:spcBef>
                <a:spcPts val="0"/>
              </a:spcBef>
              <a:buNone/>
            </a:pPr>
            <a:r>
              <a:rPr lang="en-US" altLang="zh-CN" sz="1400" dirty="0" smtClean="0"/>
              <a:t>END IF</a:t>
            </a:r>
            <a:endParaRPr lang="zh-CN" altLang="en-US" sz="1400" dirty="0"/>
          </a:p>
        </p:txBody>
      </p:sp>
      <p:sp>
        <p:nvSpPr>
          <p:cNvPr id="13" name="TextBox 12"/>
          <p:cNvSpPr txBox="1"/>
          <p:nvPr/>
        </p:nvSpPr>
        <p:spPr>
          <a:xfrm>
            <a:off x="988130" y="4857760"/>
            <a:ext cx="1512168" cy="923330"/>
          </a:xfrm>
          <a:prstGeom prst="rect">
            <a:avLst/>
          </a:prstGeom>
          <a:noFill/>
        </p:spPr>
        <p:txBody>
          <a:bodyPr wrap="square" rtlCol="0">
            <a:spAutoFit/>
          </a:bodyPr>
          <a:lstStyle/>
          <a:p>
            <a:r>
              <a:rPr lang="en-US" altLang="zh-CN" dirty="0" smtClean="0">
                <a:latin typeface="Comic Sans MS" pitchFamily="66" charset="0"/>
              </a:rPr>
              <a:t>Delimit the scope of a transaction</a:t>
            </a:r>
            <a:endParaRPr lang="zh-CN" altLang="en-US" dirty="0">
              <a:latin typeface="Comic Sans MS" pitchFamily="66" charset="0"/>
            </a:endParaRPr>
          </a:p>
        </p:txBody>
      </p:sp>
      <p:sp>
        <p:nvSpPr>
          <p:cNvPr id="2" name="标题 1"/>
          <p:cNvSpPr>
            <a:spLocks noGrp="1"/>
          </p:cNvSpPr>
          <p:nvPr>
            <p:ph type="title"/>
          </p:nvPr>
        </p:nvSpPr>
        <p:spPr>
          <a:xfrm>
            <a:off x="457200" y="357166"/>
            <a:ext cx="8229600" cy="852704"/>
          </a:xfrm>
        </p:spPr>
        <p:txBody>
          <a:bodyPr>
            <a:normAutofit fontScale="90000"/>
          </a:bodyPr>
          <a:lstStyle/>
          <a:p>
            <a:r>
              <a:rPr lang="en-US" altLang="zh-CN" dirty="0" smtClean="0"/>
              <a:t>Transaction Processing Systems (1)</a:t>
            </a:r>
            <a:endParaRPr lang="zh-CN" altLang="en-US" dirty="0"/>
          </a:p>
        </p:txBody>
      </p:sp>
      <p:sp>
        <p:nvSpPr>
          <p:cNvPr id="4" name="日期占位符 3"/>
          <p:cNvSpPr>
            <a:spLocks noGrp="1"/>
          </p:cNvSpPr>
          <p:nvPr>
            <p:ph type="dt" sz="half" idx="10"/>
          </p:nvPr>
        </p:nvSpPr>
        <p:spPr/>
        <p:txBody>
          <a:bodyPr/>
          <a:lstStyle/>
          <a:p>
            <a:r>
              <a:rPr lang="en-US" altLang="zh-CN" smtClean="0"/>
              <a:t>Ling Zhou</a:t>
            </a:r>
            <a:endParaRPr lang="zh-CN" altLang="en-US" dirty="0"/>
          </a:p>
        </p:txBody>
      </p:sp>
      <p:sp>
        <p:nvSpPr>
          <p:cNvPr id="5" name="页脚占位符 4"/>
          <p:cNvSpPr>
            <a:spLocks noGrp="1"/>
          </p:cNvSpPr>
          <p:nvPr>
            <p:ph type="ftr" sz="quarter" idx="11"/>
          </p:nvPr>
        </p:nvSpPr>
        <p:spPr/>
        <p:txBody>
          <a:bodyPr/>
          <a:lstStyle/>
          <a:p>
            <a:pPr algn="ctr"/>
            <a:r>
              <a:rPr lang="en-US" altLang="zh-CN" smtClean="0"/>
              <a:t>Distributed Systems Unit 1</a:t>
            </a:r>
            <a:endParaRPr lang="zh-CN" altLang="en-US" dirty="0"/>
          </a:p>
        </p:txBody>
      </p:sp>
      <p:sp>
        <p:nvSpPr>
          <p:cNvPr id="7" name="TextBox 6"/>
          <p:cNvSpPr txBox="1"/>
          <p:nvPr/>
        </p:nvSpPr>
        <p:spPr>
          <a:xfrm>
            <a:off x="251520" y="1357298"/>
            <a:ext cx="7035124" cy="369332"/>
          </a:xfrm>
          <a:prstGeom prst="rect">
            <a:avLst/>
          </a:prstGeom>
          <a:noFill/>
        </p:spPr>
        <p:txBody>
          <a:bodyPr wrap="square" rtlCol="0">
            <a:spAutoFit/>
          </a:bodyPr>
          <a:lstStyle/>
          <a:p>
            <a:r>
              <a:rPr lang="en-US" altLang="zh-CN" dirty="0" smtClean="0"/>
              <a:t>Typical examples of transaction primitives in database applications:</a:t>
            </a:r>
            <a:endParaRPr lang="zh-CN" altLang="en-US" dirty="0"/>
          </a:p>
        </p:txBody>
      </p:sp>
      <p:graphicFrame>
        <p:nvGraphicFramePr>
          <p:cNvPr id="8" name="表格 7"/>
          <p:cNvGraphicFramePr>
            <a:graphicFrameLocks noGrp="1"/>
          </p:cNvGraphicFramePr>
          <p:nvPr/>
        </p:nvGraphicFramePr>
        <p:xfrm>
          <a:off x="357158" y="1857364"/>
          <a:ext cx="8358246" cy="2377440"/>
        </p:xfrm>
        <a:graphic>
          <a:graphicData uri="http://schemas.openxmlformats.org/drawingml/2006/table">
            <a:tbl>
              <a:tblPr firstRow="1" bandRow="1">
                <a:tableStyleId>{5C22544A-7EE6-4342-B048-85BDC9FD1C3A}</a:tableStyleId>
              </a:tblPr>
              <a:tblGrid>
                <a:gridCol w="3060766"/>
                <a:gridCol w="5297480"/>
              </a:tblGrid>
              <a:tr h="252028">
                <a:tc>
                  <a:txBody>
                    <a:bodyPr/>
                    <a:lstStyle/>
                    <a:p>
                      <a:r>
                        <a:rPr lang="en-US" altLang="zh-CN" sz="2000" dirty="0" smtClean="0"/>
                        <a:t>Primitive</a:t>
                      </a:r>
                      <a:endParaRPr lang="zh-CN" altLang="en-US" sz="2000" dirty="0"/>
                    </a:p>
                  </a:txBody>
                  <a:tcPr/>
                </a:tc>
                <a:tc>
                  <a:txBody>
                    <a:bodyPr/>
                    <a:lstStyle/>
                    <a:p>
                      <a:r>
                        <a:rPr lang="en-US" altLang="zh-CN" sz="2000" dirty="0" smtClean="0"/>
                        <a:t>Description</a:t>
                      </a:r>
                      <a:endParaRPr lang="zh-CN" altLang="en-US" sz="2000" dirty="0"/>
                    </a:p>
                  </a:txBody>
                  <a:tcPr/>
                </a:tc>
              </a:tr>
              <a:tr h="252028">
                <a:tc>
                  <a:txBody>
                    <a:bodyPr/>
                    <a:lstStyle/>
                    <a:p>
                      <a:r>
                        <a:rPr lang="en-US" altLang="zh-CN" sz="2000" dirty="0" smtClean="0"/>
                        <a:t>BEGIN_TRANSACTION</a:t>
                      </a:r>
                      <a:endParaRPr lang="zh-CN" altLang="en-US" sz="2000" dirty="0"/>
                    </a:p>
                  </a:txBody>
                  <a:tcPr/>
                </a:tc>
                <a:tc>
                  <a:txBody>
                    <a:bodyPr/>
                    <a:lstStyle/>
                    <a:p>
                      <a:r>
                        <a:rPr lang="en-US" altLang="zh-CN" sz="2000" dirty="0" smtClean="0"/>
                        <a:t>Mark the start of a transaction</a:t>
                      </a:r>
                      <a:endParaRPr lang="zh-CN" altLang="en-US" sz="2000" dirty="0"/>
                    </a:p>
                  </a:txBody>
                  <a:tcPr/>
                </a:tc>
              </a:tr>
              <a:tr h="252028">
                <a:tc>
                  <a:txBody>
                    <a:bodyPr/>
                    <a:lstStyle/>
                    <a:p>
                      <a:r>
                        <a:rPr lang="en-US" altLang="zh-CN" sz="2000" dirty="0" smtClean="0"/>
                        <a:t>END_TRANSACTION</a:t>
                      </a:r>
                      <a:endParaRPr lang="zh-CN" altLang="en-US" sz="2000" dirty="0"/>
                    </a:p>
                  </a:txBody>
                  <a:tcPr/>
                </a:tc>
                <a:tc>
                  <a:txBody>
                    <a:bodyPr/>
                    <a:lstStyle/>
                    <a:p>
                      <a:r>
                        <a:rPr lang="en-US" altLang="zh-CN" sz="2000" dirty="0" smtClean="0"/>
                        <a:t>Terminate the transaction and try to commit</a:t>
                      </a:r>
                      <a:endParaRPr lang="zh-CN" altLang="en-US" sz="2000" dirty="0"/>
                    </a:p>
                  </a:txBody>
                  <a:tcPr/>
                </a:tc>
              </a:tr>
              <a:tr h="252028">
                <a:tc>
                  <a:txBody>
                    <a:bodyPr/>
                    <a:lstStyle/>
                    <a:p>
                      <a:r>
                        <a:rPr lang="en-US" altLang="zh-CN" sz="2000" dirty="0" smtClean="0"/>
                        <a:t>ABORT_TRANSACTION</a:t>
                      </a:r>
                      <a:endParaRPr lang="zh-CN" altLang="en-US" sz="2000" dirty="0"/>
                    </a:p>
                  </a:txBody>
                  <a:tcPr/>
                </a:tc>
                <a:tc>
                  <a:txBody>
                    <a:bodyPr/>
                    <a:lstStyle/>
                    <a:p>
                      <a:r>
                        <a:rPr lang="en-US" altLang="zh-CN" sz="2000" dirty="0" smtClean="0"/>
                        <a:t>Kill the transaction</a:t>
                      </a:r>
                      <a:r>
                        <a:rPr lang="en-US" altLang="zh-CN" sz="2000" baseline="0" dirty="0" smtClean="0"/>
                        <a:t> and restore the old values</a:t>
                      </a:r>
                      <a:endParaRPr lang="zh-CN" altLang="en-US" sz="2000" dirty="0"/>
                    </a:p>
                  </a:txBody>
                  <a:tcPr/>
                </a:tc>
              </a:tr>
              <a:tr h="252028">
                <a:tc>
                  <a:txBody>
                    <a:bodyPr/>
                    <a:lstStyle/>
                    <a:p>
                      <a:r>
                        <a:rPr lang="en-US" altLang="zh-CN" sz="2000" dirty="0" smtClean="0"/>
                        <a:t>READ</a:t>
                      </a:r>
                      <a:endParaRPr lang="zh-CN" altLang="en-US" sz="2000" dirty="0"/>
                    </a:p>
                  </a:txBody>
                  <a:tcPr/>
                </a:tc>
                <a:tc>
                  <a:txBody>
                    <a:bodyPr/>
                    <a:lstStyle/>
                    <a:p>
                      <a:r>
                        <a:rPr lang="en-US" altLang="zh-CN" sz="2000" dirty="0" smtClean="0"/>
                        <a:t>Read</a:t>
                      </a:r>
                      <a:r>
                        <a:rPr lang="en-US" altLang="zh-CN" sz="2000" baseline="0" dirty="0" smtClean="0"/>
                        <a:t> data from a file, a table, or otherwise</a:t>
                      </a:r>
                      <a:endParaRPr lang="zh-CN" altLang="en-US" sz="2000" dirty="0"/>
                    </a:p>
                  </a:txBody>
                  <a:tcPr/>
                </a:tc>
              </a:tr>
              <a:tr h="252028">
                <a:tc>
                  <a:txBody>
                    <a:bodyPr/>
                    <a:lstStyle/>
                    <a:p>
                      <a:r>
                        <a:rPr lang="en-US" altLang="zh-CN" sz="2000" dirty="0" smtClean="0"/>
                        <a:t>WRITE</a:t>
                      </a:r>
                      <a:endParaRPr lang="zh-CN" altLang="en-US" sz="2000" dirty="0"/>
                    </a:p>
                  </a:txBody>
                  <a:tcPr/>
                </a:tc>
                <a:tc>
                  <a:txBody>
                    <a:bodyPr/>
                    <a:lstStyle/>
                    <a:p>
                      <a:r>
                        <a:rPr lang="en-US" altLang="zh-CN" sz="2000" dirty="0" smtClean="0"/>
                        <a:t>Write</a:t>
                      </a:r>
                      <a:r>
                        <a:rPr lang="en-US" altLang="zh-CN" sz="2000" baseline="0" dirty="0" smtClean="0"/>
                        <a:t> data to a file, a table, or otherwise</a:t>
                      </a:r>
                      <a:endParaRPr lang="zh-CN" altLang="en-US" sz="2000" dirty="0"/>
                    </a:p>
                  </a:txBody>
                  <a:tcPr/>
                </a:tc>
              </a:tr>
            </a:tbl>
          </a:graphicData>
        </a:graphic>
      </p:graphicFrame>
      <p:sp>
        <p:nvSpPr>
          <p:cNvPr id="11" name="左大括号 10"/>
          <p:cNvSpPr/>
          <p:nvPr/>
        </p:nvSpPr>
        <p:spPr>
          <a:xfrm>
            <a:off x="2432850" y="4429132"/>
            <a:ext cx="281762" cy="1733322"/>
          </a:xfrm>
          <a:prstGeom prst="leftBrace">
            <a:avLst/>
          </a:prstGeom>
        </p:spPr>
        <p:style>
          <a:lnRef idx="3">
            <a:schemeClr val="accent5"/>
          </a:lnRef>
          <a:fillRef idx="0">
            <a:schemeClr val="accent5"/>
          </a:fillRef>
          <a:effectRef idx="2">
            <a:schemeClr val="accent5"/>
          </a:effectRef>
          <a:fontRef idx="minor">
            <a:schemeClr val="tx1"/>
          </a:fontRef>
        </p:style>
        <p:txBody>
          <a:bodyPr rtlCol="0" anchor="ctr"/>
          <a:lstStyle/>
          <a:p>
            <a:pPr algn="ctr"/>
            <a:endParaRPr lang="zh-CN" altLang="en-US"/>
          </a:p>
        </p:txBody>
      </p:sp>
      <p:sp>
        <p:nvSpPr>
          <p:cNvPr id="20" name="左大括号 19"/>
          <p:cNvSpPr/>
          <p:nvPr/>
        </p:nvSpPr>
        <p:spPr>
          <a:xfrm flipH="1">
            <a:off x="6357950" y="4643446"/>
            <a:ext cx="285752" cy="1285884"/>
          </a:xfrm>
          <a:prstGeom prst="leftBrace">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zh-CN" altLang="en-US"/>
          </a:p>
        </p:txBody>
      </p:sp>
      <p:sp>
        <p:nvSpPr>
          <p:cNvPr id="21" name="TextBox 20"/>
          <p:cNvSpPr txBox="1"/>
          <p:nvPr/>
        </p:nvSpPr>
        <p:spPr>
          <a:xfrm>
            <a:off x="6643702" y="4929198"/>
            <a:ext cx="1571636" cy="646331"/>
          </a:xfrm>
          <a:prstGeom prst="rect">
            <a:avLst/>
          </a:prstGeom>
          <a:noFill/>
        </p:spPr>
        <p:txBody>
          <a:bodyPr wrap="square" rtlCol="0">
            <a:spAutoFit/>
          </a:bodyPr>
          <a:lstStyle/>
          <a:p>
            <a:r>
              <a:rPr lang="en-US" altLang="zh-CN" dirty="0" smtClean="0">
                <a:latin typeface="Comic Sans MS" pitchFamily="66" charset="0"/>
              </a:rPr>
              <a:t>Body of the transaction</a:t>
            </a:r>
            <a:endParaRPr lang="zh-CN" altLang="en-US" dirty="0">
              <a:latin typeface="Comic Sans MS" pitchFamily="66" charset="0"/>
            </a:endParaRPr>
          </a:p>
        </p:txBody>
      </p:sp>
      <p:sp>
        <p:nvSpPr>
          <p:cNvPr id="17" name="灯片编号占位符 16"/>
          <p:cNvSpPr>
            <a:spLocks noGrp="1"/>
          </p:cNvSpPr>
          <p:nvPr>
            <p:ph type="sldNum" sz="quarter" idx="12"/>
          </p:nvPr>
        </p:nvSpPr>
        <p:spPr/>
        <p:txBody>
          <a:bodyPr/>
          <a:lstStyle/>
          <a:p>
            <a:fld id="{0C913308-F349-4B6D-A68A-DD1791B4A57B}" type="slidenum">
              <a:rPr lang="zh-CN" altLang="en-US" smtClean="0"/>
              <a:pPr/>
              <a:t>62</a:t>
            </a:fld>
            <a:r>
              <a:rPr lang="en-US" altLang="zh-CN" smtClean="0"/>
              <a:t>/76</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
                                            <p:txEl>
                                              <p:pRg st="9" end="9"/>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2" presetClass="entr" presetSubtype="8"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slide(fromLeft)">
                                      <p:cBhvr>
                                        <p:cTn id="35" dur="500"/>
                                        <p:tgtEl>
                                          <p:spTgt spid="11"/>
                                        </p:tgtEl>
                                      </p:cBhvr>
                                    </p:animEffect>
                                  </p:childTnLst>
                                </p:cTn>
                              </p:par>
                            </p:childTnLst>
                          </p:cTn>
                        </p:par>
                        <p:par>
                          <p:cTn id="36" fill="hold">
                            <p:stCondLst>
                              <p:cond delay="500"/>
                            </p:stCondLst>
                            <p:childTnLst>
                              <p:par>
                                <p:cTn id="37" presetID="1" presetClass="entr" presetSubtype="0" fill="hold" grpId="0" nodeType="after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0"/>
                                        </p:tgtEl>
                                        <p:attrNameLst>
                                          <p:attrName>style.visibility</p:attrName>
                                        </p:attrNameLst>
                                      </p:cBhvr>
                                      <p:to>
                                        <p:strVal val="visible"/>
                                      </p:to>
                                    </p:set>
                                  </p:childTnLst>
                                </p:cTn>
                              </p:par>
                            </p:childTnLst>
                          </p:cTn>
                        </p:par>
                        <p:par>
                          <p:cTn id="47" fill="hold">
                            <p:stCondLst>
                              <p:cond delay="0"/>
                            </p:stCondLst>
                            <p:childTnLst>
                              <p:par>
                                <p:cTn id="48" presetID="1" presetClass="entr" presetSubtype="0" fill="hold" grpId="0" nodeType="afterEffect">
                                  <p:stCondLst>
                                    <p:cond delay="0"/>
                                  </p:stCondLst>
                                  <p:childTnLst>
                                    <p:set>
                                      <p:cBhvr>
                                        <p:cTn id="49"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8" grpId="0" animBg="1"/>
      <p:bldP spid="16" grpId="0" animBg="1"/>
      <p:bldP spid="9" grpId="0" uiExpand="1" build="p"/>
      <p:bldP spid="13" grpId="0"/>
      <p:bldP spid="11" grpId="0" animBg="1"/>
      <p:bldP spid="20" grpId="0" animBg="1"/>
      <p:bldP spid="21"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704088"/>
            <a:ext cx="8229600" cy="938962"/>
          </a:xfrm>
        </p:spPr>
        <p:txBody>
          <a:bodyPr>
            <a:normAutofit fontScale="90000"/>
          </a:bodyPr>
          <a:lstStyle/>
          <a:p>
            <a:r>
              <a:rPr lang="en-US" altLang="zh-CN" dirty="0" smtClean="0"/>
              <a:t>Transaction Processing Systems (2)</a:t>
            </a:r>
            <a:endParaRPr lang="zh-CN" altLang="en-US" dirty="0"/>
          </a:p>
        </p:txBody>
      </p:sp>
      <p:sp>
        <p:nvSpPr>
          <p:cNvPr id="3" name="内容占位符 2"/>
          <p:cNvSpPr>
            <a:spLocks noGrp="1"/>
          </p:cNvSpPr>
          <p:nvPr>
            <p:ph idx="1"/>
          </p:nvPr>
        </p:nvSpPr>
        <p:spPr/>
        <p:txBody>
          <a:bodyPr/>
          <a:lstStyle/>
          <a:p>
            <a:pPr>
              <a:spcAft>
                <a:spcPts val="600"/>
              </a:spcAft>
            </a:pPr>
            <a:r>
              <a:rPr lang="en-US" altLang="zh-CN" dirty="0" smtClean="0"/>
              <a:t>The exact list of primitives depends on the objects used in the transaction</a:t>
            </a:r>
          </a:p>
          <a:p>
            <a:pPr>
              <a:spcAft>
                <a:spcPts val="600"/>
              </a:spcAft>
            </a:pPr>
            <a:r>
              <a:rPr lang="en-US" altLang="zh-CN" dirty="0" smtClean="0"/>
              <a:t>Primitives in a </a:t>
            </a:r>
            <a:r>
              <a:rPr lang="en-US" altLang="zh-CN" dirty="0" smtClean="0">
                <a:solidFill>
                  <a:schemeClr val="tx2"/>
                </a:solidFill>
              </a:rPr>
              <a:t>mail</a:t>
            </a:r>
            <a:r>
              <a:rPr lang="en-US" altLang="zh-CN" dirty="0" smtClean="0"/>
              <a:t> system: </a:t>
            </a:r>
          </a:p>
          <a:p>
            <a:pPr>
              <a:spcAft>
                <a:spcPts val="600"/>
              </a:spcAft>
            </a:pPr>
            <a:r>
              <a:rPr lang="en-US" altLang="zh-CN" dirty="0" smtClean="0"/>
              <a:t>Primitives in an </a:t>
            </a:r>
            <a:r>
              <a:rPr lang="en-US" altLang="zh-CN" dirty="0" smtClean="0">
                <a:solidFill>
                  <a:srgbClr val="C00000"/>
                </a:solidFill>
              </a:rPr>
              <a:t>accounting</a:t>
            </a:r>
            <a:r>
              <a:rPr lang="en-US" altLang="zh-CN" dirty="0" smtClean="0"/>
              <a:t> system:</a:t>
            </a:r>
          </a:p>
          <a:p>
            <a:pPr>
              <a:spcAft>
                <a:spcPts val="600"/>
              </a:spcAft>
            </a:pPr>
            <a:endParaRPr lang="en-US" altLang="zh-CN" dirty="0" smtClean="0"/>
          </a:p>
          <a:p>
            <a:pPr>
              <a:spcAft>
                <a:spcPts val="600"/>
              </a:spcAft>
            </a:pPr>
            <a:r>
              <a:rPr lang="en-US" altLang="zh-CN" dirty="0" smtClean="0"/>
              <a:t>Ordinary statements, procedure calls, and so on, are also allowed inside a transaction, for example</a:t>
            </a:r>
          </a:p>
          <a:p>
            <a:pPr>
              <a:spcAft>
                <a:spcPts val="600"/>
              </a:spcAft>
              <a:buNone/>
            </a:pPr>
            <a:r>
              <a:rPr lang="en-US" altLang="zh-CN" dirty="0" smtClean="0"/>
              <a:t>RPC encapsulated in a transaction = </a:t>
            </a:r>
            <a:r>
              <a:rPr lang="en-US" altLang="zh-CN" dirty="0" smtClean="0">
                <a:solidFill>
                  <a:srgbClr val="FF0000"/>
                </a:solidFill>
              </a:rPr>
              <a:t>transactional RPC</a:t>
            </a:r>
            <a:endParaRPr lang="zh-CN" altLang="en-US" dirty="0">
              <a:solidFill>
                <a:srgbClr val="FF0000"/>
              </a:solidFill>
            </a:endParaRPr>
          </a:p>
        </p:txBody>
      </p:sp>
      <p:sp>
        <p:nvSpPr>
          <p:cNvPr id="4" name="日期占位符 3"/>
          <p:cNvSpPr>
            <a:spLocks noGrp="1"/>
          </p:cNvSpPr>
          <p:nvPr>
            <p:ph type="dt" sz="half" idx="10"/>
          </p:nvPr>
        </p:nvSpPr>
        <p:spPr/>
        <p:txBody>
          <a:bodyPr/>
          <a:lstStyle/>
          <a:p>
            <a:r>
              <a:rPr lang="en-US" altLang="zh-CN" smtClean="0"/>
              <a:t>Ling Zhou</a:t>
            </a:r>
            <a:endParaRPr lang="zh-CN" altLang="en-US" dirty="0"/>
          </a:p>
        </p:txBody>
      </p:sp>
      <p:sp>
        <p:nvSpPr>
          <p:cNvPr id="5" name="页脚占位符 4"/>
          <p:cNvSpPr>
            <a:spLocks noGrp="1"/>
          </p:cNvSpPr>
          <p:nvPr>
            <p:ph type="ftr" sz="quarter" idx="11"/>
          </p:nvPr>
        </p:nvSpPr>
        <p:spPr/>
        <p:txBody>
          <a:bodyPr/>
          <a:lstStyle/>
          <a:p>
            <a:pPr algn="ctr"/>
            <a:r>
              <a:rPr lang="en-US" altLang="zh-CN" smtClean="0"/>
              <a:t>Distributed Systems Unit 1</a:t>
            </a:r>
            <a:endParaRPr lang="zh-CN" altLang="en-US" dirty="0"/>
          </a:p>
        </p:txBody>
      </p:sp>
      <p:sp>
        <p:nvSpPr>
          <p:cNvPr id="7" name="TextBox 6"/>
          <p:cNvSpPr txBox="1"/>
          <p:nvPr/>
        </p:nvSpPr>
        <p:spPr>
          <a:xfrm>
            <a:off x="4786314" y="2928934"/>
            <a:ext cx="928694" cy="461665"/>
          </a:xfrm>
          <a:prstGeom prst="rect">
            <a:avLst/>
          </a:prstGeom>
        </p:spPr>
        <p:style>
          <a:lnRef idx="1">
            <a:schemeClr val="accent1"/>
          </a:lnRef>
          <a:fillRef idx="3">
            <a:schemeClr val="accent1"/>
          </a:fillRef>
          <a:effectRef idx="2">
            <a:schemeClr val="accent1"/>
          </a:effectRef>
          <a:fontRef idx="minor">
            <a:schemeClr val="lt1"/>
          </a:fontRef>
        </p:style>
        <p:txBody>
          <a:bodyPr wrap="square" rtlCol="0">
            <a:spAutoFit/>
          </a:bodyPr>
          <a:lstStyle/>
          <a:p>
            <a:pPr algn="ctr"/>
            <a:r>
              <a:rPr lang="en-US" altLang="zh-CN" sz="2400" dirty="0" smtClean="0">
                <a:latin typeface="Comic Sans MS" pitchFamily="66" charset="0"/>
              </a:rPr>
              <a:t>send</a:t>
            </a:r>
            <a:endParaRPr lang="zh-CN" altLang="en-US" sz="2400" dirty="0">
              <a:latin typeface="Comic Sans MS" pitchFamily="66" charset="0"/>
            </a:endParaRPr>
          </a:p>
        </p:txBody>
      </p:sp>
      <p:sp>
        <p:nvSpPr>
          <p:cNvPr id="8" name="TextBox 7"/>
          <p:cNvSpPr txBox="1"/>
          <p:nvPr/>
        </p:nvSpPr>
        <p:spPr>
          <a:xfrm>
            <a:off x="5893603" y="2928934"/>
            <a:ext cx="1357322" cy="461665"/>
          </a:xfrm>
          <a:prstGeom prst="rect">
            <a:avLst/>
          </a:prstGeom>
        </p:spPr>
        <p:style>
          <a:lnRef idx="1">
            <a:schemeClr val="accent3"/>
          </a:lnRef>
          <a:fillRef idx="3">
            <a:schemeClr val="accent3"/>
          </a:fillRef>
          <a:effectRef idx="2">
            <a:schemeClr val="accent3"/>
          </a:effectRef>
          <a:fontRef idx="minor">
            <a:schemeClr val="lt1"/>
          </a:fontRef>
        </p:style>
        <p:txBody>
          <a:bodyPr wrap="square" rtlCol="0">
            <a:spAutoFit/>
          </a:bodyPr>
          <a:lstStyle/>
          <a:p>
            <a:pPr algn="ctr"/>
            <a:r>
              <a:rPr lang="en-US" altLang="zh-CN" sz="2400" dirty="0" smtClean="0">
                <a:latin typeface="Comic Sans MS" pitchFamily="66" charset="0"/>
              </a:rPr>
              <a:t>receive</a:t>
            </a:r>
            <a:endParaRPr lang="zh-CN" altLang="en-US" sz="2400" dirty="0">
              <a:latin typeface="Comic Sans MS" pitchFamily="66" charset="0"/>
            </a:endParaRPr>
          </a:p>
        </p:txBody>
      </p:sp>
      <p:sp>
        <p:nvSpPr>
          <p:cNvPr id="9" name="TextBox 8"/>
          <p:cNvSpPr txBox="1"/>
          <p:nvPr/>
        </p:nvSpPr>
        <p:spPr>
          <a:xfrm>
            <a:off x="7429520" y="2928934"/>
            <a:ext cx="1357322" cy="461665"/>
          </a:xfrm>
          <a:prstGeom prst="rect">
            <a:avLst/>
          </a:prstGeom>
        </p:spPr>
        <p:style>
          <a:lnRef idx="1">
            <a:schemeClr val="accent4"/>
          </a:lnRef>
          <a:fillRef idx="3">
            <a:schemeClr val="accent4"/>
          </a:fillRef>
          <a:effectRef idx="2">
            <a:schemeClr val="accent4"/>
          </a:effectRef>
          <a:fontRef idx="minor">
            <a:schemeClr val="lt1"/>
          </a:fontRef>
        </p:style>
        <p:txBody>
          <a:bodyPr wrap="square" rtlCol="0">
            <a:spAutoFit/>
          </a:bodyPr>
          <a:lstStyle/>
          <a:p>
            <a:pPr algn="ctr"/>
            <a:r>
              <a:rPr lang="en-US" altLang="zh-CN" sz="2400" dirty="0" smtClean="0">
                <a:latin typeface="Comic Sans MS" pitchFamily="66" charset="0"/>
              </a:rPr>
              <a:t>forward</a:t>
            </a:r>
            <a:endParaRPr lang="zh-CN" altLang="en-US" sz="2400" dirty="0">
              <a:latin typeface="Comic Sans MS" pitchFamily="66" charset="0"/>
            </a:endParaRPr>
          </a:p>
        </p:txBody>
      </p:sp>
      <p:sp>
        <p:nvSpPr>
          <p:cNvPr id="10" name="TextBox 9"/>
          <p:cNvSpPr txBox="1"/>
          <p:nvPr/>
        </p:nvSpPr>
        <p:spPr>
          <a:xfrm>
            <a:off x="5929322" y="3500438"/>
            <a:ext cx="1357322" cy="461665"/>
          </a:xfrm>
          <a:prstGeom prst="rect">
            <a:avLst/>
          </a:prstGeom>
          <a:solidFill>
            <a:srgbClr val="7030A0"/>
          </a:solidFill>
        </p:spPr>
        <p:style>
          <a:lnRef idx="1">
            <a:schemeClr val="accent1"/>
          </a:lnRef>
          <a:fillRef idx="3">
            <a:schemeClr val="accent1"/>
          </a:fillRef>
          <a:effectRef idx="2">
            <a:schemeClr val="accent1"/>
          </a:effectRef>
          <a:fontRef idx="minor">
            <a:schemeClr val="lt1"/>
          </a:fontRef>
        </p:style>
        <p:txBody>
          <a:bodyPr wrap="square" rtlCol="0">
            <a:spAutoFit/>
          </a:bodyPr>
          <a:lstStyle/>
          <a:p>
            <a:pPr algn="ctr"/>
            <a:r>
              <a:rPr lang="en-US" altLang="zh-CN" sz="2400" dirty="0" smtClean="0">
                <a:latin typeface="Comic Sans MS" pitchFamily="66" charset="0"/>
              </a:rPr>
              <a:t>READ</a:t>
            </a:r>
            <a:endParaRPr lang="zh-CN" altLang="en-US" sz="2400" dirty="0">
              <a:latin typeface="Comic Sans MS" pitchFamily="66" charset="0"/>
            </a:endParaRPr>
          </a:p>
        </p:txBody>
      </p:sp>
      <p:sp>
        <p:nvSpPr>
          <p:cNvPr id="11" name="TextBox 10"/>
          <p:cNvSpPr txBox="1"/>
          <p:nvPr/>
        </p:nvSpPr>
        <p:spPr>
          <a:xfrm>
            <a:off x="7429520" y="3500438"/>
            <a:ext cx="1357322" cy="461665"/>
          </a:xfrm>
          <a:prstGeom prst="rect">
            <a:avLst/>
          </a:prstGeom>
          <a:solidFill>
            <a:srgbClr val="C00000"/>
          </a:solidFill>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altLang="zh-CN" sz="2400" dirty="0" smtClean="0">
                <a:latin typeface="Comic Sans MS" pitchFamily="66" charset="0"/>
              </a:rPr>
              <a:t>WRITE</a:t>
            </a:r>
            <a:endParaRPr lang="zh-CN" altLang="en-US" sz="2400" dirty="0">
              <a:latin typeface="Comic Sans MS" pitchFamily="66" charset="0"/>
            </a:endParaRPr>
          </a:p>
        </p:txBody>
      </p:sp>
      <p:sp>
        <p:nvSpPr>
          <p:cNvPr id="12" name="灯片编号占位符 11"/>
          <p:cNvSpPr>
            <a:spLocks noGrp="1"/>
          </p:cNvSpPr>
          <p:nvPr>
            <p:ph type="sldNum" sz="quarter" idx="12"/>
          </p:nvPr>
        </p:nvSpPr>
        <p:spPr/>
        <p:txBody>
          <a:bodyPr/>
          <a:lstStyle/>
          <a:p>
            <a:fld id="{0C913308-F349-4B6D-A68A-DD1791B4A57B}" type="slidenum">
              <a:rPr lang="zh-CN" altLang="en-US" smtClean="0"/>
              <a:pPr/>
              <a:t>63</a:t>
            </a:fld>
            <a:r>
              <a:rPr lang="en-US" altLang="zh-CN" smtClean="0"/>
              <a:t>/76</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704088"/>
            <a:ext cx="8229600" cy="924712"/>
          </a:xfrm>
        </p:spPr>
        <p:txBody>
          <a:bodyPr>
            <a:normAutofit fontScale="90000"/>
          </a:bodyPr>
          <a:lstStyle/>
          <a:p>
            <a:r>
              <a:rPr lang="en-US" altLang="zh-CN" dirty="0" smtClean="0"/>
              <a:t>Transaction Processing Systems (3)</a:t>
            </a:r>
            <a:endParaRPr lang="zh-CN" altLang="en-US" dirty="0"/>
          </a:p>
        </p:txBody>
      </p:sp>
      <p:sp>
        <p:nvSpPr>
          <p:cNvPr id="3" name="内容占位符 2"/>
          <p:cNvSpPr>
            <a:spLocks noGrp="1"/>
          </p:cNvSpPr>
          <p:nvPr>
            <p:ph idx="1"/>
          </p:nvPr>
        </p:nvSpPr>
        <p:spPr>
          <a:xfrm>
            <a:off x="107504" y="1935480"/>
            <a:ext cx="8229600" cy="1993586"/>
          </a:xfrm>
        </p:spPr>
        <p:txBody>
          <a:bodyPr>
            <a:normAutofit/>
          </a:bodyPr>
          <a:lstStyle/>
          <a:p>
            <a:pPr lvl="0">
              <a:buNone/>
              <a:defRPr/>
            </a:pPr>
            <a:r>
              <a:rPr lang="en-US" altLang="zh-CN" sz="2000" dirty="0" smtClean="0"/>
              <a:t>Four characteristic properties of a transactions are:</a:t>
            </a:r>
          </a:p>
          <a:p>
            <a:pPr lvl="0">
              <a:defRPr/>
            </a:pPr>
            <a:r>
              <a:rPr lang="en-US" altLang="zh-CN" sz="2000" b="1" dirty="0" smtClean="0">
                <a:solidFill>
                  <a:srgbClr val="FF0000"/>
                </a:solidFill>
              </a:rPr>
              <a:t>A</a:t>
            </a:r>
            <a:r>
              <a:rPr lang="en-US" altLang="zh-CN" sz="2000" b="1" dirty="0" smtClean="0"/>
              <a:t>tomic: </a:t>
            </a:r>
            <a:r>
              <a:rPr lang="en-US" altLang="zh-CN" sz="2000" dirty="0" smtClean="0"/>
              <a:t>To the outside world, the transaction happens indivisibly.</a:t>
            </a:r>
          </a:p>
          <a:p>
            <a:pPr lvl="0">
              <a:defRPr/>
            </a:pPr>
            <a:r>
              <a:rPr lang="en-US" altLang="zh-CN" sz="2000" b="1" dirty="0" smtClean="0">
                <a:solidFill>
                  <a:srgbClr val="FF0000"/>
                </a:solidFill>
              </a:rPr>
              <a:t>C</a:t>
            </a:r>
            <a:r>
              <a:rPr lang="en-US" altLang="zh-CN" sz="2000" b="1" dirty="0" smtClean="0"/>
              <a:t>onsistent: </a:t>
            </a:r>
            <a:r>
              <a:rPr lang="en-US" altLang="zh-CN" sz="2000" dirty="0" smtClean="0"/>
              <a:t>The transaction does not violate system invariants.</a:t>
            </a:r>
          </a:p>
          <a:p>
            <a:pPr lvl="0">
              <a:defRPr/>
            </a:pPr>
            <a:r>
              <a:rPr lang="en-US" altLang="zh-CN" sz="2000" b="1" dirty="0" smtClean="0">
                <a:solidFill>
                  <a:srgbClr val="FF0000"/>
                </a:solidFill>
              </a:rPr>
              <a:t>I</a:t>
            </a:r>
            <a:r>
              <a:rPr lang="en-US" altLang="zh-CN" sz="2000" b="1" dirty="0" smtClean="0"/>
              <a:t>solated: </a:t>
            </a:r>
            <a:r>
              <a:rPr lang="en-US" altLang="zh-CN" sz="2000" dirty="0" smtClean="0"/>
              <a:t>Concurrent transactions do not interfere with each other.</a:t>
            </a:r>
          </a:p>
          <a:p>
            <a:pPr lvl="0">
              <a:defRPr/>
            </a:pPr>
            <a:r>
              <a:rPr lang="en-US" altLang="zh-CN" sz="2000" b="1" dirty="0" smtClean="0">
                <a:solidFill>
                  <a:srgbClr val="FF0000"/>
                </a:solidFill>
              </a:rPr>
              <a:t>D</a:t>
            </a:r>
            <a:r>
              <a:rPr lang="en-US" altLang="zh-CN" sz="2000" b="1" dirty="0" smtClean="0"/>
              <a:t>urable: </a:t>
            </a:r>
            <a:r>
              <a:rPr lang="en-US" altLang="zh-CN" sz="2000" dirty="0" smtClean="0"/>
              <a:t>Once a transaction commits, the changes are permanent.</a:t>
            </a:r>
            <a:endParaRPr lang="zh-CN" altLang="en-US" sz="2000" dirty="0"/>
          </a:p>
        </p:txBody>
      </p:sp>
      <p:sp>
        <p:nvSpPr>
          <p:cNvPr id="4" name="日期占位符 3"/>
          <p:cNvSpPr>
            <a:spLocks noGrp="1"/>
          </p:cNvSpPr>
          <p:nvPr>
            <p:ph type="dt" sz="half" idx="10"/>
          </p:nvPr>
        </p:nvSpPr>
        <p:spPr/>
        <p:txBody>
          <a:bodyPr/>
          <a:lstStyle/>
          <a:p>
            <a:r>
              <a:rPr lang="en-US" altLang="zh-CN" smtClean="0"/>
              <a:t>Ling Zhou</a:t>
            </a:r>
            <a:endParaRPr lang="zh-CN" altLang="en-US" dirty="0"/>
          </a:p>
        </p:txBody>
      </p:sp>
      <p:sp>
        <p:nvSpPr>
          <p:cNvPr id="5" name="页脚占位符 4"/>
          <p:cNvSpPr>
            <a:spLocks noGrp="1"/>
          </p:cNvSpPr>
          <p:nvPr>
            <p:ph type="ftr" sz="quarter" idx="11"/>
          </p:nvPr>
        </p:nvSpPr>
        <p:spPr/>
        <p:txBody>
          <a:bodyPr/>
          <a:lstStyle/>
          <a:p>
            <a:pPr algn="ctr"/>
            <a:r>
              <a:rPr lang="en-US" altLang="zh-CN" smtClean="0"/>
              <a:t>Distributed Systems Unit 1</a:t>
            </a:r>
            <a:endParaRPr lang="zh-CN" altLang="en-US" dirty="0"/>
          </a:p>
        </p:txBody>
      </p:sp>
      <p:sp>
        <p:nvSpPr>
          <p:cNvPr id="8" name="左大括号 7"/>
          <p:cNvSpPr/>
          <p:nvPr/>
        </p:nvSpPr>
        <p:spPr>
          <a:xfrm flipH="1">
            <a:off x="7668344" y="2490616"/>
            <a:ext cx="288032" cy="1224136"/>
          </a:xfrm>
          <a:prstGeom prst="leftBrace">
            <a:avLst/>
          </a:prstGeom>
        </p:spPr>
        <p:style>
          <a:lnRef idx="2">
            <a:schemeClr val="accent3"/>
          </a:lnRef>
          <a:fillRef idx="0">
            <a:schemeClr val="accent3"/>
          </a:fillRef>
          <a:effectRef idx="1">
            <a:schemeClr val="accent3"/>
          </a:effectRef>
          <a:fontRef idx="minor">
            <a:schemeClr val="tx1"/>
          </a:fontRef>
        </p:style>
        <p:txBody>
          <a:bodyPr rtlCol="0" anchor="ctr"/>
          <a:lstStyle/>
          <a:p>
            <a:pPr algn="ctr"/>
            <a:endParaRPr lang="zh-CN" altLang="en-US"/>
          </a:p>
        </p:txBody>
      </p:sp>
      <p:sp>
        <p:nvSpPr>
          <p:cNvPr id="9" name="TextBox 8"/>
          <p:cNvSpPr txBox="1"/>
          <p:nvPr/>
        </p:nvSpPr>
        <p:spPr>
          <a:xfrm>
            <a:off x="7884368" y="2780389"/>
            <a:ext cx="1368152" cy="646331"/>
          </a:xfrm>
          <a:prstGeom prst="rect">
            <a:avLst/>
          </a:prstGeom>
          <a:noFill/>
        </p:spPr>
        <p:txBody>
          <a:bodyPr wrap="square" rtlCol="0">
            <a:spAutoFit/>
          </a:bodyPr>
          <a:lstStyle/>
          <a:p>
            <a:r>
              <a:rPr lang="en-US" altLang="zh-CN" b="1" dirty="0" smtClean="0">
                <a:solidFill>
                  <a:srgbClr val="FF0000"/>
                </a:solidFill>
                <a:latin typeface="Comic Sans MS" pitchFamily="66" charset="0"/>
              </a:rPr>
              <a:t>ACID </a:t>
            </a:r>
            <a:r>
              <a:rPr lang="en-US" altLang="zh-CN" dirty="0" smtClean="0">
                <a:latin typeface="Comic Sans MS" pitchFamily="66" charset="0"/>
              </a:rPr>
              <a:t>properties</a:t>
            </a:r>
            <a:endParaRPr lang="zh-CN" altLang="en-US" dirty="0">
              <a:latin typeface="Comic Sans MS" pitchFamily="66" charset="0"/>
            </a:endParaRPr>
          </a:p>
        </p:txBody>
      </p:sp>
      <p:sp>
        <p:nvSpPr>
          <p:cNvPr id="10" name="椭圆 9"/>
          <p:cNvSpPr/>
          <p:nvPr/>
        </p:nvSpPr>
        <p:spPr>
          <a:xfrm>
            <a:off x="428596" y="2285992"/>
            <a:ext cx="1071570" cy="428628"/>
          </a:xfrm>
          <a:prstGeom prst="ellipse">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左弧形箭头 10"/>
          <p:cNvSpPr/>
          <p:nvPr/>
        </p:nvSpPr>
        <p:spPr>
          <a:xfrm rot="20881121">
            <a:off x="60386" y="2466371"/>
            <a:ext cx="646183" cy="2714644"/>
          </a:xfrm>
          <a:prstGeom prst="curved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solidFill>
                <a:schemeClr val="tx1"/>
              </a:solidFill>
            </a:endParaRPr>
          </a:p>
        </p:txBody>
      </p:sp>
      <p:sp>
        <p:nvSpPr>
          <p:cNvPr id="12" name="TextBox 11"/>
          <p:cNvSpPr txBox="1"/>
          <p:nvPr/>
        </p:nvSpPr>
        <p:spPr>
          <a:xfrm>
            <a:off x="928662" y="4643446"/>
            <a:ext cx="6357982" cy="923330"/>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en-US" altLang="zh-CN" dirty="0" smtClean="0">
                <a:latin typeface="Comic Sans MS" pitchFamily="66" charset="0"/>
              </a:rPr>
              <a:t>Most characteristic feature: </a:t>
            </a:r>
            <a:r>
              <a:rPr lang="en-US" altLang="zh-CN" dirty="0" smtClean="0">
                <a:solidFill>
                  <a:srgbClr val="FF0000"/>
                </a:solidFill>
                <a:latin typeface="Comic Sans MS" pitchFamily="66" charset="0"/>
              </a:rPr>
              <a:t>All-or-nothing property</a:t>
            </a:r>
            <a:r>
              <a:rPr lang="en-US" altLang="zh-CN" dirty="0" smtClean="0">
                <a:solidFill>
                  <a:srgbClr val="0070C0"/>
                </a:solidFill>
                <a:latin typeface="Comic Sans MS" pitchFamily="66" charset="0"/>
              </a:rPr>
              <a:t> of transactions (either all of the operations in a transaction are executed or none are executed.)</a:t>
            </a:r>
            <a:endParaRPr lang="zh-CN" altLang="en-US" dirty="0"/>
          </a:p>
        </p:txBody>
      </p:sp>
      <p:sp>
        <p:nvSpPr>
          <p:cNvPr id="13" name="灯片编号占位符 12"/>
          <p:cNvSpPr>
            <a:spLocks noGrp="1"/>
          </p:cNvSpPr>
          <p:nvPr>
            <p:ph type="sldNum" sz="quarter" idx="12"/>
          </p:nvPr>
        </p:nvSpPr>
        <p:spPr/>
        <p:txBody>
          <a:bodyPr/>
          <a:lstStyle/>
          <a:p>
            <a:fld id="{0C913308-F349-4B6D-A68A-DD1791B4A57B}" type="slidenum">
              <a:rPr lang="zh-CN" altLang="en-US" smtClean="0"/>
              <a:pPr/>
              <a:t>64</a:t>
            </a:fld>
            <a:r>
              <a:rPr lang="en-US" altLang="zh-CN" smtClean="0"/>
              <a:t>/76</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2"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slide(fromRight)">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0"/>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1"/>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10" grpId="0" animBg="1"/>
      <p:bldP spid="11" grpId="0" animBg="1"/>
      <p:bldP spid="12"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smtClean="0"/>
              <a:t>Nested Transactions</a:t>
            </a:r>
            <a:br>
              <a:rPr lang="en-US" altLang="zh-CN" dirty="0" smtClean="0"/>
            </a:br>
            <a:r>
              <a:rPr lang="en-US" altLang="zh-CN" sz="3600" dirty="0" smtClean="0"/>
              <a:t>deal with multiple database</a:t>
            </a:r>
            <a:endParaRPr lang="zh-CN" altLang="en-US" sz="3600" dirty="0"/>
          </a:p>
        </p:txBody>
      </p:sp>
      <p:sp>
        <p:nvSpPr>
          <p:cNvPr id="3" name="内容占位符 2"/>
          <p:cNvSpPr>
            <a:spLocks noGrp="1"/>
          </p:cNvSpPr>
          <p:nvPr>
            <p:ph idx="1"/>
          </p:nvPr>
        </p:nvSpPr>
        <p:spPr>
          <a:xfrm>
            <a:off x="251520" y="3071810"/>
            <a:ext cx="5040560" cy="3571876"/>
          </a:xfrm>
        </p:spPr>
        <p:txBody>
          <a:bodyPr>
            <a:noAutofit/>
          </a:bodyPr>
          <a:lstStyle/>
          <a:p>
            <a:pPr>
              <a:spcAft>
                <a:spcPts val="600"/>
              </a:spcAft>
            </a:pPr>
            <a:r>
              <a:rPr lang="en-US" altLang="zh-CN" sz="2000" dirty="0" smtClean="0"/>
              <a:t>The top-level transaction may fork off children that run in parallel with one another, on different machines.</a:t>
            </a:r>
          </a:p>
          <a:p>
            <a:pPr>
              <a:spcAft>
                <a:spcPts val="600"/>
              </a:spcAft>
            </a:pPr>
            <a:r>
              <a:rPr lang="en-US" altLang="zh-CN" sz="2000" u="sng" dirty="0" smtClean="0">
                <a:solidFill>
                  <a:srgbClr val="FF0000"/>
                </a:solidFill>
              </a:rPr>
              <a:t>Nested transactions are important in distributed systems</a:t>
            </a:r>
            <a:r>
              <a:rPr lang="en-US" altLang="zh-CN" sz="2000" dirty="0" smtClean="0">
                <a:solidFill>
                  <a:srgbClr val="FF0000"/>
                </a:solidFill>
              </a:rPr>
              <a:t>.</a:t>
            </a:r>
            <a:r>
              <a:rPr lang="en-US" altLang="zh-CN" sz="2000" dirty="0" smtClean="0"/>
              <a:t> They follow a logical division of the work of the original transaction.  </a:t>
            </a:r>
          </a:p>
          <a:p>
            <a:pPr>
              <a:spcAft>
                <a:spcPts val="600"/>
              </a:spcAft>
            </a:pPr>
            <a:r>
              <a:rPr lang="en-US" altLang="zh-CN" sz="2000" dirty="0" smtClean="0"/>
              <a:t>Since transactions can be nested arbitrarily deeply, </a:t>
            </a:r>
            <a:r>
              <a:rPr lang="en-US" altLang="zh-CN" sz="2000" dirty="0" smtClean="0">
                <a:solidFill>
                  <a:srgbClr val="FF0000"/>
                </a:solidFill>
              </a:rPr>
              <a:t>considerable administration</a:t>
            </a:r>
            <a:r>
              <a:rPr lang="en-US" altLang="zh-CN" sz="2000" dirty="0" smtClean="0"/>
              <a:t> is needed.</a:t>
            </a:r>
          </a:p>
        </p:txBody>
      </p:sp>
      <p:sp>
        <p:nvSpPr>
          <p:cNvPr id="4" name="日期占位符 3"/>
          <p:cNvSpPr>
            <a:spLocks noGrp="1"/>
          </p:cNvSpPr>
          <p:nvPr>
            <p:ph type="dt" sz="half" idx="10"/>
          </p:nvPr>
        </p:nvSpPr>
        <p:spPr/>
        <p:txBody>
          <a:bodyPr/>
          <a:lstStyle/>
          <a:p>
            <a:r>
              <a:rPr lang="en-US" altLang="zh-CN" smtClean="0"/>
              <a:t>Ling Zhou</a:t>
            </a:r>
            <a:endParaRPr lang="zh-CN" altLang="en-US" dirty="0"/>
          </a:p>
        </p:txBody>
      </p:sp>
      <p:sp>
        <p:nvSpPr>
          <p:cNvPr id="5" name="页脚占位符 4"/>
          <p:cNvSpPr>
            <a:spLocks noGrp="1"/>
          </p:cNvSpPr>
          <p:nvPr>
            <p:ph type="ftr" sz="quarter" idx="11"/>
          </p:nvPr>
        </p:nvSpPr>
        <p:spPr/>
        <p:txBody>
          <a:bodyPr/>
          <a:lstStyle/>
          <a:p>
            <a:pPr algn="ctr"/>
            <a:r>
              <a:rPr lang="en-US" altLang="zh-CN" smtClean="0"/>
              <a:t>Distributed Systems Unit 1</a:t>
            </a:r>
            <a:endParaRPr lang="zh-CN" altLang="en-US" dirty="0"/>
          </a:p>
        </p:txBody>
      </p:sp>
      <p:pic>
        <p:nvPicPr>
          <p:cNvPr id="7" name="Picture 2"/>
          <p:cNvPicPr>
            <a:picLocks noChangeAspect="1" noChangeArrowheads="1"/>
          </p:cNvPicPr>
          <p:nvPr/>
        </p:nvPicPr>
        <p:blipFill>
          <a:blip r:embed="rId3" cstate="print"/>
          <a:srcRect/>
          <a:stretch>
            <a:fillRect/>
          </a:stretch>
        </p:blipFill>
        <p:spPr bwMode="auto">
          <a:xfrm>
            <a:off x="467544" y="1991120"/>
            <a:ext cx="4800600" cy="952500"/>
          </a:xfrm>
          <a:prstGeom prst="rect">
            <a:avLst/>
          </a:prstGeom>
          <a:noFill/>
          <a:ln w="9525">
            <a:noFill/>
            <a:miter lim="800000"/>
            <a:headEnd/>
            <a:tailEnd/>
          </a:ln>
        </p:spPr>
      </p:pic>
      <p:sp>
        <p:nvSpPr>
          <p:cNvPr id="8" name="TextBox 7"/>
          <p:cNvSpPr txBox="1"/>
          <p:nvPr/>
        </p:nvSpPr>
        <p:spPr>
          <a:xfrm>
            <a:off x="5643570" y="2455127"/>
            <a:ext cx="2272906" cy="830997"/>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altLang="zh-CN" sz="1600" b="1" dirty="0" smtClean="0">
                <a:solidFill>
                  <a:srgbClr val="FF0000"/>
                </a:solidFill>
                <a:latin typeface="Comic Sans MS" pitchFamily="66" charset="0"/>
              </a:rPr>
              <a:t>ACID </a:t>
            </a:r>
            <a:r>
              <a:rPr lang="en-US" altLang="zh-CN" sz="1600" dirty="0" smtClean="0">
                <a:latin typeface="Comic Sans MS" pitchFamily="66" charset="0"/>
              </a:rPr>
              <a:t>properties apply to the closed top-level transaction</a:t>
            </a:r>
            <a:endParaRPr lang="zh-CN" altLang="en-US" sz="1600" dirty="0">
              <a:latin typeface="Comic Sans MS" pitchFamily="66" charset="0"/>
            </a:endParaRPr>
          </a:p>
        </p:txBody>
      </p:sp>
      <p:cxnSp>
        <p:nvCxnSpPr>
          <p:cNvPr id="10" name="直接箭头连接符 9"/>
          <p:cNvCxnSpPr>
            <a:stCxn id="8" idx="0"/>
          </p:cNvCxnSpPr>
          <p:nvPr/>
        </p:nvCxnSpPr>
        <p:spPr>
          <a:xfrm rot="16200000" flipV="1">
            <a:off x="5877197" y="1552300"/>
            <a:ext cx="312011" cy="1493643"/>
          </a:xfrm>
          <a:prstGeom prst="straightConnector1">
            <a:avLst/>
          </a:prstGeom>
          <a:ln>
            <a:tailEnd type="arrow"/>
          </a:ln>
        </p:spPr>
        <p:style>
          <a:lnRef idx="3">
            <a:schemeClr val="accent3"/>
          </a:lnRef>
          <a:fillRef idx="0">
            <a:schemeClr val="accent3"/>
          </a:fillRef>
          <a:effectRef idx="2">
            <a:schemeClr val="accent3"/>
          </a:effectRef>
          <a:fontRef idx="minor">
            <a:schemeClr val="tx1"/>
          </a:fontRef>
        </p:style>
      </p:cxnSp>
      <p:pic>
        <p:nvPicPr>
          <p:cNvPr id="2050" name="Picture 2"/>
          <p:cNvPicPr>
            <a:picLocks noChangeAspect="1" noChangeArrowheads="1"/>
          </p:cNvPicPr>
          <p:nvPr/>
        </p:nvPicPr>
        <p:blipFill>
          <a:blip r:embed="rId4" cstate="print"/>
          <a:srcRect/>
          <a:stretch>
            <a:fillRect/>
          </a:stretch>
        </p:blipFill>
        <p:spPr bwMode="auto">
          <a:xfrm>
            <a:off x="5357818" y="3543909"/>
            <a:ext cx="3539314" cy="2885487"/>
          </a:xfrm>
          <a:prstGeom prst="rect">
            <a:avLst/>
          </a:prstGeom>
          <a:noFill/>
          <a:ln w="9525">
            <a:noFill/>
            <a:miter lim="800000"/>
            <a:headEnd/>
            <a:tailEnd/>
          </a:ln>
        </p:spPr>
      </p:pic>
      <p:grpSp>
        <p:nvGrpSpPr>
          <p:cNvPr id="19" name="组合 18"/>
          <p:cNvGrpSpPr/>
          <p:nvPr/>
        </p:nvGrpSpPr>
        <p:grpSpPr>
          <a:xfrm>
            <a:off x="5429256" y="714356"/>
            <a:ext cx="3571900" cy="1214446"/>
            <a:chOff x="5429256" y="714356"/>
            <a:chExt cx="3571900" cy="1214446"/>
          </a:xfrm>
        </p:grpSpPr>
        <p:sp>
          <p:nvSpPr>
            <p:cNvPr id="14" name="矩形 13"/>
            <p:cNvSpPr/>
            <p:nvPr/>
          </p:nvSpPr>
          <p:spPr>
            <a:xfrm>
              <a:off x="5429256" y="714356"/>
              <a:ext cx="3571900" cy="1214446"/>
            </a:xfrm>
            <a:prstGeom prst="rect">
              <a:avLst/>
            </a:prstGeom>
            <a:gradFill flip="none" rotWithShape="1">
              <a:gsLst>
                <a:gs pos="0">
                  <a:schemeClr val="accent6">
                    <a:lumMod val="60000"/>
                    <a:lumOff val="40000"/>
                    <a:tint val="66000"/>
                    <a:satMod val="160000"/>
                  </a:schemeClr>
                </a:gs>
                <a:gs pos="50000">
                  <a:schemeClr val="accent6">
                    <a:lumMod val="60000"/>
                    <a:lumOff val="40000"/>
                    <a:tint val="44500"/>
                    <a:satMod val="160000"/>
                  </a:schemeClr>
                </a:gs>
                <a:gs pos="100000">
                  <a:schemeClr val="accent6">
                    <a:lumMod val="60000"/>
                    <a:lumOff val="40000"/>
                    <a:tint val="23500"/>
                    <a:satMod val="160000"/>
                  </a:schemeClr>
                </a:gs>
              </a:gsLst>
              <a:path path="circle">
                <a:fillToRect r="100000" b="100000"/>
              </a:path>
              <a:tileRect l="-100000" t="-100000"/>
            </a:gradFill>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13" name="TextBox 12"/>
            <p:cNvSpPr txBox="1"/>
            <p:nvPr/>
          </p:nvSpPr>
          <p:spPr>
            <a:xfrm>
              <a:off x="5500694" y="857232"/>
              <a:ext cx="3429024" cy="923330"/>
            </a:xfrm>
            <a:prstGeom prst="rect">
              <a:avLst/>
            </a:prstGeom>
            <a:noFill/>
            <a:effectLst>
              <a:outerShdw blurRad="152400" dist="317500" dir="5400000" sx="90000" sy="-19000" rotWithShape="0">
                <a:prstClr val="black">
                  <a:alpha val="15000"/>
                </a:prstClr>
              </a:outerShdw>
            </a:effectLst>
          </p:spPr>
          <p:txBody>
            <a:bodyPr wrap="square" rtlCol="0">
              <a:spAutoFit/>
            </a:bodyPr>
            <a:lstStyle/>
            <a:p>
              <a:r>
                <a:rPr lang="en-US" altLang="zh-CN" dirty="0" smtClean="0">
                  <a:latin typeface="Comic Sans MS" pitchFamily="66" charset="0"/>
                </a:rPr>
                <a:t>If an enclosing (higher-level) transaction aborts, all its underlying have to be aborted</a:t>
              </a:r>
              <a:endParaRPr lang="zh-CN" altLang="en-US" dirty="0">
                <a:latin typeface="Comic Sans MS" pitchFamily="66" charset="0"/>
              </a:endParaRPr>
            </a:p>
          </p:txBody>
        </p:sp>
      </p:grpSp>
      <p:pic>
        <p:nvPicPr>
          <p:cNvPr id="16" name="图片 15" descr="note_pin.jpg"/>
          <p:cNvPicPr>
            <a:picLocks noChangeAspect="1"/>
          </p:cNvPicPr>
          <p:nvPr/>
        </p:nvPicPr>
        <p:blipFill>
          <a:blip r:embed="rId5" cstate="print"/>
          <a:srcRect l="1766" r="52984"/>
          <a:stretch>
            <a:fillRect/>
          </a:stretch>
        </p:blipFill>
        <p:spPr>
          <a:xfrm>
            <a:off x="8786842" y="540050"/>
            <a:ext cx="368941" cy="518160"/>
          </a:xfrm>
          <a:prstGeom prst="rect">
            <a:avLst/>
          </a:prstGeom>
        </p:spPr>
      </p:pic>
      <p:sp>
        <p:nvSpPr>
          <p:cNvPr id="15" name="灯片编号占位符 14"/>
          <p:cNvSpPr>
            <a:spLocks noGrp="1"/>
          </p:cNvSpPr>
          <p:nvPr>
            <p:ph type="sldNum" sz="quarter" idx="12"/>
          </p:nvPr>
        </p:nvSpPr>
        <p:spPr/>
        <p:txBody>
          <a:bodyPr/>
          <a:lstStyle/>
          <a:p>
            <a:fld id="{0C913308-F349-4B6D-A68A-DD1791B4A57B}" type="slidenum">
              <a:rPr lang="zh-CN" altLang="en-US" smtClean="0"/>
              <a:pPr/>
              <a:t>65</a:t>
            </a:fld>
            <a:r>
              <a:rPr lang="en-US" altLang="zh-CN" smtClean="0"/>
              <a:t>/76</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2"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slide(fromRight)">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19"/>
                                        </p:tgtEl>
                                        <p:attrNameLst>
                                          <p:attrName>style.visibility</p:attrName>
                                        </p:attrNameLst>
                                      </p:cBhvr>
                                      <p:to>
                                        <p:strVal val="visible"/>
                                      </p:to>
                                    </p:set>
                                  </p:childTnLst>
                                </p:cTn>
                              </p:par>
                            </p:childTnLst>
                          </p:cTn>
                        </p:par>
                        <p:par>
                          <p:cTn id="16" fill="hold">
                            <p:stCondLst>
                              <p:cond delay="0"/>
                            </p:stCondLst>
                            <p:childTnLst>
                              <p:par>
                                <p:cTn id="17" presetID="1" presetClass="entr" presetSubtype="0" fill="hold" nodeType="after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32" presetClass="emph" presetSubtype="0" fill="hold" nodeType="withEffect">
                                  <p:stCondLst>
                                    <p:cond delay="0"/>
                                  </p:stCondLst>
                                  <p:childTnLst>
                                    <p:animClr clrSpc="rgb">
                                      <p:cBhvr override="childStyle">
                                        <p:cTn id="20" dur="100" fill="hold"/>
                                        <p:tgtEl>
                                          <p:spTgt spid="16"/>
                                        </p:tgtEl>
                                        <p:attrNameLst>
                                          <p:attrName>style.color</p:attrName>
                                        </p:attrNameLst>
                                      </p:cBhvr>
                                      <p:to>
                                        <a:schemeClr val="accent2"/>
                                      </p:to>
                                    </p:animClr>
                                    <p:animClr clrSpc="rgb">
                                      <p:cBhvr>
                                        <p:cTn id="21" dur="100" fill="hold"/>
                                        <p:tgtEl>
                                          <p:spTgt spid="16"/>
                                        </p:tgtEl>
                                        <p:attrNameLst>
                                          <p:attrName>fillcolor</p:attrName>
                                        </p:attrNameLst>
                                      </p:cBhvr>
                                      <p:to>
                                        <a:schemeClr val="accent2"/>
                                      </p:to>
                                    </p:animClr>
                                    <p:set>
                                      <p:cBhvr>
                                        <p:cTn id="22" dur="100" fill="hold"/>
                                        <p:tgtEl>
                                          <p:spTgt spid="16"/>
                                        </p:tgtEl>
                                        <p:attrNameLst>
                                          <p:attrName>fill.type</p:attrName>
                                        </p:attrNameLst>
                                      </p:cBhvr>
                                      <p:to>
                                        <p:strVal val="solid"/>
                                      </p:to>
                                    </p:set>
                                    <p:set>
                                      <p:cBhvr>
                                        <p:cTn id="23" dur="100" fill="hold"/>
                                        <p:tgtEl>
                                          <p:spTgt spid="16"/>
                                        </p:tgtEl>
                                        <p:attrNameLst>
                                          <p:attrName>fill.on</p:attrName>
                                        </p:attrNameLst>
                                      </p:cBhvr>
                                      <p:to>
                                        <p:strVal val="true"/>
                                      </p:to>
                                    </p:set>
                                    <p:animRot by="120000">
                                      <p:cBhvr>
                                        <p:cTn id="24" dur="100" fill="hold">
                                          <p:stCondLst>
                                            <p:cond delay="0"/>
                                          </p:stCondLst>
                                        </p:cTn>
                                        <p:tgtEl>
                                          <p:spTgt spid="16"/>
                                        </p:tgtEl>
                                        <p:attrNameLst>
                                          <p:attrName>r</p:attrName>
                                        </p:attrNameLst>
                                      </p:cBhvr>
                                    </p:animRot>
                                    <p:animRot by="-240000">
                                      <p:cBhvr>
                                        <p:cTn id="25" dur="200" fill="hold">
                                          <p:stCondLst>
                                            <p:cond delay="200"/>
                                          </p:stCondLst>
                                        </p:cTn>
                                        <p:tgtEl>
                                          <p:spTgt spid="16"/>
                                        </p:tgtEl>
                                        <p:attrNameLst>
                                          <p:attrName>r</p:attrName>
                                        </p:attrNameLst>
                                      </p:cBhvr>
                                    </p:animRot>
                                    <p:animRot by="240000">
                                      <p:cBhvr>
                                        <p:cTn id="26" dur="200" fill="hold">
                                          <p:stCondLst>
                                            <p:cond delay="400"/>
                                          </p:stCondLst>
                                        </p:cTn>
                                        <p:tgtEl>
                                          <p:spTgt spid="16"/>
                                        </p:tgtEl>
                                        <p:attrNameLst>
                                          <p:attrName>r</p:attrName>
                                        </p:attrNameLst>
                                      </p:cBhvr>
                                    </p:animRot>
                                    <p:animRot by="-240000">
                                      <p:cBhvr>
                                        <p:cTn id="27" dur="200" fill="hold">
                                          <p:stCondLst>
                                            <p:cond delay="600"/>
                                          </p:stCondLst>
                                        </p:cTn>
                                        <p:tgtEl>
                                          <p:spTgt spid="16"/>
                                        </p:tgtEl>
                                        <p:attrNameLst>
                                          <p:attrName>r</p:attrName>
                                        </p:attrNameLst>
                                      </p:cBhvr>
                                    </p:animRot>
                                    <p:animRot by="120000">
                                      <p:cBhvr>
                                        <p:cTn id="28" dur="200" fill="hold">
                                          <p:stCondLst>
                                            <p:cond delay="800"/>
                                          </p:stCondLst>
                                        </p:cTn>
                                        <p:tgtEl>
                                          <p:spTgt spid="1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704088"/>
            <a:ext cx="8229600" cy="938962"/>
          </a:xfrm>
        </p:spPr>
        <p:txBody>
          <a:bodyPr>
            <a:normAutofit fontScale="90000"/>
          </a:bodyPr>
          <a:lstStyle/>
          <a:p>
            <a:r>
              <a:rPr lang="en-US" altLang="zh-CN" dirty="0" smtClean="0"/>
              <a:t>Transaction Processing Monitor </a:t>
            </a:r>
            <a:br>
              <a:rPr lang="en-US" altLang="zh-CN" dirty="0" smtClean="0"/>
            </a:br>
            <a:r>
              <a:rPr lang="en-US" altLang="zh-CN" dirty="0" smtClean="0"/>
              <a:t>(TP monitor)</a:t>
            </a:r>
            <a:endParaRPr lang="zh-CN" altLang="en-US" dirty="0"/>
          </a:p>
        </p:txBody>
      </p:sp>
      <p:sp>
        <p:nvSpPr>
          <p:cNvPr id="4" name="日期占位符 3"/>
          <p:cNvSpPr>
            <a:spLocks noGrp="1"/>
          </p:cNvSpPr>
          <p:nvPr>
            <p:ph type="dt" sz="half" idx="10"/>
          </p:nvPr>
        </p:nvSpPr>
        <p:spPr/>
        <p:txBody>
          <a:bodyPr/>
          <a:lstStyle/>
          <a:p>
            <a:r>
              <a:rPr lang="en-US" altLang="zh-CN" smtClean="0"/>
              <a:t>Ling Zhou</a:t>
            </a:r>
            <a:endParaRPr lang="zh-CN" altLang="en-US" dirty="0"/>
          </a:p>
        </p:txBody>
      </p:sp>
      <p:sp>
        <p:nvSpPr>
          <p:cNvPr id="5" name="页脚占位符 4"/>
          <p:cNvSpPr>
            <a:spLocks noGrp="1"/>
          </p:cNvSpPr>
          <p:nvPr>
            <p:ph type="ftr" sz="quarter" idx="11"/>
          </p:nvPr>
        </p:nvSpPr>
        <p:spPr/>
        <p:txBody>
          <a:bodyPr/>
          <a:lstStyle/>
          <a:p>
            <a:pPr algn="ctr"/>
            <a:r>
              <a:rPr lang="en-US" altLang="zh-CN" smtClean="0"/>
              <a:t>Distributed Systems Unit 1</a:t>
            </a:r>
            <a:endParaRPr lang="zh-CN" altLang="en-US" dirty="0"/>
          </a:p>
        </p:txBody>
      </p:sp>
      <p:pic>
        <p:nvPicPr>
          <p:cNvPr id="3074" name="Picture 2"/>
          <p:cNvPicPr>
            <a:picLocks noChangeAspect="1" noChangeArrowheads="1"/>
          </p:cNvPicPr>
          <p:nvPr/>
        </p:nvPicPr>
        <p:blipFill>
          <a:blip r:embed="rId3" cstate="print"/>
          <a:srcRect/>
          <a:stretch>
            <a:fillRect/>
          </a:stretch>
        </p:blipFill>
        <p:spPr bwMode="auto">
          <a:xfrm>
            <a:off x="857224" y="3286124"/>
            <a:ext cx="7210425" cy="3200400"/>
          </a:xfrm>
          <a:prstGeom prst="rect">
            <a:avLst/>
          </a:prstGeom>
          <a:noFill/>
          <a:ln w="9525">
            <a:noFill/>
            <a:miter lim="800000"/>
            <a:headEnd/>
            <a:tailEnd/>
          </a:ln>
        </p:spPr>
      </p:pic>
      <p:sp>
        <p:nvSpPr>
          <p:cNvPr id="8" name="TextBox 7"/>
          <p:cNvSpPr txBox="1"/>
          <p:nvPr/>
        </p:nvSpPr>
        <p:spPr>
          <a:xfrm>
            <a:off x="214282" y="1714488"/>
            <a:ext cx="8715404" cy="1400383"/>
          </a:xfrm>
          <a:prstGeom prst="rect">
            <a:avLst/>
          </a:prstGeom>
          <a:noFill/>
        </p:spPr>
        <p:txBody>
          <a:bodyPr wrap="square" rtlCol="0">
            <a:spAutoFit/>
          </a:bodyPr>
          <a:lstStyle/>
          <a:p>
            <a:pPr>
              <a:spcAft>
                <a:spcPts val="600"/>
              </a:spcAft>
            </a:pPr>
            <a:r>
              <a:rPr lang="en-US" altLang="zh-CN" sz="2000" dirty="0" smtClean="0"/>
              <a:t>In many cases, the data involved in a transaction is distributed across several servers. </a:t>
            </a:r>
          </a:p>
          <a:p>
            <a:r>
              <a:rPr lang="en-US" altLang="zh-CN" sz="2000" dirty="0" smtClean="0"/>
              <a:t>As the core of OLD enterprise middleware systems, </a:t>
            </a:r>
            <a:r>
              <a:rPr lang="en-US" altLang="zh-CN" sz="2000" u="sng" dirty="0" smtClean="0"/>
              <a:t>a TP monitor </a:t>
            </a:r>
            <a:r>
              <a:rPr lang="en-US" altLang="zh-CN" sz="2000" dirty="0" smtClean="0"/>
              <a:t>is responsible for coordinating the execution of a transaction.</a:t>
            </a:r>
            <a:endParaRPr lang="zh-CN" altLang="en-US" sz="2000" dirty="0"/>
          </a:p>
        </p:txBody>
      </p:sp>
      <p:sp>
        <p:nvSpPr>
          <p:cNvPr id="9" name="灯片编号占位符 8"/>
          <p:cNvSpPr>
            <a:spLocks noGrp="1"/>
          </p:cNvSpPr>
          <p:nvPr>
            <p:ph type="sldNum" sz="quarter" idx="12"/>
          </p:nvPr>
        </p:nvSpPr>
        <p:spPr/>
        <p:txBody>
          <a:bodyPr/>
          <a:lstStyle/>
          <a:p>
            <a:fld id="{0C913308-F349-4B6D-A68A-DD1791B4A57B}" type="slidenum">
              <a:rPr lang="zh-CN" altLang="en-US" smtClean="0"/>
              <a:pPr/>
              <a:t>66</a:t>
            </a:fld>
            <a:r>
              <a:rPr lang="en-US" altLang="zh-CN" smtClean="0"/>
              <a:t>/76</a:t>
            </a:r>
            <a:endParaRPr lang="zh-CN" altLang="en-US" dirty="0"/>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357166"/>
            <a:ext cx="8229600" cy="1000132"/>
          </a:xfrm>
        </p:spPr>
        <p:txBody>
          <a:bodyPr>
            <a:normAutofit/>
          </a:bodyPr>
          <a:lstStyle/>
          <a:p>
            <a:r>
              <a:rPr lang="en-US" altLang="zh-CN" sz="4000" dirty="0" smtClean="0"/>
              <a:t>Enterprise Application Integration (EAI)</a:t>
            </a:r>
            <a:endParaRPr lang="zh-CN" altLang="en-US" sz="4000" dirty="0"/>
          </a:p>
        </p:txBody>
      </p:sp>
      <p:sp>
        <p:nvSpPr>
          <p:cNvPr id="3" name="内容占位符 2"/>
          <p:cNvSpPr>
            <a:spLocks noGrp="1"/>
          </p:cNvSpPr>
          <p:nvPr>
            <p:ph idx="1"/>
          </p:nvPr>
        </p:nvSpPr>
        <p:spPr>
          <a:xfrm>
            <a:off x="457200" y="1357298"/>
            <a:ext cx="8229600" cy="1713942"/>
          </a:xfrm>
        </p:spPr>
        <p:txBody>
          <a:bodyPr>
            <a:normAutofit fontScale="55000" lnSpcReduction="20000"/>
          </a:bodyPr>
          <a:lstStyle/>
          <a:p>
            <a:pPr>
              <a:spcAft>
                <a:spcPts val="600"/>
              </a:spcAft>
            </a:pPr>
            <a:r>
              <a:rPr lang="en-US" altLang="zh-CN" sz="3600" dirty="0" smtClean="0"/>
              <a:t>Application components </a:t>
            </a:r>
          </a:p>
          <a:p>
            <a:pPr lvl="1">
              <a:spcAft>
                <a:spcPts val="600"/>
              </a:spcAft>
            </a:pPr>
            <a:r>
              <a:rPr lang="en-US" altLang="zh-CN" sz="3200" dirty="0" smtClean="0"/>
              <a:t>should be able </a:t>
            </a:r>
            <a:r>
              <a:rPr lang="en-US" altLang="zh-CN" sz="3200" u="sng" dirty="0" smtClean="0"/>
              <a:t>to communicate directly </a:t>
            </a:r>
            <a:r>
              <a:rPr lang="en-US" altLang="zh-CN" sz="3200" dirty="0" smtClean="0"/>
              <a:t>with each other </a:t>
            </a:r>
          </a:p>
          <a:p>
            <a:pPr lvl="1">
              <a:spcAft>
                <a:spcPts val="600"/>
              </a:spcAft>
            </a:pPr>
            <a:r>
              <a:rPr lang="en-US" altLang="zh-CN" sz="3200" u="sng" dirty="0" smtClean="0"/>
              <a:t>not merely </a:t>
            </a:r>
            <a:r>
              <a:rPr lang="en-US" altLang="zh-CN" sz="3200" dirty="0" smtClean="0"/>
              <a:t>by the request/reply behavior that was </a:t>
            </a:r>
            <a:r>
              <a:rPr lang="en-US" altLang="zh-CN" sz="3200" u="sng" dirty="0" smtClean="0"/>
              <a:t>supported by TP monitor</a:t>
            </a:r>
          </a:p>
          <a:p>
            <a:pPr>
              <a:spcAft>
                <a:spcPts val="600"/>
              </a:spcAft>
            </a:pPr>
            <a:r>
              <a:rPr lang="en-US" altLang="zh-CN" sz="3600" dirty="0" smtClean="0"/>
              <a:t>Facilities are needed to integrate applications independent from their database</a:t>
            </a:r>
          </a:p>
        </p:txBody>
      </p:sp>
      <p:sp>
        <p:nvSpPr>
          <p:cNvPr id="4" name="日期占位符 3"/>
          <p:cNvSpPr>
            <a:spLocks noGrp="1"/>
          </p:cNvSpPr>
          <p:nvPr>
            <p:ph type="dt" sz="half" idx="10"/>
          </p:nvPr>
        </p:nvSpPr>
        <p:spPr/>
        <p:txBody>
          <a:bodyPr/>
          <a:lstStyle/>
          <a:p>
            <a:r>
              <a:rPr lang="en-US" altLang="zh-CN" smtClean="0"/>
              <a:t>Ling Zhou</a:t>
            </a:r>
            <a:endParaRPr lang="zh-CN" altLang="en-US" dirty="0"/>
          </a:p>
        </p:txBody>
      </p:sp>
      <p:sp>
        <p:nvSpPr>
          <p:cNvPr id="5" name="页脚占位符 4"/>
          <p:cNvSpPr>
            <a:spLocks noGrp="1"/>
          </p:cNvSpPr>
          <p:nvPr>
            <p:ph type="ftr" sz="quarter" idx="11"/>
          </p:nvPr>
        </p:nvSpPr>
        <p:spPr/>
        <p:txBody>
          <a:bodyPr/>
          <a:lstStyle/>
          <a:p>
            <a:pPr algn="ctr"/>
            <a:r>
              <a:rPr lang="en-US" altLang="zh-CN" smtClean="0"/>
              <a:t>Distributed Systems Unit 1</a:t>
            </a:r>
            <a:endParaRPr lang="zh-CN" altLang="en-US" dirty="0"/>
          </a:p>
        </p:txBody>
      </p:sp>
      <p:pic>
        <p:nvPicPr>
          <p:cNvPr id="4098" name="Picture 2"/>
          <p:cNvPicPr>
            <a:picLocks noChangeAspect="1" noChangeArrowheads="1"/>
          </p:cNvPicPr>
          <p:nvPr/>
        </p:nvPicPr>
        <p:blipFill>
          <a:blip r:embed="rId3" cstate="print"/>
          <a:srcRect/>
          <a:stretch>
            <a:fillRect/>
          </a:stretch>
        </p:blipFill>
        <p:spPr bwMode="auto">
          <a:xfrm>
            <a:off x="251520" y="3560975"/>
            <a:ext cx="5293995" cy="2820353"/>
          </a:xfrm>
          <a:prstGeom prst="rect">
            <a:avLst/>
          </a:prstGeom>
          <a:noFill/>
          <a:ln w="9525">
            <a:noFill/>
            <a:miter lim="800000"/>
            <a:headEnd/>
            <a:tailEnd/>
          </a:ln>
        </p:spPr>
      </p:pic>
      <p:grpSp>
        <p:nvGrpSpPr>
          <p:cNvPr id="11" name="组合 10"/>
          <p:cNvGrpSpPr/>
          <p:nvPr/>
        </p:nvGrpSpPr>
        <p:grpSpPr>
          <a:xfrm>
            <a:off x="5580112" y="3009096"/>
            <a:ext cx="3505200" cy="3444240"/>
            <a:chOff x="5580112" y="3297128"/>
            <a:chExt cx="3505200" cy="3444240"/>
          </a:xfrm>
        </p:grpSpPr>
        <p:pic>
          <p:nvPicPr>
            <p:cNvPr id="9" name="图片 8" descr="精美便签-033.jpg"/>
            <p:cNvPicPr>
              <a:picLocks noChangeAspect="1"/>
            </p:cNvPicPr>
            <p:nvPr/>
          </p:nvPicPr>
          <p:blipFill>
            <a:blip r:embed="rId4" cstate="print"/>
            <a:stretch>
              <a:fillRect/>
            </a:stretch>
          </p:blipFill>
          <p:spPr>
            <a:xfrm>
              <a:off x="5580112" y="3297128"/>
              <a:ext cx="3505200" cy="3444240"/>
            </a:xfrm>
            <a:prstGeom prst="rect">
              <a:avLst/>
            </a:prstGeom>
          </p:spPr>
        </p:pic>
        <p:sp>
          <p:nvSpPr>
            <p:cNvPr id="10" name="矩形 9"/>
            <p:cNvSpPr/>
            <p:nvPr/>
          </p:nvSpPr>
          <p:spPr>
            <a:xfrm>
              <a:off x="5724128" y="3898791"/>
              <a:ext cx="3168352" cy="2554545"/>
            </a:xfrm>
            <a:prstGeom prst="rect">
              <a:avLst/>
            </a:prstGeom>
          </p:spPr>
          <p:txBody>
            <a:bodyPr wrap="square">
              <a:spAutoFit/>
            </a:bodyPr>
            <a:lstStyle/>
            <a:p>
              <a:r>
                <a:rPr lang="en-US" altLang="zh-CN" sz="1600" b="1" dirty="0" smtClean="0">
                  <a:latin typeface="Comic Sans MS" pitchFamily="66" charset="0"/>
                </a:rPr>
                <a:t>Middleware</a:t>
              </a:r>
              <a:r>
                <a:rPr lang="en-US" altLang="zh-CN" sz="1600" dirty="0" smtClean="0">
                  <a:latin typeface="Comic Sans MS" pitchFamily="66" charset="0"/>
                </a:rPr>
                <a:t> as a communication facilitator in EAI.</a:t>
              </a:r>
            </a:p>
            <a:p>
              <a:endParaRPr lang="en-US" altLang="zh-CN" sz="1600" dirty="0" smtClean="0">
                <a:latin typeface="Comic Sans MS" pitchFamily="66" charset="0"/>
              </a:endParaRPr>
            </a:p>
            <a:p>
              <a:r>
                <a:rPr lang="en-US" altLang="zh-CN" sz="1600" dirty="0" smtClean="0">
                  <a:latin typeface="Comic Sans MS" pitchFamily="66" charset="0"/>
                </a:rPr>
                <a:t>Examples: </a:t>
              </a:r>
            </a:p>
            <a:p>
              <a:r>
                <a:rPr lang="en-US" altLang="zh-CN" sz="1600" dirty="0" smtClean="0">
                  <a:latin typeface="Comic Sans MS" pitchFamily="66" charset="0"/>
                </a:rPr>
                <a:t>- Remote Procedure Calls (RPC)</a:t>
              </a:r>
            </a:p>
            <a:p>
              <a:r>
                <a:rPr lang="en-US" altLang="zh-CN" sz="1600" dirty="0" smtClean="0">
                  <a:latin typeface="Comic Sans MS" pitchFamily="66" charset="0"/>
                </a:rPr>
                <a:t>- Remote Method Invocations (RMI)</a:t>
              </a:r>
            </a:p>
            <a:p>
              <a:r>
                <a:rPr lang="en-US" altLang="zh-CN" sz="1600" dirty="0" smtClean="0">
                  <a:latin typeface="Comic Sans MS" pitchFamily="66" charset="0"/>
                </a:rPr>
                <a:t>- Message-Oriented Middleware (MOM) </a:t>
              </a:r>
            </a:p>
            <a:p>
              <a:r>
                <a:rPr lang="en-US" altLang="zh-CN" sz="1600" dirty="0" smtClean="0">
                  <a:latin typeface="Comic Sans MS" pitchFamily="66" charset="0"/>
                </a:rPr>
                <a:t>(Publish/Subscribe Systems)</a:t>
              </a:r>
              <a:endParaRPr lang="zh-CN" altLang="en-US" sz="1600" dirty="0">
                <a:latin typeface="Comic Sans MS" pitchFamily="66" charset="0"/>
              </a:endParaRPr>
            </a:p>
          </p:txBody>
        </p:sp>
      </p:grpSp>
      <p:sp>
        <p:nvSpPr>
          <p:cNvPr id="12" name="灯片编号占位符 11"/>
          <p:cNvSpPr>
            <a:spLocks noGrp="1"/>
          </p:cNvSpPr>
          <p:nvPr>
            <p:ph type="sldNum" sz="quarter" idx="12"/>
          </p:nvPr>
        </p:nvSpPr>
        <p:spPr/>
        <p:txBody>
          <a:bodyPr/>
          <a:lstStyle/>
          <a:p>
            <a:fld id="{0C913308-F349-4B6D-A68A-DD1791B4A57B}" type="slidenum">
              <a:rPr lang="zh-CN" altLang="en-US" smtClean="0"/>
              <a:pPr/>
              <a:t>67</a:t>
            </a:fld>
            <a:r>
              <a:rPr lang="en-US" altLang="zh-CN" smtClean="0"/>
              <a:t>/76</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How to integrate applications</a:t>
            </a:r>
            <a:endParaRPr lang="zh-CN" altLang="en-US" dirty="0"/>
          </a:p>
        </p:txBody>
      </p:sp>
      <p:sp>
        <p:nvSpPr>
          <p:cNvPr id="3" name="内容占位符 2"/>
          <p:cNvSpPr>
            <a:spLocks noGrp="1"/>
          </p:cNvSpPr>
          <p:nvPr>
            <p:ph idx="1"/>
          </p:nvPr>
        </p:nvSpPr>
        <p:spPr/>
        <p:txBody>
          <a:bodyPr>
            <a:normAutofit fontScale="92500" lnSpcReduction="10000"/>
          </a:bodyPr>
          <a:lstStyle/>
          <a:p>
            <a:r>
              <a:rPr lang="en-US" altLang="zh-CN" b="1" dirty="0" smtClean="0"/>
              <a:t>File transfer: </a:t>
            </a:r>
            <a:r>
              <a:rPr lang="en-US" altLang="zh-CN" dirty="0" smtClean="0"/>
              <a:t>Technically simple, but not flexible:</a:t>
            </a:r>
          </a:p>
          <a:p>
            <a:pPr lvl="1"/>
            <a:r>
              <a:rPr lang="en-US" altLang="zh-CN" dirty="0" smtClean="0"/>
              <a:t>Figure out file format and layout</a:t>
            </a:r>
          </a:p>
          <a:p>
            <a:pPr lvl="1"/>
            <a:r>
              <a:rPr lang="en-US" altLang="zh-CN" dirty="0" smtClean="0"/>
              <a:t>Figure out file management</a:t>
            </a:r>
          </a:p>
          <a:p>
            <a:pPr lvl="1"/>
            <a:r>
              <a:rPr lang="en-US" altLang="zh-CN" dirty="0" smtClean="0"/>
              <a:t>Update propagation, and update notifications.</a:t>
            </a:r>
          </a:p>
          <a:p>
            <a:r>
              <a:rPr lang="en-US" altLang="zh-CN" b="1" dirty="0" smtClean="0"/>
              <a:t>Shared database: </a:t>
            </a:r>
            <a:r>
              <a:rPr lang="en-US" altLang="zh-CN" dirty="0" smtClean="0"/>
              <a:t>Much more flexible, but still requires common data </a:t>
            </a:r>
            <a:r>
              <a:rPr lang="en-US" altLang="zh-CN" dirty="0" smtClean="0"/>
              <a:t>scheme next </a:t>
            </a:r>
            <a:r>
              <a:rPr lang="en-US" altLang="zh-CN" dirty="0" smtClean="0"/>
              <a:t>to risk of bottleneck.</a:t>
            </a:r>
          </a:p>
          <a:p>
            <a:r>
              <a:rPr lang="en-US" altLang="zh-CN" b="1" dirty="0" smtClean="0"/>
              <a:t>Remote procedure </a:t>
            </a:r>
            <a:r>
              <a:rPr lang="en-US" altLang="zh-CN" b="1" dirty="0" smtClean="0"/>
              <a:t>call (RPC): </a:t>
            </a:r>
            <a:r>
              <a:rPr lang="en-US" altLang="zh-CN" dirty="0" smtClean="0"/>
              <a:t>Effective when execution of a series of actions </a:t>
            </a:r>
            <a:r>
              <a:rPr lang="en-US" altLang="zh-CN" dirty="0" smtClean="0"/>
              <a:t>is needed</a:t>
            </a:r>
            <a:r>
              <a:rPr lang="en-US" altLang="zh-CN" dirty="0" smtClean="0"/>
              <a:t>.</a:t>
            </a:r>
          </a:p>
          <a:p>
            <a:r>
              <a:rPr lang="en-US" altLang="zh-CN" b="1" dirty="0" smtClean="0"/>
              <a:t>Messaging: </a:t>
            </a:r>
            <a:r>
              <a:rPr lang="en-US" altLang="zh-CN" dirty="0" smtClean="0"/>
              <a:t>RPCs require caller and </a:t>
            </a:r>
            <a:r>
              <a:rPr lang="en-US" altLang="zh-CN" dirty="0" err="1" smtClean="0"/>
              <a:t>callee</a:t>
            </a:r>
            <a:r>
              <a:rPr lang="en-US" altLang="zh-CN" dirty="0" smtClean="0"/>
              <a:t> to be up and running at the </a:t>
            </a:r>
            <a:r>
              <a:rPr lang="en-US" altLang="zh-CN" dirty="0" smtClean="0"/>
              <a:t>same time</a:t>
            </a:r>
            <a:r>
              <a:rPr lang="en-US" altLang="zh-CN" dirty="0" smtClean="0"/>
              <a:t>. </a:t>
            </a:r>
            <a:r>
              <a:rPr lang="en-US" altLang="zh-CN" u="sng" dirty="0" smtClean="0"/>
              <a:t>Messaging allows decoupling </a:t>
            </a:r>
            <a:r>
              <a:rPr lang="en-US" altLang="zh-CN" dirty="0" smtClean="0"/>
              <a:t>in time and space.</a:t>
            </a:r>
            <a:endParaRPr lang="zh-CN" altLang="en-US" dirty="0"/>
          </a:p>
        </p:txBody>
      </p:sp>
      <p:sp>
        <p:nvSpPr>
          <p:cNvPr id="4" name="日期占位符 3"/>
          <p:cNvSpPr>
            <a:spLocks noGrp="1"/>
          </p:cNvSpPr>
          <p:nvPr>
            <p:ph type="dt" sz="half" idx="10"/>
          </p:nvPr>
        </p:nvSpPr>
        <p:spPr/>
        <p:txBody>
          <a:bodyPr/>
          <a:lstStyle/>
          <a:p>
            <a:r>
              <a:rPr lang="en-US" altLang="zh-CN" smtClean="0"/>
              <a:t>Ling Zhou</a:t>
            </a:r>
            <a:endParaRPr lang="zh-CN" altLang="en-US" dirty="0"/>
          </a:p>
        </p:txBody>
      </p:sp>
      <p:sp>
        <p:nvSpPr>
          <p:cNvPr id="5" name="页脚占位符 4"/>
          <p:cNvSpPr>
            <a:spLocks noGrp="1"/>
          </p:cNvSpPr>
          <p:nvPr>
            <p:ph type="ftr" sz="quarter" idx="11"/>
          </p:nvPr>
        </p:nvSpPr>
        <p:spPr/>
        <p:txBody>
          <a:bodyPr/>
          <a:lstStyle/>
          <a:p>
            <a:pPr algn="ctr"/>
            <a:r>
              <a:rPr lang="en-US" altLang="zh-CN" smtClean="0"/>
              <a:t>Distributed Systems Unit 1</a:t>
            </a:r>
            <a:endParaRPr lang="zh-CN" altLang="en-US" dirty="0"/>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68</a:t>
            </a:fld>
            <a:r>
              <a:rPr lang="en-US" altLang="zh-CN" smtClean="0"/>
              <a:t>/76</a:t>
            </a:r>
            <a:endParaRPr lang="zh-CN" altLang="en-US" dirty="0"/>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Types of Distributed Systems</a:t>
            </a:r>
            <a:endParaRPr lang="zh-CN" altLang="en-US" dirty="0"/>
          </a:p>
        </p:txBody>
      </p:sp>
      <p:sp>
        <p:nvSpPr>
          <p:cNvPr id="5" name="TextBox 4"/>
          <p:cNvSpPr txBox="1"/>
          <p:nvPr/>
        </p:nvSpPr>
        <p:spPr>
          <a:xfrm>
            <a:off x="1043608" y="2276872"/>
            <a:ext cx="3528392" cy="369332"/>
          </a:xfrm>
          <a:prstGeom prst="rect">
            <a:avLst/>
          </a:prstGeom>
          <a:noFill/>
        </p:spPr>
        <p:txBody>
          <a:bodyPr wrap="square" rtlCol="0">
            <a:spAutoFit/>
          </a:bodyPr>
          <a:lstStyle/>
          <a:p>
            <a:r>
              <a:rPr lang="en-US" altLang="zh-CN" dirty="0" smtClean="0"/>
              <a:t>Distributed computing systems</a:t>
            </a:r>
          </a:p>
        </p:txBody>
      </p:sp>
      <p:sp>
        <p:nvSpPr>
          <p:cNvPr id="7" name="TextBox 6"/>
          <p:cNvSpPr txBox="1"/>
          <p:nvPr/>
        </p:nvSpPr>
        <p:spPr>
          <a:xfrm>
            <a:off x="1043608" y="3573016"/>
            <a:ext cx="3672408" cy="369332"/>
          </a:xfrm>
          <a:prstGeom prst="rect">
            <a:avLst/>
          </a:prstGeom>
          <a:noFill/>
        </p:spPr>
        <p:txBody>
          <a:bodyPr wrap="square" rtlCol="0">
            <a:spAutoFit/>
          </a:bodyPr>
          <a:lstStyle/>
          <a:p>
            <a:r>
              <a:rPr lang="en-US" altLang="zh-CN" dirty="0" smtClean="0"/>
              <a:t>Distributed information systems</a:t>
            </a:r>
            <a:endParaRPr lang="zh-CN" altLang="en-US" dirty="0"/>
          </a:p>
        </p:txBody>
      </p:sp>
      <p:sp>
        <p:nvSpPr>
          <p:cNvPr id="8" name="TextBox 7"/>
          <p:cNvSpPr txBox="1"/>
          <p:nvPr/>
        </p:nvSpPr>
        <p:spPr>
          <a:xfrm>
            <a:off x="1043608" y="4869160"/>
            <a:ext cx="4464496" cy="369332"/>
          </a:xfrm>
          <a:prstGeom prst="rect">
            <a:avLst/>
          </a:prstGeom>
          <a:noFill/>
        </p:spPr>
        <p:txBody>
          <a:bodyPr wrap="square" rtlCol="0">
            <a:spAutoFit/>
          </a:bodyPr>
          <a:lstStyle/>
          <a:p>
            <a:r>
              <a:rPr lang="en-US" altLang="zh-CN" dirty="0" smtClean="0"/>
              <a:t>Distributed pervasive / embedded systems</a:t>
            </a:r>
            <a:endParaRPr lang="zh-CN" altLang="en-US" dirty="0"/>
          </a:p>
        </p:txBody>
      </p:sp>
      <p:sp>
        <p:nvSpPr>
          <p:cNvPr id="11" name="左大括号 10"/>
          <p:cNvSpPr/>
          <p:nvPr/>
        </p:nvSpPr>
        <p:spPr>
          <a:xfrm>
            <a:off x="467544" y="2430180"/>
            <a:ext cx="576064" cy="2664296"/>
          </a:xfrm>
          <a:prstGeom prst="leftBrace">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zh-CN" altLang="en-US"/>
          </a:p>
        </p:txBody>
      </p:sp>
      <p:sp>
        <p:nvSpPr>
          <p:cNvPr id="12" name="TextBox 11"/>
          <p:cNvSpPr txBox="1"/>
          <p:nvPr/>
        </p:nvSpPr>
        <p:spPr>
          <a:xfrm>
            <a:off x="1835696" y="2574196"/>
            <a:ext cx="2376264" cy="646331"/>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r>
              <a:rPr lang="en-US" altLang="zh-CN" dirty="0" smtClean="0"/>
              <a:t>For high-performance computing tasks</a:t>
            </a:r>
            <a:endParaRPr lang="zh-CN" altLang="en-US" dirty="0"/>
          </a:p>
        </p:txBody>
      </p:sp>
      <p:sp>
        <p:nvSpPr>
          <p:cNvPr id="13" name="TextBox 12"/>
          <p:cNvSpPr txBox="1"/>
          <p:nvPr/>
        </p:nvSpPr>
        <p:spPr>
          <a:xfrm>
            <a:off x="1835696" y="3870340"/>
            <a:ext cx="2376264" cy="646331"/>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r>
              <a:rPr lang="en-US" altLang="zh-CN" dirty="0" smtClean="0"/>
              <a:t>For information processing</a:t>
            </a:r>
            <a:endParaRPr lang="zh-CN" altLang="en-US" dirty="0"/>
          </a:p>
        </p:txBody>
      </p:sp>
      <p:sp>
        <p:nvSpPr>
          <p:cNvPr id="14" name="TextBox 13"/>
          <p:cNvSpPr txBox="1"/>
          <p:nvPr/>
        </p:nvSpPr>
        <p:spPr>
          <a:xfrm>
            <a:off x="1835696" y="5166484"/>
            <a:ext cx="2376264"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r>
              <a:rPr lang="en-US" altLang="zh-CN" dirty="0" smtClean="0"/>
              <a:t>For pervasiveness</a:t>
            </a:r>
            <a:endParaRPr lang="zh-CN" altLang="en-US" dirty="0"/>
          </a:p>
        </p:txBody>
      </p:sp>
      <p:sp>
        <p:nvSpPr>
          <p:cNvPr id="15" name="左大括号 14"/>
          <p:cNvSpPr/>
          <p:nvPr/>
        </p:nvSpPr>
        <p:spPr>
          <a:xfrm>
            <a:off x="5364088" y="2132856"/>
            <a:ext cx="288032" cy="648072"/>
          </a:xfrm>
          <a:prstGeom prst="leftBrace">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zh-CN" altLang="en-US"/>
          </a:p>
        </p:txBody>
      </p:sp>
      <p:sp>
        <p:nvSpPr>
          <p:cNvPr id="16" name="TextBox 15"/>
          <p:cNvSpPr txBox="1"/>
          <p:nvPr/>
        </p:nvSpPr>
        <p:spPr>
          <a:xfrm>
            <a:off x="5580112" y="1916832"/>
            <a:ext cx="2232248" cy="369332"/>
          </a:xfrm>
          <a:prstGeom prst="rect">
            <a:avLst/>
          </a:prstGeom>
          <a:noFill/>
        </p:spPr>
        <p:txBody>
          <a:bodyPr wrap="square" rtlCol="0">
            <a:spAutoFit/>
          </a:bodyPr>
          <a:lstStyle/>
          <a:p>
            <a:r>
              <a:rPr lang="en-US" altLang="zh-CN" dirty="0" smtClean="0"/>
              <a:t>Cluster computing</a:t>
            </a:r>
            <a:endParaRPr lang="zh-CN" altLang="en-US" dirty="0"/>
          </a:p>
        </p:txBody>
      </p:sp>
      <p:sp>
        <p:nvSpPr>
          <p:cNvPr id="17" name="TextBox 16"/>
          <p:cNvSpPr txBox="1"/>
          <p:nvPr/>
        </p:nvSpPr>
        <p:spPr>
          <a:xfrm>
            <a:off x="5580112" y="2564904"/>
            <a:ext cx="2232248" cy="369332"/>
          </a:xfrm>
          <a:prstGeom prst="rect">
            <a:avLst/>
          </a:prstGeom>
          <a:noFill/>
        </p:spPr>
        <p:txBody>
          <a:bodyPr wrap="square" rtlCol="0">
            <a:spAutoFit/>
          </a:bodyPr>
          <a:lstStyle/>
          <a:p>
            <a:r>
              <a:rPr lang="en-US" altLang="zh-CN" dirty="0" smtClean="0"/>
              <a:t>Grid computing</a:t>
            </a:r>
            <a:endParaRPr lang="zh-CN" altLang="en-US" dirty="0"/>
          </a:p>
        </p:txBody>
      </p:sp>
      <p:sp>
        <p:nvSpPr>
          <p:cNvPr id="19" name="左大括号 18"/>
          <p:cNvSpPr/>
          <p:nvPr/>
        </p:nvSpPr>
        <p:spPr>
          <a:xfrm>
            <a:off x="5364088" y="3438292"/>
            <a:ext cx="288032" cy="648072"/>
          </a:xfrm>
          <a:prstGeom prst="leftBrace">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zh-CN" altLang="en-US"/>
          </a:p>
        </p:txBody>
      </p:sp>
      <p:sp>
        <p:nvSpPr>
          <p:cNvPr id="20" name="TextBox 19"/>
          <p:cNvSpPr txBox="1"/>
          <p:nvPr/>
        </p:nvSpPr>
        <p:spPr>
          <a:xfrm>
            <a:off x="5580112" y="3222269"/>
            <a:ext cx="3456384" cy="369332"/>
          </a:xfrm>
          <a:prstGeom prst="rect">
            <a:avLst/>
          </a:prstGeom>
          <a:noFill/>
        </p:spPr>
        <p:txBody>
          <a:bodyPr wrap="square" rtlCol="0">
            <a:spAutoFit/>
          </a:bodyPr>
          <a:lstStyle/>
          <a:p>
            <a:r>
              <a:rPr lang="en-US" altLang="zh-CN" dirty="0" smtClean="0"/>
              <a:t>Transaction processing systems</a:t>
            </a:r>
            <a:endParaRPr lang="zh-CN" altLang="en-US" dirty="0"/>
          </a:p>
        </p:txBody>
      </p:sp>
      <p:sp>
        <p:nvSpPr>
          <p:cNvPr id="21" name="TextBox 20"/>
          <p:cNvSpPr txBox="1"/>
          <p:nvPr/>
        </p:nvSpPr>
        <p:spPr>
          <a:xfrm>
            <a:off x="5580112" y="3870340"/>
            <a:ext cx="3528392" cy="369332"/>
          </a:xfrm>
          <a:prstGeom prst="rect">
            <a:avLst/>
          </a:prstGeom>
          <a:noFill/>
        </p:spPr>
        <p:txBody>
          <a:bodyPr wrap="square" rtlCol="0">
            <a:spAutoFit/>
          </a:bodyPr>
          <a:lstStyle/>
          <a:p>
            <a:r>
              <a:rPr lang="en-US" altLang="zh-CN" dirty="0" smtClean="0"/>
              <a:t>Enterprise application integration</a:t>
            </a:r>
            <a:endParaRPr lang="zh-CN" altLang="en-US" dirty="0"/>
          </a:p>
        </p:txBody>
      </p:sp>
      <p:sp>
        <p:nvSpPr>
          <p:cNvPr id="24" name="左大括号 23"/>
          <p:cNvSpPr/>
          <p:nvPr/>
        </p:nvSpPr>
        <p:spPr>
          <a:xfrm>
            <a:off x="5364088" y="4725144"/>
            <a:ext cx="288032" cy="1152128"/>
          </a:xfrm>
          <a:prstGeom prst="leftBrace">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zh-CN" altLang="en-US"/>
          </a:p>
        </p:txBody>
      </p:sp>
      <p:sp>
        <p:nvSpPr>
          <p:cNvPr id="25" name="TextBox 24"/>
          <p:cNvSpPr txBox="1"/>
          <p:nvPr/>
        </p:nvSpPr>
        <p:spPr>
          <a:xfrm>
            <a:off x="5580112" y="4509120"/>
            <a:ext cx="2232248" cy="369332"/>
          </a:xfrm>
          <a:prstGeom prst="rect">
            <a:avLst/>
          </a:prstGeom>
          <a:noFill/>
        </p:spPr>
        <p:txBody>
          <a:bodyPr wrap="square" rtlCol="0">
            <a:spAutoFit/>
          </a:bodyPr>
          <a:lstStyle/>
          <a:p>
            <a:r>
              <a:rPr lang="en-US" altLang="zh-CN" dirty="0" smtClean="0"/>
              <a:t>Home systems</a:t>
            </a:r>
            <a:endParaRPr lang="zh-CN" altLang="en-US" dirty="0"/>
          </a:p>
        </p:txBody>
      </p:sp>
      <p:sp>
        <p:nvSpPr>
          <p:cNvPr id="26" name="TextBox 25"/>
          <p:cNvSpPr txBox="1"/>
          <p:nvPr/>
        </p:nvSpPr>
        <p:spPr>
          <a:xfrm>
            <a:off x="5580112" y="4869160"/>
            <a:ext cx="3312368" cy="369332"/>
          </a:xfrm>
          <a:prstGeom prst="rect">
            <a:avLst/>
          </a:prstGeom>
          <a:noFill/>
        </p:spPr>
        <p:txBody>
          <a:bodyPr wrap="square" rtlCol="0">
            <a:spAutoFit/>
          </a:bodyPr>
          <a:lstStyle/>
          <a:p>
            <a:r>
              <a:rPr lang="en-US" altLang="zh-CN" dirty="0" smtClean="0"/>
              <a:t>Electronic health care systems</a:t>
            </a:r>
            <a:endParaRPr lang="zh-CN" altLang="en-US" dirty="0"/>
          </a:p>
        </p:txBody>
      </p:sp>
      <p:sp>
        <p:nvSpPr>
          <p:cNvPr id="22" name="日期占位符 21"/>
          <p:cNvSpPr>
            <a:spLocks noGrp="1"/>
          </p:cNvSpPr>
          <p:nvPr>
            <p:ph type="dt" sz="half" idx="10"/>
          </p:nvPr>
        </p:nvSpPr>
        <p:spPr/>
        <p:txBody>
          <a:bodyPr/>
          <a:lstStyle/>
          <a:p>
            <a:r>
              <a:rPr lang="en-US" altLang="zh-CN" smtClean="0"/>
              <a:t>Ling Zhou</a:t>
            </a:r>
            <a:endParaRPr lang="zh-CN" altLang="en-US" dirty="0"/>
          </a:p>
        </p:txBody>
      </p:sp>
      <p:sp>
        <p:nvSpPr>
          <p:cNvPr id="23" name="页脚占位符 22"/>
          <p:cNvSpPr>
            <a:spLocks noGrp="1"/>
          </p:cNvSpPr>
          <p:nvPr>
            <p:ph type="ftr" sz="quarter" idx="11"/>
          </p:nvPr>
        </p:nvSpPr>
        <p:spPr/>
        <p:txBody>
          <a:bodyPr/>
          <a:lstStyle/>
          <a:p>
            <a:pPr algn="ctr"/>
            <a:r>
              <a:rPr lang="en-US" altLang="zh-CN" smtClean="0"/>
              <a:t>Distributed Systems Unit 1</a:t>
            </a:r>
            <a:endParaRPr lang="zh-CN" altLang="en-US" dirty="0"/>
          </a:p>
        </p:txBody>
      </p:sp>
      <p:sp>
        <p:nvSpPr>
          <p:cNvPr id="28" name="TextBox 27"/>
          <p:cNvSpPr txBox="1"/>
          <p:nvPr/>
        </p:nvSpPr>
        <p:spPr>
          <a:xfrm>
            <a:off x="5580112" y="5229200"/>
            <a:ext cx="2232248" cy="646331"/>
          </a:xfrm>
          <a:prstGeom prst="rect">
            <a:avLst/>
          </a:prstGeom>
          <a:noFill/>
        </p:spPr>
        <p:txBody>
          <a:bodyPr wrap="square" rtlCol="0">
            <a:spAutoFit/>
          </a:bodyPr>
          <a:lstStyle/>
          <a:p>
            <a:r>
              <a:rPr lang="en-US" altLang="zh-CN" dirty="0" smtClean="0"/>
              <a:t>Sensor networks</a:t>
            </a:r>
          </a:p>
          <a:p>
            <a:r>
              <a:rPr lang="en-US" altLang="zh-CN" dirty="0" smtClean="0"/>
              <a:t>……</a:t>
            </a:r>
            <a:endParaRPr lang="zh-CN" altLang="en-US" dirty="0"/>
          </a:p>
        </p:txBody>
      </p:sp>
      <p:sp>
        <p:nvSpPr>
          <p:cNvPr id="29" name="灯片编号占位符 28"/>
          <p:cNvSpPr>
            <a:spLocks noGrp="1"/>
          </p:cNvSpPr>
          <p:nvPr>
            <p:ph type="sldNum" sz="quarter" idx="12"/>
          </p:nvPr>
        </p:nvSpPr>
        <p:spPr/>
        <p:txBody>
          <a:bodyPr/>
          <a:lstStyle/>
          <a:p>
            <a:fld id="{0C913308-F349-4B6D-A68A-DD1791B4A57B}" type="slidenum">
              <a:rPr lang="zh-CN" altLang="en-US" smtClean="0"/>
              <a:pPr/>
              <a:t>69</a:t>
            </a:fld>
            <a:r>
              <a:rPr lang="en-US" altLang="zh-CN" smtClean="0"/>
              <a:t>/76</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mph" presetSubtype="0" fill="hold" grpId="0" nodeType="clickEffect">
                                  <p:stCondLst>
                                    <p:cond delay="0"/>
                                  </p:stCondLst>
                                  <p:iterate type="lt">
                                    <p:tmPct val="4000"/>
                                  </p:iterate>
                                  <p:childTnLst>
                                    <p:set>
                                      <p:cBhvr override="childStyle">
                                        <p:cTn id="6" dur="500" fill="hold"/>
                                        <p:tgtEl>
                                          <p:spTgt spid="8"/>
                                        </p:tgtEl>
                                        <p:attrNameLst>
                                          <p:attrName>style.color</p:attrName>
                                        </p:attrNameLst>
                                      </p:cBhvr>
                                      <p:to>
                                        <p:clrVal>
                                          <a:srgbClr val="F30303"/>
                                        </p:clrVal>
                                      </p:to>
                                    </p:set>
                                    <p:set>
                                      <p:cBhvr>
                                        <p:cTn id="7" dur="500" fill="hold"/>
                                        <p:tgtEl>
                                          <p:spTgt spid="8"/>
                                        </p:tgtEl>
                                        <p:attrNameLst>
                                          <p:attrName>fillcolor</p:attrName>
                                        </p:attrNameLst>
                                      </p:cBhvr>
                                      <p:to>
                                        <p:clrVal>
                                          <a:srgbClr val="F30303"/>
                                        </p:clrVal>
                                      </p:to>
                                    </p:set>
                                    <p:set>
                                      <p:cBhvr>
                                        <p:cTn id="8" dur="500" fill="hold"/>
                                        <p:tgtEl>
                                          <p:spTgt spid="8"/>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smtClean="0"/>
              <a:t>Centralized System vs. </a:t>
            </a:r>
            <a:br>
              <a:rPr lang="en-US" altLang="zh-CN" dirty="0" smtClean="0"/>
            </a:br>
            <a:r>
              <a:rPr lang="en-US" altLang="zh-CN" dirty="0" smtClean="0"/>
              <a:t>Distributed System</a:t>
            </a:r>
            <a:endParaRPr lang="zh-CN" altLang="en-US" dirty="0"/>
          </a:p>
        </p:txBody>
      </p:sp>
      <p:graphicFrame>
        <p:nvGraphicFramePr>
          <p:cNvPr id="7" name="内容占位符 6"/>
          <p:cNvGraphicFramePr>
            <a:graphicFrameLocks noGrp="1"/>
          </p:cNvGraphicFramePr>
          <p:nvPr>
            <p:ph idx="1"/>
          </p:nvPr>
        </p:nvGraphicFramePr>
        <p:xfrm>
          <a:off x="457200" y="1935163"/>
          <a:ext cx="7643193" cy="4023360"/>
        </p:xfrm>
        <a:graphic>
          <a:graphicData uri="http://schemas.openxmlformats.org/drawingml/2006/table">
            <a:tbl>
              <a:tblPr firstRow="1" bandRow="1">
                <a:tableStyleId>{5C22544A-7EE6-4342-B048-85BDC9FD1C3A}</a:tableStyleId>
              </a:tblPr>
              <a:tblGrid>
                <a:gridCol w="2314600"/>
                <a:gridCol w="2664296"/>
                <a:gridCol w="2664297"/>
              </a:tblGrid>
              <a:tr h="370840">
                <a:tc>
                  <a:txBody>
                    <a:bodyPr/>
                    <a:lstStyle/>
                    <a:p>
                      <a:r>
                        <a:rPr lang="en-US" altLang="zh-CN" sz="2400" dirty="0" smtClean="0"/>
                        <a:t>Criteria</a:t>
                      </a:r>
                      <a:endParaRPr lang="zh-CN" altLang="en-US" sz="2400" dirty="0"/>
                    </a:p>
                  </a:txBody>
                  <a:tcPr/>
                </a:tc>
                <a:tc>
                  <a:txBody>
                    <a:bodyPr/>
                    <a:lstStyle/>
                    <a:p>
                      <a:r>
                        <a:rPr lang="en-US" altLang="zh-CN" sz="2400" dirty="0" smtClean="0"/>
                        <a:t>Centralized system</a:t>
                      </a:r>
                      <a:endParaRPr lang="zh-CN" altLang="en-US" sz="2400" dirty="0"/>
                    </a:p>
                  </a:txBody>
                  <a:tcPr/>
                </a:tc>
                <a:tc>
                  <a:txBody>
                    <a:bodyPr/>
                    <a:lstStyle/>
                    <a:p>
                      <a:r>
                        <a:rPr lang="en-US" altLang="zh-CN" sz="2400" dirty="0" smtClean="0"/>
                        <a:t>Distributed system</a:t>
                      </a:r>
                      <a:endParaRPr lang="zh-CN" altLang="en-US" sz="2400" dirty="0"/>
                    </a:p>
                  </a:txBody>
                  <a:tcPr/>
                </a:tc>
              </a:tr>
              <a:tr h="370840">
                <a:tc>
                  <a:txBody>
                    <a:bodyPr/>
                    <a:lstStyle/>
                    <a:p>
                      <a:r>
                        <a:rPr lang="en-US" altLang="zh-CN" sz="2400" dirty="0" smtClean="0"/>
                        <a:t>Economics</a:t>
                      </a:r>
                      <a:endParaRPr lang="zh-CN" altLang="en-US" sz="2400" dirty="0"/>
                    </a:p>
                  </a:txBody>
                  <a:tcPr/>
                </a:tc>
                <a:tc>
                  <a:txBody>
                    <a:bodyPr/>
                    <a:lstStyle/>
                    <a:p>
                      <a:r>
                        <a:rPr lang="en-US" altLang="zh-CN" sz="2400" dirty="0" smtClean="0"/>
                        <a:t>Low</a:t>
                      </a:r>
                      <a:endParaRPr lang="zh-CN" altLang="en-US" sz="2400" dirty="0"/>
                    </a:p>
                  </a:txBody>
                  <a:tcPr/>
                </a:tc>
                <a:tc>
                  <a:txBody>
                    <a:bodyPr/>
                    <a:lstStyle/>
                    <a:p>
                      <a:r>
                        <a:rPr lang="en-US" altLang="zh-CN" sz="2400" dirty="0" smtClean="0"/>
                        <a:t>High</a:t>
                      </a:r>
                      <a:endParaRPr lang="zh-CN" altLang="en-US" sz="2400" dirty="0"/>
                    </a:p>
                  </a:txBody>
                  <a:tcPr/>
                </a:tc>
              </a:tr>
              <a:tr h="370840">
                <a:tc>
                  <a:txBody>
                    <a:bodyPr/>
                    <a:lstStyle/>
                    <a:p>
                      <a:r>
                        <a:rPr lang="en-US" altLang="zh-CN" sz="2400" dirty="0" smtClean="0"/>
                        <a:t>Availability</a:t>
                      </a:r>
                      <a:endParaRPr lang="zh-CN" altLang="en-US" sz="2400" dirty="0"/>
                    </a:p>
                  </a:txBody>
                  <a:tcPr/>
                </a:tc>
                <a:tc>
                  <a:txBody>
                    <a:bodyPr/>
                    <a:lstStyle/>
                    <a:p>
                      <a:r>
                        <a:rPr lang="en-US" altLang="zh-CN" sz="2400" dirty="0" smtClean="0"/>
                        <a:t>Low</a:t>
                      </a:r>
                      <a:endParaRPr lang="zh-CN" altLang="en-US" sz="2400" dirty="0"/>
                    </a:p>
                  </a:txBody>
                  <a:tcPr/>
                </a:tc>
                <a:tc>
                  <a:txBody>
                    <a:bodyPr/>
                    <a:lstStyle/>
                    <a:p>
                      <a:r>
                        <a:rPr lang="en-US" altLang="zh-CN" sz="2400" dirty="0" smtClean="0"/>
                        <a:t>High</a:t>
                      </a:r>
                      <a:endParaRPr lang="zh-CN" altLang="en-US" sz="2400" dirty="0"/>
                    </a:p>
                  </a:txBody>
                  <a:tcPr/>
                </a:tc>
              </a:tr>
              <a:tr h="381317">
                <a:tc>
                  <a:txBody>
                    <a:bodyPr/>
                    <a:lstStyle/>
                    <a:p>
                      <a:r>
                        <a:rPr lang="en-US" altLang="zh-CN" sz="2400" dirty="0" smtClean="0"/>
                        <a:t>Complexity</a:t>
                      </a:r>
                      <a:endParaRPr lang="zh-CN" altLang="en-US" sz="2400" dirty="0"/>
                    </a:p>
                  </a:txBody>
                  <a:tcPr/>
                </a:tc>
                <a:tc>
                  <a:txBody>
                    <a:bodyPr/>
                    <a:lstStyle/>
                    <a:p>
                      <a:r>
                        <a:rPr lang="en-US" altLang="zh-CN" sz="2400" dirty="0" smtClean="0"/>
                        <a:t>Low</a:t>
                      </a:r>
                      <a:endParaRPr lang="zh-CN" altLang="en-US" sz="2400" dirty="0"/>
                    </a:p>
                  </a:txBody>
                  <a:tcPr/>
                </a:tc>
                <a:tc>
                  <a:txBody>
                    <a:bodyPr/>
                    <a:lstStyle/>
                    <a:p>
                      <a:r>
                        <a:rPr lang="en-US" altLang="zh-CN" sz="2400" dirty="0" smtClean="0"/>
                        <a:t>High</a:t>
                      </a:r>
                      <a:endParaRPr lang="zh-CN" altLang="en-US" sz="2400" dirty="0"/>
                    </a:p>
                  </a:txBody>
                  <a:tcPr/>
                </a:tc>
              </a:tr>
              <a:tr h="370840">
                <a:tc>
                  <a:txBody>
                    <a:bodyPr/>
                    <a:lstStyle/>
                    <a:p>
                      <a:r>
                        <a:rPr lang="en-US" altLang="zh-CN" sz="2400" dirty="0" smtClean="0"/>
                        <a:t>Consistency</a:t>
                      </a:r>
                      <a:endParaRPr lang="zh-CN" altLang="en-US" sz="2400" dirty="0"/>
                    </a:p>
                  </a:txBody>
                  <a:tcPr/>
                </a:tc>
                <a:tc>
                  <a:txBody>
                    <a:bodyPr/>
                    <a:lstStyle/>
                    <a:p>
                      <a:r>
                        <a:rPr lang="en-US" altLang="zh-CN" sz="2400" dirty="0" smtClean="0"/>
                        <a:t>Simple</a:t>
                      </a:r>
                      <a:endParaRPr lang="zh-CN" altLang="en-US" sz="2400" dirty="0"/>
                    </a:p>
                  </a:txBody>
                  <a:tcPr/>
                </a:tc>
                <a:tc>
                  <a:txBody>
                    <a:bodyPr/>
                    <a:lstStyle/>
                    <a:p>
                      <a:r>
                        <a:rPr lang="en-US" altLang="zh-CN" sz="2400" dirty="0" smtClean="0"/>
                        <a:t>High</a:t>
                      </a:r>
                      <a:endParaRPr lang="zh-CN" altLang="en-US" sz="2400" dirty="0"/>
                    </a:p>
                  </a:txBody>
                  <a:tcPr/>
                </a:tc>
              </a:tr>
              <a:tr h="370840">
                <a:tc>
                  <a:txBody>
                    <a:bodyPr/>
                    <a:lstStyle/>
                    <a:p>
                      <a:r>
                        <a:rPr lang="en-US" altLang="zh-CN" sz="2400" dirty="0" smtClean="0"/>
                        <a:t>Scalability</a:t>
                      </a:r>
                      <a:endParaRPr lang="zh-CN" altLang="en-US" sz="2400" dirty="0"/>
                    </a:p>
                  </a:txBody>
                  <a:tcPr/>
                </a:tc>
                <a:tc>
                  <a:txBody>
                    <a:bodyPr/>
                    <a:lstStyle/>
                    <a:p>
                      <a:r>
                        <a:rPr lang="en-US" altLang="zh-CN" sz="2400" dirty="0" smtClean="0"/>
                        <a:t>Poor</a:t>
                      </a:r>
                      <a:endParaRPr lang="zh-CN" altLang="en-US" sz="2400" dirty="0"/>
                    </a:p>
                  </a:txBody>
                  <a:tcPr/>
                </a:tc>
                <a:tc>
                  <a:txBody>
                    <a:bodyPr/>
                    <a:lstStyle/>
                    <a:p>
                      <a:r>
                        <a:rPr lang="en-US" altLang="zh-CN" sz="2400" dirty="0" smtClean="0"/>
                        <a:t>Good</a:t>
                      </a:r>
                      <a:endParaRPr lang="zh-CN" altLang="en-US" sz="2400" dirty="0"/>
                    </a:p>
                  </a:txBody>
                  <a:tcPr/>
                </a:tc>
              </a:tr>
              <a:tr h="370840">
                <a:tc>
                  <a:txBody>
                    <a:bodyPr/>
                    <a:lstStyle/>
                    <a:p>
                      <a:r>
                        <a:rPr lang="en-US" altLang="zh-CN" sz="2400" dirty="0" smtClean="0"/>
                        <a:t>Technology</a:t>
                      </a:r>
                      <a:endParaRPr lang="zh-CN" altLang="en-US" sz="2400" dirty="0"/>
                    </a:p>
                  </a:txBody>
                  <a:tcPr/>
                </a:tc>
                <a:tc>
                  <a:txBody>
                    <a:bodyPr/>
                    <a:lstStyle/>
                    <a:p>
                      <a:r>
                        <a:rPr lang="en-US" altLang="zh-CN" sz="2400" dirty="0" smtClean="0"/>
                        <a:t>Homogeneous</a:t>
                      </a:r>
                      <a:endParaRPr lang="zh-CN" altLang="en-US" sz="2400" dirty="0"/>
                    </a:p>
                  </a:txBody>
                  <a:tcPr/>
                </a:tc>
                <a:tc>
                  <a:txBody>
                    <a:bodyPr/>
                    <a:lstStyle/>
                    <a:p>
                      <a:r>
                        <a:rPr lang="en-US" altLang="zh-CN" sz="2400" dirty="0" smtClean="0"/>
                        <a:t>Heterogeneous</a:t>
                      </a:r>
                      <a:endParaRPr lang="zh-CN" altLang="en-US" sz="2400" dirty="0"/>
                    </a:p>
                  </a:txBody>
                  <a:tcPr/>
                </a:tc>
              </a:tr>
              <a:tr h="370840">
                <a:tc>
                  <a:txBody>
                    <a:bodyPr/>
                    <a:lstStyle/>
                    <a:p>
                      <a:r>
                        <a:rPr lang="en-US" altLang="zh-CN" sz="2400" dirty="0" smtClean="0"/>
                        <a:t>Security</a:t>
                      </a:r>
                      <a:endParaRPr lang="zh-CN" altLang="en-US" sz="2400" dirty="0"/>
                    </a:p>
                  </a:txBody>
                  <a:tcPr/>
                </a:tc>
                <a:tc>
                  <a:txBody>
                    <a:bodyPr/>
                    <a:lstStyle/>
                    <a:p>
                      <a:r>
                        <a:rPr lang="en-US" altLang="zh-CN" sz="2400" dirty="0" smtClean="0"/>
                        <a:t>High</a:t>
                      </a:r>
                      <a:endParaRPr lang="zh-CN" altLang="en-US" sz="2400" dirty="0"/>
                    </a:p>
                  </a:txBody>
                  <a:tcPr/>
                </a:tc>
                <a:tc>
                  <a:txBody>
                    <a:bodyPr/>
                    <a:lstStyle/>
                    <a:p>
                      <a:r>
                        <a:rPr lang="en-US" altLang="zh-CN" sz="2400" dirty="0" smtClean="0"/>
                        <a:t>Low</a:t>
                      </a:r>
                      <a:endParaRPr lang="zh-CN" altLang="en-US" sz="2400" dirty="0"/>
                    </a:p>
                  </a:txBody>
                  <a:tcPr/>
                </a:tc>
              </a:tr>
            </a:tbl>
          </a:graphicData>
        </a:graphic>
      </p:graphicFrame>
      <p:sp>
        <p:nvSpPr>
          <p:cNvPr id="4" name="日期占位符 3"/>
          <p:cNvSpPr>
            <a:spLocks noGrp="1"/>
          </p:cNvSpPr>
          <p:nvPr>
            <p:ph type="dt" sz="half" idx="10"/>
          </p:nvPr>
        </p:nvSpPr>
        <p:spPr/>
        <p:txBody>
          <a:bodyPr/>
          <a:lstStyle/>
          <a:p>
            <a:r>
              <a:rPr lang="en-US" altLang="zh-CN" smtClean="0"/>
              <a:t>Ling Zhou</a:t>
            </a:r>
            <a:endParaRPr lang="zh-CN" altLang="en-US" dirty="0"/>
          </a:p>
        </p:txBody>
      </p:sp>
      <p:sp>
        <p:nvSpPr>
          <p:cNvPr id="5" name="页脚占位符 4"/>
          <p:cNvSpPr>
            <a:spLocks noGrp="1"/>
          </p:cNvSpPr>
          <p:nvPr>
            <p:ph type="ftr" sz="quarter" idx="11"/>
          </p:nvPr>
        </p:nvSpPr>
        <p:spPr/>
        <p:txBody>
          <a:bodyPr/>
          <a:lstStyle/>
          <a:p>
            <a:pPr algn="ctr"/>
            <a:r>
              <a:rPr lang="en-US" altLang="zh-CN" smtClean="0"/>
              <a:t>Distributed Systems Unit 1</a:t>
            </a:r>
            <a:endParaRPr lang="zh-CN" altLang="en-US" dirty="0"/>
          </a:p>
        </p:txBody>
      </p:sp>
      <p:sp>
        <p:nvSpPr>
          <p:cNvPr id="8" name="灯片编号占位符 7"/>
          <p:cNvSpPr>
            <a:spLocks noGrp="1"/>
          </p:cNvSpPr>
          <p:nvPr>
            <p:ph type="sldNum" sz="quarter" idx="12"/>
          </p:nvPr>
        </p:nvSpPr>
        <p:spPr/>
        <p:txBody>
          <a:bodyPr/>
          <a:lstStyle/>
          <a:p>
            <a:fld id="{0C913308-F349-4B6D-A68A-DD1791B4A57B}" type="slidenum">
              <a:rPr lang="zh-CN" altLang="en-US" smtClean="0"/>
              <a:pPr/>
              <a:t>7</a:t>
            </a:fld>
            <a:r>
              <a:rPr lang="en-US" altLang="zh-CN" smtClean="0"/>
              <a:t>/76</a:t>
            </a:r>
            <a:endParaRPr lang="zh-CN" altLang="en-US" dirty="0"/>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704088"/>
            <a:ext cx="8229600" cy="708688"/>
          </a:xfrm>
        </p:spPr>
        <p:txBody>
          <a:bodyPr>
            <a:normAutofit/>
          </a:bodyPr>
          <a:lstStyle/>
          <a:p>
            <a:r>
              <a:rPr lang="en-US" altLang="zh-CN" sz="3600" dirty="0" smtClean="0"/>
              <a:t>Distributed Pervasive/ubiquitous Systems (1) </a:t>
            </a:r>
            <a:endParaRPr lang="zh-CN" altLang="en-US" sz="3600" dirty="0"/>
          </a:p>
        </p:txBody>
      </p:sp>
      <p:sp>
        <p:nvSpPr>
          <p:cNvPr id="3" name="内容占位符 2"/>
          <p:cNvSpPr>
            <a:spLocks noGrp="1"/>
          </p:cNvSpPr>
          <p:nvPr>
            <p:ph idx="1"/>
          </p:nvPr>
        </p:nvSpPr>
        <p:spPr>
          <a:xfrm>
            <a:off x="107504" y="1935480"/>
            <a:ext cx="5915000" cy="4661872"/>
          </a:xfrm>
        </p:spPr>
        <p:txBody>
          <a:bodyPr>
            <a:noAutofit/>
          </a:bodyPr>
          <a:lstStyle/>
          <a:p>
            <a:r>
              <a:rPr lang="en-US" altLang="zh-CN" sz="2400" dirty="0" smtClean="0"/>
              <a:t>Devices in the system: small, battery-powered, mobile, and having only a wireless connection </a:t>
            </a:r>
          </a:p>
          <a:p>
            <a:pPr lvl="1">
              <a:spcAft>
                <a:spcPts val="600"/>
              </a:spcAft>
            </a:pPr>
            <a:r>
              <a:rPr lang="en-US" altLang="zh-CN" sz="2000" dirty="0" smtClean="0"/>
              <a:t>e.g., PDA’s, smart phones, sensors, wireless surveillance cameras, portable ECG monitors, etc. </a:t>
            </a:r>
          </a:p>
          <a:p>
            <a:r>
              <a:rPr lang="en-US" altLang="zh-CN" sz="2400" dirty="0" smtClean="0"/>
              <a:t>Features: </a:t>
            </a:r>
          </a:p>
          <a:p>
            <a:pPr lvl="1">
              <a:spcAft>
                <a:spcPts val="600"/>
              </a:spcAft>
            </a:pPr>
            <a:r>
              <a:rPr lang="en-US" altLang="zh-CN" sz="2000" dirty="0" smtClean="0"/>
              <a:t>part of our surroundings and generally lack of human administrative control</a:t>
            </a:r>
          </a:p>
          <a:p>
            <a:pPr lvl="1">
              <a:spcAft>
                <a:spcPts val="600"/>
              </a:spcAft>
            </a:pPr>
            <a:r>
              <a:rPr lang="en-US" altLang="zh-CN" sz="2000" dirty="0" smtClean="0"/>
              <a:t>“</a:t>
            </a:r>
            <a:r>
              <a:rPr lang="en-US" altLang="zh-CN" sz="2000" dirty="0" smtClean="0">
                <a:solidFill>
                  <a:srgbClr val="FF0000"/>
                </a:solidFill>
              </a:rPr>
              <a:t>instability</a:t>
            </a:r>
            <a:r>
              <a:rPr lang="en-US" altLang="zh-CN" sz="2000" dirty="0" smtClean="0"/>
              <a:t>” compared to more “traditional” stable distributed systems (</a:t>
            </a:r>
            <a:r>
              <a:rPr lang="en-US" altLang="zh-CN" sz="2000" i="1" dirty="0" smtClean="0"/>
              <a:t>fixed nodes and permanent network connection</a:t>
            </a:r>
            <a:r>
              <a:rPr lang="en-US" altLang="zh-CN" sz="2000" dirty="0" smtClean="0"/>
              <a:t>)</a:t>
            </a:r>
          </a:p>
        </p:txBody>
      </p:sp>
      <p:sp>
        <p:nvSpPr>
          <p:cNvPr id="4" name="日期占位符 3"/>
          <p:cNvSpPr>
            <a:spLocks noGrp="1"/>
          </p:cNvSpPr>
          <p:nvPr>
            <p:ph type="dt" sz="half" idx="10"/>
          </p:nvPr>
        </p:nvSpPr>
        <p:spPr/>
        <p:txBody>
          <a:bodyPr/>
          <a:lstStyle/>
          <a:p>
            <a:r>
              <a:rPr lang="en-US" altLang="zh-CN" smtClean="0"/>
              <a:t>Ling Zhou</a:t>
            </a:r>
            <a:endParaRPr lang="zh-CN" altLang="en-US" dirty="0"/>
          </a:p>
        </p:txBody>
      </p:sp>
      <p:sp>
        <p:nvSpPr>
          <p:cNvPr id="5" name="页脚占位符 4"/>
          <p:cNvSpPr>
            <a:spLocks noGrp="1"/>
          </p:cNvSpPr>
          <p:nvPr>
            <p:ph type="ftr" sz="quarter" idx="11"/>
          </p:nvPr>
        </p:nvSpPr>
        <p:spPr/>
        <p:txBody>
          <a:bodyPr/>
          <a:lstStyle/>
          <a:p>
            <a:pPr algn="ctr"/>
            <a:r>
              <a:rPr lang="en-US" altLang="zh-CN" smtClean="0"/>
              <a:t>Distributed Systems Unit 1</a:t>
            </a:r>
            <a:endParaRPr lang="zh-CN" altLang="en-US" dirty="0"/>
          </a:p>
        </p:txBody>
      </p:sp>
      <p:pic>
        <p:nvPicPr>
          <p:cNvPr id="5122" name="Picture 2"/>
          <p:cNvPicPr>
            <a:picLocks noChangeAspect="1" noChangeArrowheads="1"/>
          </p:cNvPicPr>
          <p:nvPr/>
        </p:nvPicPr>
        <p:blipFill>
          <a:blip r:embed="rId3" cstate="print"/>
          <a:srcRect/>
          <a:stretch>
            <a:fillRect/>
          </a:stretch>
        </p:blipFill>
        <p:spPr bwMode="auto">
          <a:xfrm>
            <a:off x="7380312" y="1916832"/>
            <a:ext cx="1476375" cy="771525"/>
          </a:xfrm>
          <a:prstGeom prst="rect">
            <a:avLst/>
          </a:prstGeom>
          <a:noFill/>
          <a:ln w="9525">
            <a:noFill/>
            <a:miter lim="800000"/>
            <a:headEnd/>
            <a:tailEnd/>
          </a:ln>
        </p:spPr>
      </p:pic>
      <p:pic>
        <p:nvPicPr>
          <p:cNvPr id="5123" name="Picture 3"/>
          <p:cNvPicPr>
            <a:picLocks noChangeAspect="1" noChangeArrowheads="1"/>
          </p:cNvPicPr>
          <p:nvPr/>
        </p:nvPicPr>
        <p:blipFill>
          <a:blip r:embed="rId4" cstate="print"/>
          <a:srcRect/>
          <a:stretch>
            <a:fillRect/>
          </a:stretch>
        </p:blipFill>
        <p:spPr bwMode="auto">
          <a:xfrm>
            <a:off x="6156176" y="1844825"/>
            <a:ext cx="1233488" cy="923925"/>
          </a:xfrm>
          <a:prstGeom prst="rect">
            <a:avLst/>
          </a:prstGeom>
          <a:noFill/>
          <a:ln w="9525">
            <a:noFill/>
            <a:miter lim="800000"/>
            <a:headEnd/>
            <a:tailEnd/>
          </a:ln>
        </p:spPr>
      </p:pic>
      <p:grpSp>
        <p:nvGrpSpPr>
          <p:cNvPr id="14" name="组合 13"/>
          <p:cNvGrpSpPr/>
          <p:nvPr/>
        </p:nvGrpSpPr>
        <p:grpSpPr>
          <a:xfrm>
            <a:off x="6072198" y="2992710"/>
            <a:ext cx="2964298" cy="3676650"/>
            <a:chOff x="6312346" y="2992710"/>
            <a:chExt cx="2724150" cy="3676650"/>
          </a:xfrm>
        </p:grpSpPr>
        <p:pic>
          <p:nvPicPr>
            <p:cNvPr id="11" name="图片 10" descr="报板卡片系列-1.jpg"/>
            <p:cNvPicPr>
              <a:picLocks noChangeAspect="1"/>
            </p:cNvPicPr>
            <p:nvPr/>
          </p:nvPicPr>
          <p:blipFill>
            <a:blip r:embed="rId5" cstate="print"/>
            <a:stretch>
              <a:fillRect/>
            </a:stretch>
          </p:blipFill>
          <p:spPr>
            <a:xfrm>
              <a:off x="6312346" y="2992710"/>
              <a:ext cx="2724150" cy="3676650"/>
            </a:xfrm>
            <a:prstGeom prst="rect">
              <a:avLst/>
            </a:prstGeom>
          </p:spPr>
        </p:pic>
        <p:sp>
          <p:nvSpPr>
            <p:cNvPr id="12" name="矩形 11"/>
            <p:cNvSpPr/>
            <p:nvPr/>
          </p:nvSpPr>
          <p:spPr>
            <a:xfrm>
              <a:off x="6516216" y="3789040"/>
              <a:ext cx="2290852" cy="2185214"/>
            </a:xfrm>
            <a:prstGeom prst="rect">
              <a:avLst/>
            </a:prstGeom>
          </p:spPr>
          <p:txBody>
            <a:bodyPr wrap="square">
              <a:spAutoFit/>
            </a:bodyPr>
            <a:lstStyle/>
            <a:p>
              <a:pPr>
                <a:spcAft>
                  <a:spcPts val="600"/>
                </a:spcAft>
                <a:buFont typeface="Arial" pitchFamily="34" charset="0"/>
                <a:buChar char="•"/>
              </a:pPr>
              <a:r>
                <a:rPr lang="en-US" altLang="zh-CN" sz="1400" dirty="0" smtClean="0">
                  <a:latin typeface="Comic Sans MS" pitchFamily="66" charset="0"/>
                </a:rPr>
                <a:t> Distribution transparency is not really in place in pervasive system.</a:t>
              </a:r>
            </a:p>
            <a:p>
              <a:pPr>
                <a:spcAft>
                  <a:spcPts val="600"/>
                </a:spcAft>
                <a:buFont typeface="Arial" pitchFamily="34" charset="0"/>
                <a:buChar char="•"/>
              </a:pPr>
              <a:r>
                <a:rPr lang="en-US" altLang="zh-CN" sz="1400" dirty="0" smtClean="0">
                  <a:latin typeface="Comic Sans MS" pitchFamily="66" charset="0"/>
                </a:rPr>
                <a:t> Distribution of data, processes, and control is inherent to the systems.</a:t>
              </a:r>
            </a:p>
            <a:p>
              <a:pPr>
                <a:spcAft>
                  <a:spcPts val="600"/>
                </a:spcAft>
                <a:buFont typeface="Arial" pitchFamily="34" charset="0"/>
                <a:buChar char="•"/>
              </a:pPr>
              <a:r>
                <a:rPr lang="en-US" altLang="zh-CN" sz="1400" dirty="0" smtClean="0">
                  <a:latin typeface="Comic Sans MS" pitchFamily="66" charset="0"/>
                </a:rPr>
                <a:t> It may be </a:t>
              </a:r>
              <a:r>
                <a:rPr lang="en-US" altLang="zh-CN" sz="1400" dirty="0" smtClean="0">
                  <a:solidFill>
                    <a:srgbClr val="FF0000"/>
                  </a:solidFill>
                  <a:latin typeface="Comic Sans MS" pitchFamily="66" charset="0"/>
                </a:rPr>
                <a:t>better</a:t>
              </a:r>
              <a:r>
                <a:rPr lang="en-US" altLang="zh-CN" sz="1400" dirty="0" smtClean="0">
                  <a:latin typeface="Comic Sans MS" pitchFamily="66" charset="0"/>
                </a:rPr>
                <a:t> to </a:t>
              </a:r>
              <a:r>
                <a:rPr lang="en-US" altLang="zh-CN" sz="1400" dirty="0" smtClean="0">
                  <a:solidFill>
                    <a:srgbClr val="FF0000"/>
                  </a:solidFill>
                  <a:latin typeface="Comic Sans MS" pitchFamily="66" charset="0"/>
                </a:rPr>
                <a:t>expose locations </a:t>
              </a:r>
              <a:r>
                <a:rPr lang="en-US" altLang="zh-CN" sz="1400" dirty="0" smtClean="0">
                  <a:latin typeface="Comic Sans MS" pitchFamily="66" charset="0"/>
                </a:rPr>
                <a:t>here rather than hiding it.</a:t>
              </a:r>
              <a:endParaRPr lang="zh-CN" altLang="en-US" sz="1400" dirty="0">
                <a:latin typeface="Comic Sans MS" pitchFamily="66" charset="0"/>
              </a:endParaRPr>
            </a:p>
          </p:txBody>
        </p:sp>
      </p:grpSp>
      <p:cxnSp>
        <p:nvCxnSpPr>
          <p:cNvPr id="15" name="直接连接符 14"/>
          <p:cNvCxnSpPr/>
          <p:nvPr/>
        </p:nvCxnSpPr>
        <p:spPr>
          <a:xfrm>
            <a:off x="3419872" y="2348880"/>
            <a:ext cx="1944216"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7" name="直接连接符 16"/>
          <p:cNvCxnSpPr/>
          <p:nvPr/>
        </p:nvCxnSpPr>
        <p:spPr>
          <a:xfrm>
            <a:off x="467544" y="2708920"/>
            <a:ext cx="1152128" cy="0"/>
          </a:xfrm>
          <a:prstGeom prst="line">
            <a:avLst/>
          </a:prstGeom>
        </p:spPr>
        <p:style>
          <a:lnRef idx="2">
            <a:schemeClr val="accent1"/>
          </a:lnRef>
          <a:fillRef idx="0">
            <a:schemeClr val="accent1"/>
          </a:fillRef>
          <a:effectRef idx="1">
            <a:schemeClr val="accent1"/>
          </a:effectRef>
          <a:fontRef idx="minor">
            <a:schemeClr val="tx1"/>
          </a:fontRef>
        </p:style>
      </p:cxnSp>
      <p:grpSp>
        <p:nvGrpSpPr>
          <p:cNvPr id="21" name="组合 20"/>
          <p:cNvGrpSpPr/>
          <p:nvPr/>
        </p:nvGrpSpPr>
        <p:grpSpPr>
          <a:xfrm>
            <a:off x="4788024" y="1340768"/>
            <a:ext cx="1368152" cy="1008112"/>
            <a:chOff x="4788024" y="1340768"/>
            <a:chExt cx="1368152" cy="1008112"/>
          </a:xfrm>
        </p:grpSpPr>
        <p:sp>
          <p:nvSpPr>
            <p:cNvPr id="18" name="TextBox 17"/>
            <p:cNvSpPr txBox="1"/>
            <p:nvPr/>
          </p:nvSpPr>
          <p:spPr>
            <a:xfrm>
              <a:off x="4788024" y="1340768"/>
              <a:ext cx="1368152" cy="646331"/>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altLang="zh-CN" dirty="0" smtClean="0"/>
                <a:t>Hardware’s constraints</a:t>
              </a:r>
              <a:endParaRPr lang="zh-CN" altLang="en-US" dirty="0"/>
            </a:p>
          </p:txBody>
        </p:sp>
        <p:cxnSp>
          <p:nvCxnSpPr>
            <p:cNvPr id="20" name="直接连接符 19"/>
            <p:cNvCxnSpPr>
              <a:stCxn id="18" idx="2"/>
            </p:cNvCxnSpPr>
            <p:nvPr/>
          </p:nvCxnSpPr>
          <p:spPr>
            <a:xfrm flipH="1">
              <a:off x="5364088" y="1987099"/>
              <a:ext cx="108012" cy="361781"/>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27" name="组合 26"/>
          <p:cNvGrpSpPr/>
          <p:nvPr/>
        </p:nvGrpSpPr>
        <p:grpSpPr>
          <a:xfrm>
            <a:off x="1691680" y="1340768"/>
            <a:ext cx="1728192" cy="1368152"/>
            <a:chOff x="1691680" y="1340768"/>
            <a:chExt cx="1584176" cy="1368152"/>
          </a:xfrm>
        </p:grpSpPr>
        <p:sp>
          <p:nvSpPr>
            <p:cNvPr id="24" name="TextBox 23"/>
            <p:cNvSpPr txBox="1"/>
            <p:nvPr/>
          </p:nvSpPr>
          <p:spPr>
            <a:xfrm>
              <a:off x="1691680" y="1340768"/>
              <a:ext cx="1584176" cy="646331"/>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altLang="zh-CN" dirty="0" smtClean="0"/>
                <a:t>Environment’s  constraints</a:t>
              </a:r>
              <a:endParaRPr lang="zh-CN" altLang="en-US" dirty="0"/>
            </a:p>
          </p:txBody>
        </p:sp>
        <p:cxnSp>
          <p:nvCxnSpPr>
            <p:cNvPr id="26" name="直接连接符 25"/>
            <p:cNvCxnSpPr/>
            <p:nvPr/>
          </p:nvCxnSpPr>
          <p:spPr>
            <a:xfrm>
              <a:off x="2339752" y="1987099"/>
              <a:ext cx="0" cy="721821"/>
            </a:xfrm>
            <a:prstGeom prst="line">
              <a:avLst/>
            </a:prstGeom>
          </p:spPr>
          <p:style>
            <a:lnRef idx="2">
              <a:schemeClr val="accent3"/>
            </a:lnRef>
            <a:fillRef idx="0">
              <a:schemeClr val="accent3"/>
            </a:fillRef>
            <a:effectRef idx="1">
              <a:schemeClr val="accent3"/>
            </a:effectRef>
            <a:fontRef idx="minor">
              <a:schemeClr val="tx1"/>
            </a:fontRef>
          </p:style>
        </p:cxnSp>
      </p:grpSp>
      <p:grpSp>
        <p:nvGrpSpPr>
          <p:cNvPr id="30" name="组合 29"/>
          <p:cNvGrpSpPr/>
          <p:nvPr/>
        </p:nvGrpSpPr>
        <p:grpSpPr>
          <a:xfrm>
            <a:off x="1763688" y="2708920"/>
            <a:ext cx="2376264" cy="0"/>
            <a:chOff x="1763688" y="2708920"/>
            <a:chExt cx="2376264" cy="0"/>
          </a:xfrm>
        </p:grpSpPr>
        <p:cxnSp>
          <p:nvCxnSpPr>
            <p:cNvPr id="23" name="直接连接符 22"/>
            <p:cNvCxnSpPr/>
            <p:nvPr/>
          </p:nvCxnSpPr>
          <p:spPr>
            <a:xfrm>
              <a:off x="1763688" y="2708920"/>
              <a:ext cx="864096" cy="0"/>
            </a:xfrm>
            <a:prstGeom prst="line">
              <a:avLst/>
            </a:prstGeom>
          </p:spPr>
          <p:style>
            <a:lnRef idx="2">
              <a:schemeClr val="accent3"/>
            </a:lnRef>
            <a:fillRef idx="0">
              <a:schemeClr val="accent3"/>
            </a:fillRef>
            <a:effectRef idx="1">
              <a:schemeClr val="accent3"/>
            </a:effectRef>
            <a:fontRef idx="minor">
              <a:schemeClr val="tx1"/>
            </a:fontRef>
          </p:style>
        </p:cxnSp>
        <p:cxnSp>
          <p:nvCxnSpPr>
            <p:cNvPr id="29" name="直接连接符 28"/>
            <p:cNvCxnSpPr/>
            <p:nvPr/>
          </p:nvCxnSpPr>
          <p:spPr>
            <a:xfrm>
              <a:off x="2627784" y="2708920"/>
              <a:ext cx="1512168" cy="0"/>
            </a:xfrm>
            <a:prstGeom prst="line">
              <a:avLst/>
            </a:prstGeom>
            <a:ln>
              <a:prstDash val="lgDash"/>
            </a:ln>
          </p:spPr>
          <p:style>
            <a:lnRef idx="2">
              <a:schemeClr val="accent3"/>
            </a:lnRef>
            <a:fillRef idx="0">
              <a:schemeClr val="accent3"/>
            </a:fillRef>
            <a:effectRef idx="1">
              <a:schemeClr val="accent3"/>
            </a:effectRef>
            <a:fontRef idx="minor">
              <a:schemeClr val="tx1"/>
            </a:fontRef>
          </p:style>
        </p:cxnSp>
      </p:grpSp>
      <p:sp>
        <p:nvSpPr>
          <p:cNvPr id="25" name="灯片编号占位符 24"/>
          <p:cNvSpPr>
            <a:spLocks noGrp="1"/>
          </p:cNvSpPr>
          <p:nvPr>
            <p:ph type="sldNum" sz="quarter" idx="12"/>
          </p:nvPr>
        </p:nvSpPr>
        <p:spPr/>
        <p:txBody>
          <a:bodyPr/>
          <a:lstStyle/>
          <a:p>
            <a:fld id="{0C913308-F349-4B6D-A68A-DD1791B4A57B}" type="slidenum">
              <a:rPr lang="zh-CN" altLang="en-US" smtClean="0"/>
              <a:pPr/>
              <a:t>70</a:t>
            </a:fld>
            <a:r>
              <a:rPr lang="en-US" altLang="zh-CN" smtClean="0"/>
              <a:t>/76</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slide(fromLeft)">
                                      <p:cBhvr>
                                        <p:cTn id="7" dur="500"/>
                                        <p:tgtEl>
                                          <p:spTgt spid="15"/>
                                        </p:tgtEl>
                                      </p:cBhvr>
                                    </p:animEffect>
                                  </p:childTnLst>
                                </p:cTn>
                              </p:par>
                            </p:childTnLst>
                          </p:cTn>
                        </p:par>
                        <p:par>
                          <p:cTn id="8" fill="hold">
                            <p:stCondLst>
                              <p:cond delay="500"/>
                            </p:stCondLst>
                            <p:childTnLst>
                              <p:par>
                                <p:cTn id="9" presetID="12" presetClass="entr" presetSubtype="8"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slide(fromLeft)">
                                      <p:cBhvr>
                                        <p:cTn id="11" dur="500"/>
                                        <p:tgtEl>
                                          <p:spTgt spid="17"/>
                                        </p:tgtEl>
                                      </p:cBhvr>
                                    </p:animEffect>
                                  </p:childTnLst>
                                </p:cTn>
                              </p:par>
                            </p:childTnLst>
                          </p:cTn>
                        </p:par>
                        <p:par>
                          <p:cTn id="12" fill="hold">
                            <p:stCondLst>
                              <p:cond delay="1000"/>
                            </p:stCondLst>
                            <p:childTnLst>
                              <p:par>
                                <p:cTn id="13" presetID="1" presetClass="entr" presetSubtype="0" fill="hold" nodeType="after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2" presetClass="entr" presetSubtype="8" fill="hold" nodeType="clickEffect">
                                  <p:stCondLst>
                                    <p:cond delay="0"/>
                                  </p:stCondLst>
                                  <p:childTnLst>
                                    <p:set>
                                      <p:cBhvr>
                                        <p:cTn id="18" dur="1" fill="hold">
                                          <p:stCondLst>
                                            <p:cond delay="0"/>
                                          </p:stCondLst>
                                        </p:cTn>
                                        <p:tgtEl>
                                          <p:spTgt spid="30"/>
                                        </p:tgtEl>
                                        <p:attrNameLst>
                                          <p:attrName>style.visibility</p:attrName>
                                        </p:attrNameLst>
                                      </p:cBhvr>
                                      <p:to>
                                        <p:strVal val="visible"/>
                                      </p:to>
                                    </p:set>
                                    <p:animEffect transition="in" filter="slide(fromLeft)">
                                      <p:cBhvr>
                                        <p:cTn id="19" dur="500"/>
                                        <p:tgtEl>
                                          <p:spTgt spid="30"/>
                                        </p:tgtEl>
                                      </p:cBhvr>
                                    </p:animEffect>
                                  </p:childTnLst>
                                </p:cTn>
                              </p:par>
                            </p:childTnLst>
                          </p:cTn>
                        </p:par>
                        <p:par>
                          <p:cTn id="20" fill="hold">
                            <p:stCondLst>
                              <p:cond delay="500"/>
                            </p:stCondLst>
                            <p:childTnLst>
                              <p:par>
                                <p:cTn id="21" presetID="1" presetClass="entr" presetSubtype="0" fill="hold" nodeType="after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2" presetClass="entr" presetSubtype="1"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slide(fromTop)">
                                      <p:cBhvr>
                                        <p:cTn id="2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704088"/>
            <a:ext cx="8229600" cy="924712"/>
          </a:xfrm>
        </p:spPr>
        <p:txBody>
          <a:bodyPr>
            <a:normAutofit fontScale="90000"/>
          </a:bodyPr>
          <a:lstStyle/>
          <a:p>
            <a:r>
              <a:rPr lang="en-US" altLang="zh-CN" sz="3600" dirty="0" smtClean="0"/>
              <a:t>Distributed Pervasive/ubiquitous Systems (2)</a:t>
            </a:r>
            <a:br>
              <a:rPr lang="en-US" altLang="zh-CN" sz="3600" dirty="0" smtClean="0"/>
            </a:br>
            <a:r>
              <a:rPr lang="en-US" altLang="zh-CN" sz="3600" dirty="0" smtClean="0"/>
              <a:t>-- Definition  </a:t>
            </a:r>
            <a:endParaRPr lang="zh-CN" altLang="en-US" sz="3600" dirty="0"/>
          </a:p>
        </p:txBody>
      </p:sp>
      <p:sp>
        <p:nvSpPr>
          <p:cNvPr id="3" name="内容占位符 2"/>
          <p:cNvSpPr>
            <a:spLocks noGrp="1"/>
          </p:cNvSpPr>
          <p:nvPr>
            <p:ph idx="1"/>
          </p:nvPr>
        </p:nvSpPr>
        <p:spPr/>
        <p:txBody>
          <a:bodyPr/>
          <a:lstStyle/>
          <a:p>
            <a:r>
              <a:rPr lang="en-US" altLang="zh-CN" dirty="0" smtClean="0"/>
              <a:t>Ubiquitous</a:t>
            </a:r>
          </a:p>
          <a:p>
            <a:pPr lvl="1"/>
            <a:r>
              <a:rPr lang="en-US" altLang="zh-CN" dirty="0" smtClean="0"/>
              <a:t>Accessible from everywhere</a:t>
            </a:r>
          </a:p>
          <a:p>
            <a:r>
              <a:rPr lang="en-US" altLang="zh-CN" dirty="0" smtClean="0"/>
              <a:t>Mobile</a:t>
            </a:r>
          </a:p>
          <a:p>
            <a:pPr lvl="1"/>
            <a:r>
              <a:rPr lang="en-US" altLang="zh-CN" dirty="0" smtClean="0"/>
              <a:t>Which integrates mobile devices</a:t>
            </a:r>
          </a:p>
          <a:p>
            <a:r>
              <a:rPr lang="en-US" altLang="zh-CN" dirty="0" smtClean="0"/>
              <a:t>Context-awareness</a:t>
            </a:r>
          </a:p>
          <a:p>
            <a:pPr lvl="1"/>
            <a:r>
              <a:rPr lang="en-US" altLang="zh-CN" dirty="0" smtClean="0"/>
              <a:t>Which takes into account the execution environment  Pervasive</a:t>
            </a:r>
          </a:p>
          <a:p>
            <a:pPr lvl="1"/>
            <a:r>
              <a:rPr lang="en-US" altLang="zh-CN" dirty="0" smtClean="0"/>
              <a:t>Which associates ubiquitous, mobility and context-awareness</a:t>
            </a:r>
            <a:endParaRPr lang="zh-CN" altLang="en-US" dirty="0"/>
          </a:p>
        </p:txBody>
      </p:sp>
      <p:sp>
        <p:nvSpPr>
          <p:cNvPr id="4" name="日期占位符 3"/>
          <p:cNvSpPr>
            <a:spLocks noGrp="1"/>
          </p:cNvSpPr>
          <p:nvPr>
            <p:ph type="dt" sz="half" idx="10"/>
          </p:nvPr>
        </p:nvSpPr>
        <p:spPr/>
        <p:txBody>
          <a:bodyPr/>
          <a:lstStyle/>
          <a:p>
            <a:r>
              <a:rPr lang="en-US" altLang="zh-CN" smtClean="0"/>
              <a:t>Ling Zhou</a:t>
            </a:r>
            <a:endParaRPr lang="zh-CN" altLang="en-US" dirty="0"/>
          </a:p>
        </p:txBody>
      </p:sp>
      <p:sp>
        <p:nvSpPr>
          <p:cNvPr id="5" name="页脚占位符 4"/>
          <p:cNvSpPr>
            <a:spLocks noGrp="1"/>
          </p:cNvSpPr>
          <p:nvPr>
            <p:ph type="ftr" sz="quarter" idx="11"/>
          </p:nvPr>
        </p:nvSpPr>
        <p:spPr/>
        <p:txBody>
          <a:bodyPr/>
          <a:lstStyle/>
          <a:p>
            <a:pPr algn="ctr"/>
            <a:r>
              <a:rPr lang="en-US" altLang="zh-CN" smtClean="0"/>
              <a:t>Distributed Systems Unit 1</a:t>
            </a:r>
            <a:endParaRPr lang="zh-CN" altLang="en-US" dirty="0"/>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71</a:t>
            </a:fld>
            <a:r>
              <a:rPr lang="en-US" altLang="zh-CN" smtClean="0"/>
              <a:t>/76</a:t>
            </a:r>
            <a:endParaRPr lang="zh-CN" altLang="en-US" dirty="0"/>
          </a:p>
        </p:txBody>
      </p: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704088"/>
            <a:ext cx="8229600" cy="796086"/>
          </a:xfrm>
        </p:spPr>
        <p:txBody>
          <a:bodyPr>
            <a:normAutofit/>
          </a:bodyPr>
          <a:lstStyle/>
          <a:p>
            <a:r>
              <a:rPr lang="en-US" altLang="zh-CN" sz="3600" dirty="0" smtClean="0"/>
              <a:t>Distributed Pervasive/ubiquitous Systems (3)</a:t>
            </a:r>
            <a:endParaRPr lang="zh-CN" altLang="en-US" sz="3600" dirty="0"/>
          </a:p>
        </p:txBody>
      </p:sp>
      <p:sp>
        <p:nvSpPr>
          <p:cNvPr id="3" name="内容占位符 2"/>
          <p:cNvSpPr>
            <a:spLocks noGrp="1"/>
          </p:cNvSpPr>
          <p:nvPr>
            <p:ph idx="1"/>
          </p:nvPr>
        </p:nvSpPr>
        <p:spPr>
          <a:xfrm>
            <a:off x="107504" y="1643050"/>
            <a:ext cx="8822214" cy="4954302"/>
          </a:xfrm>
        </p:spPr>
        <p:txBody>
          <a:bodyPr>
            <a:noAutofit/>
          </a:bodyPr>
          <a:lstStyle/>
          <a:p>
            <a:r>
              <a:rPr lang="en-US" altLang="zh-CN" sz="2400" dirty="0" smtClean="0"/>
              <a:t>Devices can either be configured by their owners, or need to automatically discover their environment and “</a:t>
            </a:r>
            <a:r>
              <a:rPr lang="en-US" altLang="zh-CN" sz="2400" dirty="0" smtClean="0">
                <a:solidFill>
                  <a:srgbClr val="FF0000"/>
                </a:solidFill>
              </a:rPr>
              <a:t>nestle in</a:t>
            </a:r>
            <a:r>
              <a:rPr lang="en-US" altLang="zh-CN" sz="2400" dirty="0" smtClean="0"/>
              <a:t>” as best as possible</a:t>
            </a:r>
          </a:p>
          <a:p>
            <a:r>
              <a:rPr lang="en-US" altLang="zh-CN" sz="2400" dirty="0" smtClean="0"/>
              <a:t>Emerging next-generation of distributed systems in which nodes are small</a:t>
            </a:r>
            <a:r>
              <a:rPr lang="en-US" altLang="zh-CN" sz="2400" dirty="0" smtClean="0"/>
              <a:t>, mobile</a:t>
            </a:r>
            <a:r>
              <a:rPr lang="en-US" altLang="zh-CN" sz="2400" dirty="0" smtClean="0"/>
              <a:t>, and often </a:t>
            </a:r>
            <a:r>
              <a:rPr lang="en-US" altLang="zh-CN" sz="2400" dirty="0" smtClean="0">
                <a:solidFill>
                  <a:srgbClr val="0070C0"/>
                </a:solidFill>
              </a:rPr>
              <a:t>embedded</a:t>
            </a:r>
            <a:r>
              <a:rPr lang="en-US" altLang="zh-CN" sz="2400" dirty="0" smtClean="0"/>
              <a:t> in a larger system, characterized by the fact </a:t>
            </a:r>
            <a:r>
              <a:rPr lang="en-US" altLang="zh-CN" sz="2400" dirty="0" smtClean="0"/>
              <a:t>that the </a:t>
            </a:r>
            <a:r>
              <a:rPr lang="en-US" altLang="zh-CN" sz="2400" dirty="0" smtClean="0"/>
              <a:t>system </a:t>
            </a:r>
            <a:r>
              <a:rPr lang="en-US" altLang="zh-CN" sz="2400" dirty="0" smtClean="0">
                <a:solidFill>
                  <a:srgbClr val="FF0000"/>
                </a:solidFill>
              </a:rPr>
              <a:t>naturally blends into the user’s environment</a:t>
            </a:r>
            <a:r>
              <a:rPr lang="en-US" altLang="zh-CN" sz="2400" dirty="0" smtClean="0">
                <a:solidFill>
                  <a:srgbClr val="FF0000"/>
                </a:solidFill>
              </a:rPr>
              <a:t>.</a:t>
            </a:r>
          </a:p>
          <a:p>
            <a:r>
              <a:rPr lang="en-US" altLang="zh-CN" sz="2400" dirty="0" smtClean="0"/>
              <a:t>Examples</a:t>
            </a:r>
            <a:r>
              <a:rPr lang="en-US" altLang="zh-CN" sz="2400" dirty="0" smtClean="0"/>
              <a:t>: Home Systems, Electronic Health Care Systems, Sensor Networks, etc.</a:t>
            </a:r>
          </a:p>
          <a:p>
            <a:r>
              <a:rPr lang="en-US" altLang="zh-CN" sz="2400" u="sng" dirty="0" smtClean="0">
                <a:solidFill>
                  <a:srgbClr val="0070C0"/>
                </a:solidFill>
              </a:rPr>
              <a:t>Conclusion: </a:t>
            </a:r>
            <a:r>
              <a:rPr lang="en-US" altLang="zh-CN" sz="2400" dirty="0" smtClean="0"/>
              <a:t>In the presence of mobility, devices should support easy and application-dependent </a:t>
            </a:r>
            <a:r>
              <a:rPr lang="en-US" altLang="zh-CN" sz="2400" dirty="0" smtClean="0">
                <a:solidFill>
                  <a:srgbClr val="0070C0"/>
                </a:solidFill>
              </a:rPr>
              <a:t>adaption to their local environment.</a:t>
            </a:r>
            <a:endParaRPr lang="zh-CN" altLang="en-US" sz="2400" dirty="0">
              <a:solidFill>
                <a:srgbClr val="0070C0"/>
              </a:solidFill>
            </a:endParaRPr>
          </a:p>
        </p:txBody>
      </p:sp>
      <p:sp>
        <p:nvSpPr>
          <p:cNvPr id="4" name="日期占位符 3"/>
          <p:cNvSpPr>
            <a:spLocks noGrp="1"/>
          </p:cNvSpPr>
          <p:nvPr>
            <p:ph type="dt" sz="half" idx="10"/>
          </p:nvPr>
        </p:nvSpPr>
        <p:spPr/>
        <p:txBody>
          <a:bodyPr/>
          <a:lstStyle/>
          <a:p>
            <a:r>
              <a:rPr lang="en-US" altLang="zh-CN" smtClean="0"/>
              <a:t>Ling Zhou</a:t>
            </a:r>
            <a:endParaRPr lang="zh-CN" altLang="en-US" dirty="0"/>
          </a:p>
        </p:txBody>
      </p:sp>
      <p:sp>
        <p:nvSpPr>
          <p:cNvPr id="5" name="页脚占位符 4"/>
          <p:cNvSpPr>
            <a:spLocks noGrp="1"/>
          </p:cNvSpPr>
          <p:nvPr>
            <p:ph type="ftr" sz="quarter" idx="11"/>
          </p:nvPr>
        </p:nvSpPr>
        <p:spPr/>
        <p:txBody>
          <a:bodyPr/>
          <a:lstStyle/>
          <a:p>
            <a:pPr algn="ctr"/>
            <a:r>
              <a:rPr lang="en-US" altLang="zh-CN" smtClean="0"/>
              <a:t>Distributed Systems Unit 1</a:t>
            </a:r>
            <a:endParaRPr lang="zh-CN" altLang="en-US" dirty="0"/>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72</a:t>
            </a:fld>
            <a:r>
              <a:rPr lang="en-US" altLang="zh-CN" smtClean="0"/>
              <a:t>/76</a:t>
            </a:r>
            <a:endParaRPr lang="zh-CN" altLang="en-US" dirty="0"/>
          </a:p>
        </p:txBody>
      </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smtClean="0"/>
              <a:t>Distributed Pervasive/ubiquitous Systems (4)</a:t>
            </a:r>
            <a:br>
              <a:rPr lang="en-US" altLang="zh-CN" sz="3600" dirty="0" smtClean="0"/>
            </a:br>
            <a:r>
              <a:rPr lang="en-US" altLang="zh-CN" sz="3600" dirty="0" smtClean="0"/>
              <a:t>-- Properties</a:t>
            </a:r>
            <a:endParaRPr lang="zh-CN" altLang="en-US" sz="3600" dirty="0"/>
          </a:p>
        </p:txBody>
      </p:sp>
      <p:sp>
        <p:nvSpPr>
          <p:cNvPr id="3" name="内容占位符 2"/>
          <p:cNvSpPr>
            <a:spLocks noGrp="1"/>
          </p:cNvSpPr>
          <p:nvPr>
            <p:ph idx="1"/>
          </p:nvPr>
        </p:nvSpPr>
        <p:spPr/>
        <p:txBody>
          <a:bodyPr>
            <a:normAutofit fontScale="85000" lnSpcReduction="20000"/>
          </a:bodyPr>
          <a:lstStyle/>
          <a:p>
            <a:r>
              <a:rPr lang="en-US" altLang="zh-CN" dirty="0" smtClean="0">
                <a:solidFill>
                  <a:srgbClr val="0070C0"/>
                </a:solidFill>
              </a:rPr>
              <a:t>Scalability</a:t>
            </a:r>
          </a:p>
          <a:p>
            <a:r>
              <a:rPr lang="en-US" altLang="zh-CN" dirty="0" smtClean="0">
                <a:solidFill>
                  <a:srgbClr val="0070C0"/>
                </a:solidFill>
              </a:rPr>
              <a:t>Invisibility</a:t>
            </a:r>
          </a:p>
          <a:p>
            <a:pPr lvl="1"/>
            <a:r>
              <a:rPr lang="en-US" altLang="zh-CN" dirty="0" smtClean="0"/>
              <a:t>Transparency for human beings</a:t>
            </a:r>
          </a:p>
          <a:p>
            <a:pPr lvl="1"/>
            <a:r>
              <a:rPr lang="en-US" altLang="zh-CN" dirty="0" smtClean="0"/>
              <a:t>Minimal intervention of human beings</a:t>
            </a:r>
          </a:p>
          <a:p>
            <a:pPr lvl="2"/>
            <a:r>
              <a:rPr lang="en-US" altLang="zh-CN" dirty="0" smtClean="0"/>
              <a:t>Adaptation to environment changes</a:t>
            </a:r>
          </a:p>
          <a:p>
            <a:pPr lvl="2"/>
            <a:r>
              <a:rPr lang="en-US" altLang="zh-CN" dirty="0" smtClean="0"/>
              <a:t>Self-learning</a:t>
            </a:r>
          </a:p>
          <a:p>
            <a:r>
              <a:rPr lang="en-US" altLang="zh-CN" dirty="0" smtClean="0">
                <a:solidFill>
                  <a:srgbClr val="0070C0"/>
                </a:solidFill>
              </a:rPr>
              <a:t>Context-awareness</a:t>
            </a:r>
          </a:p>
          <a:p>
            <a:pPr lvl="1"/>
            <a:r>
              <a:rPr lang="en-US" altLang="zh-CN" dirty="0" smtClean="0"/>
              <a:t>Perception of changes of the environment</a:t>
            </a:r>
          </a:p>
          <a:p>
            <a:r>
              <a:rPr lang="en-US" altLang="zh-CN" dirty="0" smtClean="0">
                <a:solidFill>
                  <a:srgbClr val="0070C0"/>
                </a:solidFill>
              </a:rPr>
              <a:t>Smartness</a:t>
            </a:r>
          </a:p>
          <a:p>
            <a:r>
              <a:rPr lang="en-US" altLang="zh-CN" dirty="0" smtClean="0">
                <a:solidFill>
                  <a:srgbClr val="0070C0"/>
                </a:solidFill>
              </a:rPr>
              <a:t>Pro-action</a:t>
            </a:r>
          </a:p>
          <a:p>
            <a:pPr lvl="1"/>
            <a:r>
              <a:rPr lang="en-US" altLang="zh-CN" dirty="0" smtClean="0"/>
              <a:t>Ability to interact, “disturb” the user in order to suggest a better action</a:t>
            </a:r>
          </a:p>
          <a:p>
            <a:pPr lvl="1"/>
            <a:r>
              <a:rPr lang="en-US" altLang="zh-CN" dirty="0" smtClean="0"/>
              <a:t>To balance with invisibility!</a:t>
            </a:r>
            <a:endParaRPr lang="zh-CN" altLang="en-US" dirty="0">
              <a:solidFill>
                <a:srgbClr val="0070C0"/>
              </a:solidFill>
            </a:endParaRPr>
          </a:p>
        </p:txBody>
      </p:sp>
      <p:sp>
        <p:nvSpPr>
          <p:cNvPr id="4" name="日期占位符 3"/>
          <p:cNvSpPr>
            <a:spLocks noGrp="1"/>
          </p:cNvSpPr>
          <p:nvPr>
            <p:ph type="dt" sz="half" idx="10"/>
          </p:nvPr>
        </p:nvSpPr>
        <p:spPr/>
        <p:txBody>
          <a:bodyPr/>
          <a:lstStyle/>
          <a:p>
            <a:r>
              <a:rPr lang="en-US" altLang="zh-CN" smtClean="0"/>
              <a:t>Ling Zhou</a:t>
            </a:r>
            <a:endParaRPr lang="zh-CN" altLang="en-US" dirty="0"/>
          </a:p>
        </p:txBody>
      </p:sp>
      <p:sp>
        <p:nvSpPr>
          <p:cNvPr id="5" name="页脚占位符 4"/>
          <p:cNvSpPr>
            <a:spLocks noGrp="1"/>
          </p:cNvSpPr>
          <p:nvPr>
            <p:ph type="ftr" sz="quarter" idx="11"/>
          </p:nvPr>
        </p:nvSpPr>
        <p:spPr/>
        <p:txBody>
          <a:bodyPr/>
          <a:lstStyle/>
          <a:p>
            <a:pPr algn="ctr"/>
            <a:r>
              <a:rPr lang="en-US" altLang="zh-CN" smtClean="0"/>
              <a:t>Distributed Systems Unit 1</a:t>
            </a:r>
            <a:endParaRPr lang="zh-CN" altLang="en-US" dirty="0"/>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73</a:t>
            </a:fld>
            <a:r>
              <a:rPr lang="en-US" altLang="zh-CN" smtClean="0"/>
              <a:t>/76</a:t>
            </a:r>
            <a:endParaRPr lang="zh-CN" altLang="en-US" dirty="0"/>
          </a:p>
        </p:txBody>
      </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smtClean="0"/>
              <a:t>Distributed pervasive systems Three (overlapping) subtypes</a:t>
            </a:r>
            <a:endParaRPr lang="zh-CN" altLang="en-US" dirty="0"/>
          </a:p>
        </p:txBody>
      </p:sp>
      <p:sp>
        <p:nvSpPr>
          <p:cNvPr id="3" name="内容占位符 2"/>
          <p:cNvSpPr>
            <a:spLocks noGrp="1"/>
          </p:cNvSpPr>
          <p:nvPr>
            <p:ph idx="1"/>
          </p:nvPr>
        </p:nvSpPr>
        <p:spPr/>
        <p:txBody>
          <a:bodyPr>
            <a:normAutofit/>
          </a:bodyPr>
          <a:lstStyle/>
          <a:p>
            <a:r>
              <a:rPr lang="en-US" altLang="zh-CN" b="1" dirty="0" smtClean="0"/>
              <a:t>Ubiquitous computing systems: </a:t>
            </a:r>
            <a:r>
              <a:rPr lang="en-US" altLang="zh-CN" dirty="0" smtClean="0"/>
              <a:t>pervasive and </a:t>
            </a:r>
            <a:r>
              <a:rPr lang="en-US" altLang="zh-CN" u="sng" dirty="0" smtClean="0"/>
              <a:t>continuously present</a:t>
            </a:r>
            <a:r>
              <a:rPr lang="en-US" altLang="zh-CN" dirty="0" smtClean="0"/>
              <a:t>, i.e</a:t>
            </a:r>
            <a:r>
              <a:rPr lang="en-US" altLang="zh-CN" dirty="0" smtClean="0"/>
              <a:t>., there </a:t>
            </a:r>
            <a:r>
              <a:rPr lang="en-US" altLang="zh-CN" dirty="0" smtClean="0"/>
              <a:t>is a continuous interaction between system and user.</a:t>
            </a:r>
          </a:p>
          <a:p>
            <a:pPr>
              <a:spcBef>
                <a:spcPts val="1200"/>
              </a:spcBef>
            </a:pPr>
            <a:r>
              <a:rPr lang="en-US" altLang="zh-CN" b="1" dirty="0" smtClean="0"/>
              <a:t>Mobile computing systems: </a:t>
            </a:r>
            <a:r>
              <a:rPr lang="en-US" altLang="zh-CN" dirty="0" smtClean="0"/>
              <a:t>pervasive, but emphasis is on the fact </a:t>
            </a:r>
            <a:r>
              <a:rPr lang="en-US" altLang="zh-CN" dirty="0" smtClean="0"/>
              <a:t>that devices </a:t>
            </a:r>
            <a:r>
              <a:rPr lang="en-US" altLang="zh-CN" dirty="0" smtClean="0"/>
              <a:t>are </a:t>
            </a:r>
            <a:r>
              <a:rPr lang="en-US" altLang="zh-CN" u="sng" dirty="0" smtClean="0"/>
              <a:t>inherently mobile</a:t>
            </a:r>
            <a:r>
              <a:rPr lang="en-US" altLang="zh-CN" dirty="0" smtClean="0"/>
              <a:t>.</a:t>
            </a:r>
          </a:p>
          <a:p>
            <a:pPr>
              <a:spcBef>
                <a:spcPts val="1200"/>
              </a:spcBef>
            </a:pPr>
            <a:r>
              <a:rPr lang="en-US" altLang="zh-CN" b="1" dirty="0" smtClean="0"/>
              <a:t>Sensor (and actuator) networks: </a:t>
            </a:r>
            <a:r>
              <a:rPr lang="en-US" altLang="zh-CN" dirty="0" smtClean="0"/>
              <a:t>pervasive, with emphasis on the </a:t>
            </a:r>
            <a:r>
              <a:rPr lang="en-US" altLang="zh-CN" dirty="0" smtClean="0"/>
              <a:t>actual (</a:t>
            </a:r>
            <a:r>
              <a:rPr lang="en-US" altLang="zh-CN" dirty="0" smtClean="0"/>
              <a:t>collaborative) </a:t>
            </a:r>
            <a:r>
              <a:rPr lang="en-US" altLang="zh-CN" u="sng" dirty="0" smtClean="0"/>
              <a:t>sensing </a:t>
            </a:r>
            <a:r>
              <a:rPr lang="en-US" altLang="zh-CN" dirty="0" smtClean="0"/>
              <a:t>and </a:t>
            </a:r>
            <a:r>
              <a:rPr lang="en-US" altLang="zh-CN" u="sng" dirty="0" smtClean="0"/>
              <a:t>actuation </a:t>
            </a:r>
            <a:r>
              <a:rPr lang="en-US" altLang="zh-CN" dirty="0" smtClean="0"/>
              <a:t>of the environment.</a:t>
            </a:r>
            <a:endParaRPr lang="zh-CN" altLang="en-US" dirty="0"/>
          </a:p>
        </p:txBody>
      </p:sp>
      <p:sp>
        <p:nvSpPr>
          <p:cNvPr id="4" name="日期占位符 3"/>
          <p:cNvSpPr>
            <a:spLocks noGrp="1"/>
          </p:cNvSpPr>
          <p:nvPr>
            <p:ph type="dt" sz="half" idx="10"/>
          </p:nvPr>
        </p:nvSpPr>
        <p:spPr/>
        <p:txBody>
          <a:bodyPr/>
          <a:lstStyle/>
          <a:p>
            <a:r>
              <a:rPr lang="en-US" altLang="zh-CN" smtClean="0"/>
              <a:t>Ling Zhou</a:t>
            </a:r>
            <a:endParaRPr lang="zh-CN" altLang="en-US" dirty="0"/>
          </a:p>
        </p:txBody>
      </p:sp>
      <p:sp>
        <p:nvSpPr>
          <p:cNvPr id="5" name="页脚占位符 4"/>
          <p:cNvSpPr>
            <a:spLocks noGrp="1"/>
          </p:cNvSpPr>
          <p:nvPr>
            <p:ph type="ftr" sz="quarter" idx="11"/>
          </p:nvPr>
        </p:nvSpPr>
        <p:spPr/>
        <p:txBody>
          <a:bodyPr/>
          <a:lstStyle/>
          <a:p>
            <a:pPr algn="ctr"/>
            <a:r>
              <a:rPr lang="en-US" altLang="zh-CN" smtClean="0"/>
              <a:t>Distributed Systems Unit 1</a:t>
            </a:r>
            <a:endParaRPr lang="zh-CN" altLang="en-US" dirty="0"/>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74</a:t>
            </a:fld>
            <a:r>
              <a:rPr lang="en-US" altLang="zh-CN" smtClean="0"/>
              <a:t>/76</a:t>
            </a:r>
            <a:endParaRPr lang="zh-CN" altLang="en-US" dirty="0"/>
          </a:p>
        </p:txBody>
      </p: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Ubiquitous systems</a:t>
            </a:r>
            <a:endParaRPr lang="zh-CN" altLang="en-US" dirty="0"/>
          </a:p>
        </p:txBody>
      </p:sp>
      <p:sp>
        <p:nvSpPr>
          <p:cNvPr id="3" name="内容占位符 2"/>
          <p:cNvSpPr>
            <a:spLocks noGrp="1"/>
          </p:cNvSpPr>
          <p:nvPr>
            <p:ph idx="1"/>
          </p:nvPr>
        </p:nvSpPr>
        <p:spPr/>
        <p:txBody>
          <a:bodyPr>
            <a:normAutofit fontScale="92500" lnSpcReduction="10000"/>
          </a:bodyPr>
          <a:lstStyle/>
          <a:p>
            <a:pPr>
              <a:buNone/>
            </a:pPr>
            <a:r>
              <a:rPr lang="en-US" altLang="zh-CN" sz="3000" dirty="0" smtClean="0">
                <a:solidFill>
                  <a:srgbClr val="0070C0"/>
                </a:solidFill>
              </a:rPr>
              <a:t>Core </a:t>
            </a:r>
            <a:r>
              <a:rPr lang="en-US" altLang="zh-CN" sz="3000" dirty="0" smtClean="0">
                <a:solidFill>
                  <a:srgbClr val="0070C0"/>
                </a:solidFill>
              </a:rPr>
              <a:t>elements</a:t>
            </a:r>
          </a:p>
          <a:p>
            <a:pPr marL="514350" indent="-514350">
              <a:buFont typeface="+mj-lt"/>
              <a:buAutoNum type="arabicPeriod"/>
            </a:pPr>
            <a:r>
              <a:rPr lang="en-US" altLang="zh-CN" dirty="0" smtClean="0"/>
              <a:t>(</a:t>
            </a:r>
            <a:r>
              <a:rPr lang="en-US" altLang="zh-CN" b="1" dirty="0" smtClean="0"/>
              <a:t>Distribution</a:t>
            </a:r>
            <a:r>
              <a:rPr lang="en-US" altLang="zh-CN" dirty="0" smtClean="0"/>
              <a:t>) Devices are networked, distributed, and accessible in </a:t>
            </a:r>
            <a:r>
              <a:rPr lang="en-US" altLang="zh-CN" dirty="0" smtClean="0"/>
              <a:t>a transparent </a:t>
            </a:r>
            <a:r>
              <a:rPr lang="en-US" altLang="zh-CN" dirty="0" smtClean="0"/>
              <a:t>manner</a:t>
            </a:r>
          </a:p>
          <a:p>
            <a:pPr marL="514350" indent="-514350">
              <a:buFont typeface="+mj-lt"/>
              <a:buAutoNum type="arabicPeriod"/>
            </a:pPr>
            <a:r>
              <a:rPr lang="en-US" altLang="zh-CN" dirty="0" smtClean="0"/>
              <a:t>(</a:t>
            </a:r>
            <a:r>
              <a:rPr lang="en-US" altLang="zh-CN" b="1" dirty="0" smtClean="0"/>
              <a:t>Interaction</a:t>
            </a:r>
            <a:r>
              <a:rPr lang="en-US" altLang="zh-CN" dirty="0" smtClean="0"/>
              <a:t>) </a:t>
            </a:r>
            <a:r>
              <a:rPr lang="en-US" altLang="zh-CN" dirty="0" smtClean="0"/>
              <a:t>Interaction between users and devices is highly unobtrusive</a:t>
            </a:r>
          </a:p>
          <a:p>
            <a:pPr marL="514350" indent="-514350">
              <a:buFont typeface="+mj-lt"/>
              <a:buAutoNum type="arabicPeriod"/>
            </a:pPr>
            <a:r>
              <a:rPr lang="en-US" altLang="zh-CN" dirty="0" smtClean="0"/>
              <a:t>(</a:t>
            </a:r>
            <a:r>
              <a:rPr lang="en-US" altLang="zh-CN" b="1" dirty="0" smtClean="0"/>
              <a:t>Context awareness</a:t>
            </a:r>
            <a:r>
              <a:rPr lang="en-US" altLang="zh-CN" dirty="0" smtClean="0"/>
              <a:t>) </a:t>
            </a:r>
            <a:r>
              <a:rPr lang="en-US" altLang="zh-CN" dirty="0" smtClean="0"/>
              <a:t>The system is aware of a user’s context in order </a:t>
            </a:r>
            <a:r>
              <a:rPr lang="en-US" altLang="zh-CN" dirty="0" smtClean="0"/>
              <a:t>to optimize </a:t>
            </a:r>
            <a:r>
              <a:rPr lang="en-US" altLang="zh-CN" dirty="0" smtClean="0"/>
              <a:t>interaction</a:t>
            </a:r>
          </a:p>
          <a:p>
            <a:pPr marL="514350" indent="-514350">
              <a:buFont typeface="+mj-lt"/>
              <a:buAutoNum type="arabicPeriod"/>
            </a:pPr>
            <a:r>
              <a:rPr lang="en-US" altLang="zh-CN" dirty="0" smtClean="0"/>
              <a:t>(</a:t>
            </a:r>
            <a:r>
              <a:rPr lang="en-US" altLang="zh-CN" b="1" dirty="0" smtClean="0"/>
              <a:t>Autonomy</a:t>
            </a:r>
            <a:r>
              <a:rPr lang="en-US" altLang="zh-CN" dirty="0" smtClean="0"/>
              <a:t>) </a:t>
            </a:r>
            <a:r>
              <a:rPr lang="en-US" altLang="zh-CN" dirty="0" smtClean="0"/>
              <a:t>Devices operate autonomously without human intervention</a:t>
            </a:r>
            <a:r>
              <a:rPr lang="en-US" altLang="zh-CN" dirty="0" smtClean="0"/>
              <a:t>, and </a:t>
            </a:r>
            <a:r>
              <a:rPr lang="en-US" altLang="zh-CN" dirty="0" smtClean="0"/>
              <a:t>are thus highly self-managed</a:t>
            </a:r>
          </a:p>
          <a:p>
            <a:pPr marL="514350" indent="-514350">
              <a:buFont typeface="+mj-lt"/>
              <a:buAutoNum type="arabicPeriod"/>
            </a:pPr>
            <a:r>
              <a:rPr lang="en-US" altLang="zh-CN" dirty="0" smtClean="0"/>
              <a:t>(</a:t>
            </a:r>
            <a:r>
              <a:rPr lang="en-US" altLang="zh-CN" b="1" dirty="0" smtClean="0"/>
              <a:t>Intelligence</a:t>
            </a:r>
            <a:r>
              <a:rPr lang="en-US" altLang="zh-CN" dirty="0" smtClean="0"/>
              <a:t>) The system as a whole can handle a wide range </a:t>
            </a:r>
            <a:r>
              <a:rPr lang="en-US" altLang="zh-CN" dirty="0" smtClean="0"/>
              <a:t>of dynamic </a:t>
            </a:r>
            <a:r>
              <a:rPr lang="en-US" altLang="zh-CN" dirty="0" smtClean="0"/>
              <a:t>actions and interactions</a:t>
            </a:r>
            <a:endParaRPr lang="zh-CN" altLang="en-US" dirty="0"/>
          </a:p>
        </p:txBody>
      </p:sp>
      <p:sp>
        <p:nvSpPr>
          <p:cNvPr id="4" name="日期占位符 3"/>
          <p:cNvSpPr>
            <a:spLocks noGrp="1"/>
          </p:cNvSpPr>
          <p:nvPr>
            <p:ph type="dt" sz="half" idx="10"/>
          </p:nvPr>
        </p:nvSpPr>
        <p:spPr/>
        <p:txBody>
          <a:bodyPr/>
          <a:lstStyle/>
          <a:p>
            <a:r>
              <a:rPr lang="en-US" altLang="zh-CN" smtClean="0"/>
              <a:t>Ling Zhou</a:t>
            </a:r>
            <a:endParaRPr lang="zh-CN" altLang="en-US" dirty="0"/>
          </a:p>
        </p:txBody>
      </p:sp>
      <p:sp>
        <p:nvSpPr>
          <p:cNvPr id="5" name="页脚占位符 4"/>
          <p:cNvSpPr>
            <a:spLocks noGrp="1"/>
          </p:cNvSpPr>
          <p:nvPr>
            <p:ph type="ftr" sz="quarter" idx="11"/>
          </p:nvPr>
        </p:nvSpPr>
        <p:spPr/>
        <p:txBody>
          <a:bodyPr/>
          <a:lstStyle/>
          <a:p>
            <a:pPr algn="ctr"/>
            <a:r>
              <a:rPr lang="en-US" altLang="zh-CN" smtClean="0"/>
              <a:t>Distributed Systems Unit 1</a:t>
            </a:r>
            <a:endParaRPr lang="zh-CN" altLang="en-US" dirty="0"/>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75</a:t>
            </a:fld>
            <a:r>
              <a:rPr lang="en-US" altLang="zh-CN" smtClean="0"/>
              <a:t>/76</a:t>
            </a:r>
            <a:endParaRPr lang="zh-CN" altLang="en-US" dirty="0"/>
          </a:p>
        </p:txBody>
      </p:sp>
      <p:pic>
        <p:nvPicPr>
          <p:cNvPr id="174082" name="Picture 2" descr="See the source image"/>
          <p:cNvPicPr>
            <a:picLocks noChangeAspect="1" noChangeArrowheads="1"/>
          </p:cNvPicPr>
          <p:nvPr/>
        </p:nvPicPr>
        <p:blipFill>
          <a:blip r:embed="rId2"/>
          <a:srcRect/>
          <a:stretch>
            <a:fillRect/>
          </a:stretch>
        </p:blipFill>
        <p:spPr bwMode="auto">
          <a:xfrm>
            <a:off x="7000892" y="285728"/>
            <a:ext cx="1148420" cy="1865665"/>
          </a:xfrm>
          <a:prstGeom prst="rect">
            <a:avLst/>
          </a:prstGeom>
          <a:noFill/>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Mobile computing</a:t>
            </a:r>
            <a:endParaRPr lang="zh-CN" altLang="en-US" dirty="0"/>
          </a:p>
        </p:txBody>
      </p:sp>
      <p:sp>
        <p:nvSpPr>
          <p:cNvPr id="3" name="内容占位符 2"/>
          <p:cNvSpPr>
            <a:spLocks noGrp="1"/>
          </p:cNvSpPr>
          <p:nvPr>
            <p:ph idx="1"/>
          </p:nvPr>
        </p:nvSpPr>
        <p:spPr>
          <a:xfrm>
            <a:off x="357158" y="1935480"/>
            <a:ext cx="8572560" cy="4389120"/>
          </a:xfrm>
        </p:spPr>
        <p:txBody>
          <a:bodyPr>
            <a:normAutofit/>
          </a:bodyPr>
          <a:lstStyle/>
          <a:p>
            <a:pPr>
              <a:buNone/>
            </a:pPr>
            <a:r>
              <a:rPr lang="en-US" altLang="zh-CN" dirty="0" smtClean="0">
                <a:solidFill>
                  <a:srgbClr val="0070C0"/>
                </a:solidFill>
              </a:rPr>
              <a:t>Distinctive features</a:t>
            </a:r>
          </a:p>
          <a:p>
            <a:pPr>
              <a:spcBef>
                <a:spcPts val="1200"/>
              </a:spcBef>
            </a:pPr>
            <a:r>
              <a:rPr lang="en-US" altLang="zh-CN" sz="2400" dirty="0" smtClean="0"/>
              <a:t>A myriad of different mobile devices (</a:t>
            </a:r>
            <a:r>
              <a:rPr lang="en-US" altLang="zh-CN" sz="2400" dirty="0" err="1" smtClean="0"/>
              <a:t>smartphones</a:t>
            </a:r>
            <a:r>
              <a:rPr lang="en-US" altLang="zh-CN" sz="2400" dirty="0" smtClean="0"/>
              <a:t>, tablets, GPS devices</a:t>
            </a:r>
            <a:r>
              <a:rPr lang="en-US" altLang="zh-CN" sz="2400" dirty="0" smtClean="0"/>
              <a:t>, remote </a:t>
            </a:r>
            <a:r>
              <a:rPr lang="en-US" altLang="zh-CN" sz="2400" dirty="0" smtClean="0"/>
              <a:t>controls, active badges.</a:t>
            </a:r>
          </a:p>
          <a:p>
            <a:pPr>
              <a:spcBef>
                <a:spcPts val="1200"/>
              </a:spcBef>
            </a:pPr>
            <a:r>
              <a:rPr lang="en-US" altLang="zh-CN" sz="2400" dirty="0" smtClean="0"/>
              <a:t>Mobile implies that a device’s location is expected to change over time </a:t>
            </a:r>
            <a:r>
              <a:rPr lang="en-US" altLang="zh-CN" sz="2400" dirty="0" smtClean="0"/>
              <a:t>⇒change </a:t>
            </a:r>
            <a:r>
              <a:rPr lang="en-US" altLang="zh-CN" sz="2400" dirty="0" smtClean="0"/>
              <a:t>of local services, </a:t>
            </a:r>
            <a:r>
              <a:rPr lang="en-US" altLang="zh-CN" sz="2400" dirty="0" err="1" smtClean="0"/>
              <a:t>reachability</a:t>
            </a:r>
            <a:r>
              <a:rPr lang="en-US" altLang="zh-CN" sz="2400" dirty="0" smtClean="0"/>
              <a:t>, etc</a:t>
            </a:r>
          </a:p>
          <a:p>
            <a:pPr lvl="1">
              <a:spcBef>
                <a:spcPts val="1200"/>
              </a:spcBef>
            </a:pPr>
            <a:r>
              <a:rPr lang="en-US" altLang="zh-CN" dirty="0" smtClean="0"/>
              <a:t>Keyword</a:t>
            </a:r>
            <a:r>
              <a:rPr lang="en-US" altLang="zh-CN" dirty="0" smtClean="0"/>
              <a:t>: </a:t>
            </a:r>
            <a:r>
              <a:rPr lang="en-US" altLang="zh-CN" dirty="0" smtClean="0">
                <a:solidFill>
                  <a:srgbClr val="FF0000"/>
                </a:solidFill>
              </a:rPr>
              <a:t>discovery</a:t>
            </a:r>
            <a:r>
              <a:rPr lang="en-US" altLang="zh-CN" dirty="0" smtClean="0"/>
              <a:t>.</a:t>
            </a:r>
          </a:p>
          <a:p>
            <a:pPr>
              <a:spcBef>
                <a:spcPts val="1200"/>
              </a:spcBef>
            </a:pPr>
            <a:r>
              <a:rPr lang="en-US" altLang="zh-CN" sz="2400" dirty="0" smtClean="0"/>
              <a:t>Communication may become more difficult: no stable route, but </a:t>
            </a:r>
            <a:r>
              <a:rPr lang="en-US" altLang="zh-CN" sz="2400" dirty="0" smtClean="0"/>
              <a:t>also perhaps </a:t>
            </a:r>
            <a:r>
              <a:rPr lang="en-US" altLang="zh-CN" sz="2400" dirty="0" smtClean="0"/>
              <a:t>no guaranteed connectivity ⇒ </a:t>
            </a:r>
            <a:r>
              <a:rPr lang="en-US" altLang="zh-CN" sz="2400" dirty="0" smtClean="0">
                <a:solidFill>
                  <a:srgbClr val="FF0000"/>
                </a:solidFill>
              </a:rPr>
              <a:t>disruption-tolerant networking</a:t>
            </a:r>
            <a:r>
              <a:rPr lang="en-US" altLang="zh-CN" sz="2400" dirty="0" smtClean="0"/>
              <a:t>.</a:t>
            </a:r>
            <a:endParaRPr lang="zh-CN" altLang="en-US" sz="2400" dirty="0"/>
          </a:p>
        </p:txBody>
      </p:sp>
      <p:sp>
        <p:nvSpPr>
          <p:cNvPr id="4" name="日期占位符 3"/>
          <p:cNvSpPr>
            <a:spLocks noGrp="1"/>
          </p:cNvSpPr>
          <p:nvPr>
            <p:ph type="dt" sz="half" idx="10"/>
          </p:nvPr>
        </p:nvSpPr>
        <p:spPr/>
        <p:txBody>
          <a:bodyPr/>
          <a:lstStyle/>
          <a:p>
            <a:r>
              <a:rPr lang="en-US" altLang="zh-CN" smtClean="0"/>
              <a:t>Ling Zhou</a:t>
            </a:r>
            <a:endParaRPr lang="zh-CN" altLang="en-US" dirty="0"/>
          </a:p>
        </p:txBody>
      </p:sp>
      <p:sp>
        <p:nvSpPr>
          <p:cNvPr id="5" name="页脚占位符 4"/>
          <p:cNvSpPr>
            <a:spLocks noGrp="1"/>
          </p:cNvSpPr>
          <p:nvPr>
            <p:ph type="ftr" sz="quarter" idx="11"/>
          </p:nvPr>
        </p:nvSpPr>
        <p:spPr/>
        <p:txBody>
          <a:bodyPr/>
          <a:lstStyle/>
          <a:p>
            <a:pPr algn="ctr"/>
            <a:r>
              <a:rPr lang="en-US" altLang="zh-CN" smtClean="0"/>
              <a:t>Distributed Systems Unit 1</a:t>
            </a:r>
            <a:endParaRPr lang="zh-CN" altLang="en-US" dirty="0"/>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76</a:t>
            </a:fld>
            <a:r>
              <a:rPr lang="en-US" altLang="zh-CN" smtClean="0"/>
              <a:t>/76</a:t>
            </a:r>
            <a:endParaRPr lang="zh-CN" altLang="en-US" dirty="0"/>
          </a:p>
        </p:txBody>
      </p:sp>
      <p:pic>
        <p:nvPicPr>
          <p:cNvPr id="179202" name="Picture 2" descr="See the source image"/>
          <p:cNvPicPr>
            <a:picLocks noChangeAspect="1" noChangeArrowheads="1"/>
          </p:cNvPicPr>
          <p:nvPr/>
        </p:nvPicPr>
        <p:blipFill>
          <a:blip r:embed="rId3"/>
          <a:srcRect/>
          <a:stretch>
            <a:fillRect/>
          </a:stretch>
        </p:blipFill>
        <p:spPr bwMode="auto">
          <a:xfrm>
            <a:off x="6286512" y="285728"/>
            <a:ext cx="2428892" cy="2258161"/>
          </a:xfrm>
          <a:prstGeom prst="rect">
            <a:avLst/>
          </a:prstGeom>
          <a:noFill/>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0226" name="Picture 2" descr="Image result for gossip   + cartoon"/>
          <p:cNvPicPr>
            <a:picLocks noChangeAspect="1" noChangeArrowheads="1"/>
          </p:cNvPicPr>
          <p:nvPr/>
        </p:nvPicPr>
        <p:blipFill>
          <a:blip r:embed="rId2"/>
          <a:srcRect/>
          <a:stretch>
            <a:fillRect/>
          </a:stretch>
        </p:blipFill>
        <p:spPr bwMode="auto">
          <a:xfrm>
            <a:off x="6286500" y="2571744"/>
            <a:ext cx="2857500" cy="1638300"/>
          </a:xfrm>
          <a:prstGeom prst="rect">
            <a:avLst/>
          </a:prstGeom>
          <a:noFill/>
        </p:spPr>
      </p:pic>
      <p:sp>
        <p:nvSpPr>
          <p:cNvPr id="2" name="标题 1"/>
          <p:cNvSpPr>
            <a:spLocks noGrp="1"/>
          </p:cNvSpPr>
          <p:nvPr>
            <p:ph type="title"/>
          </p:nvPr>
        </p:nvSpPr>
        <p:spPr/>
        <p:txBody>
          <a:bodyPr/>
          <a:lstStyle/>
          <a:p>
            <a:r>
              <a:rPr lang="en-US" altLang="zh-CN" dirty="0" smtClean="0"/>
              <a:t>Mobility patterns</a:t>
            </a:r>
            <a:endParaRPr lang="zh-CN" altLang="en-US" dirty="0"/>
          </a:p>
        </p:txBody>
      </p:sp>
      <p:sp>
        <p:nvSpPr>
          <p:cNvPr id="3" name="内容占位符 2"/>
          <p:cNvSpPr>
            <a:spLocks noGrp="1"/>
          </p:cNvSpPr>
          <p:nvPr>
            <p:ph idx="1"/>
          </p:nvPr>
        </p:nvSpPr>
        <p:spPr/>
        <p:txBody>
          <a:bodyPr>
            <a:normAutofit fontScale="92500" lnSpcReduction="20000"/>
          </a:bodyPr>
          <a:lstStyle/>
          <a:p>
            <a:r>
              <a:rPr lang="en-US" altLang="zh-CN" dirty="0" smtClean="0"/>
              <a:t>Relationship </a:t>
            </a:r>
            <a:r>
              <a:rPr lang="en-US" altLang="zh-CN" dirty="0" smtClean="0"/>
              <a:t>between </a:t>
            </a:r>
            <a:r>
              <a:rPr lang="en-US" altLang="zh-CN" dirty="0" smtClean="0">
                <a:solidFill>
                  <a:srgbClr val="0070C0"/>
                </a:solidFill>
              </a:rPr>
              <a:t>information dissemination </a:t>
            </a:r>
            <a:r>
              <a:rPr lang="en-US" altLang="zh-CN" dirty="0" smtClean="0"/>
              <a:t>and </a:t>
            </a:r>
            <a:r>
              <a:rPr lang="en-US" altLang="zh-CN" dirty="0" smtClean="0">
                <a:solidFill>
                  <a:srgbClr val="0070C0"/>
                </a:solidFill>
              </a:rPr>
              <a:t>human mobility</a:t>
            </a:r>
            <a:r>
              <a:rPr lang="en-US" altLang="zh-CN" dirty="0" smtClean="0"/>
              <a:t>?</a:t>
            </a:r>
            <a:endParaRPr lang="en-US" altLang="zh-CN" dirty="0" smtClean="0"/>
          </a:p>
          <a:p>
            <a:r>
              <a:rPr lang="en-US" altLang="zh-CN" b="1" dirty="0" smtClean="0"/>
              <a:t>Basic idea: </a:t>
            </a:r>
            <a:r>
              <a:rPr lang="en-US" altLang="zh-CN" dirty="0" smtClean="0"/>
              <a:t>an encounter allows for the exchange of </a:t>
            </a:r>
            <a:r>
              <a:rPr lang="en-US" altLang="zh-CN" dirty="0" smtClean="0"/>
              <a:t>information (packet-switched </a:t>
            </a:r>
            <a:r>
              <a:rPr lang="en-US" altLang="zh-CN" dirty="0" smtClean="0"/>
              <a:t>networks</a:t>
            </a:r>
            <a:r>
              <a:rPr lang="en-US" altLang="zh-CN" dirty="0" smtClean="0"/>
              <a:t>)</a:t>
            </a:r>
          </a:p>
          <a:p>
            <a:endParaRPr lang="en-US" altLang="zh-CN" dirty="0" smtClean="0"/>
          </a:p>
          <a:p>
            <a:r>
              <a:rPr lang="en-US" altLang="zh-CN" dirty="0" smtClean="0"/>
              <a:t>A successful strategy</a:t>
            </a:r>
          </a:p>
          <a:p>
            <a:pPr lvl="1"/>
            <a:r>
              <a:rPr lang="en-US" altLang="zh-CN" dirty="0" smtClean="0"/>
              <a:t>Alice’s world consists of friends and strangers.</a:t>
            </a:r>
          </a:p>
          <a:p>
            <a:pPr lvl="1"/>
            <a:r>
              <a:rPr lang="en-US" altLang="zh-CN" dirty="0" smtClean="0"/>
              <a:t>If Alice wants to get a message to Bob: hand it out to all her </a:t>
            </a:r>
            <a:r>
              <a:rPr lang="en-US" altLang="zh-CN" dirty="0" smtClean="0"/>
              <a:t>friends </a:t>
            </a:r>
          </a:p>
          <a:p>
            <a:pPr lvl="1"/>
            <a:r>
              <a:rPr lang="en-US" altLang="zh-CN" dirty="0" smtClean="0"/>
              <a:t>Friend passes message to Bob at first encounter</a:t>
            </a:r>
          </a:p>
          <a:p>
            <a:pPr lvl="1"/>
            <a:endParaRPr lang="en-US" altLang="zh-CN" dirty="0" smtClean="0"/>
          </a:p>
          <a:p>
            <a:r>
              <a:rPr lang="en-US" altLang="zh-CN" b="1" dirty="0" smtClean="0"/>
              <a:t>Observation: </a:t>
            </a:r>
            <a:r>
              <a:rPr lang="en-US" altLang="zh-CN" u="sng" dirty="0" smtClean="0"/>
              <a:t>This </a:t>
            </a:r>
            <a:r>
              <a:rPr lang="en-US" altLang="zh-CN" u="sng" dirty="0" smtClean="0"/>
              <a:t>strategy works </a:t>
            </a:r>
            <a:r>
              <a:rPr lang="en-US" altLang="zh-CN" dirty="0" smtClean="0"/>
              <a:t>because (apparently) there are relatively </a:t>
            </a:r>
            <a:r>
              <a:rPr lang="en-US" altLang="zh-CN" dirty="0" smtClean="0">
                <a:solidFill>
                  <a:srgbClr val="0070C0"/>
                </a:solidFill>
              </a:rPr>
              <a:t>closed communities </a:t>
            </a:r>
            <a:r>
              <a:rPr lang="en-US" altLang="zh-CN" dirty="0" smtClean="0"/>
              <a:t>of friends.</a:t>
            </a:r>
            <a:endParaRPr lang="zh-CN" altLang="en-US" dirty="0"/>
          </a:p>
        </p:txBody>
      </p:sp>
      <p:sp>
        <p:nvSpPr>
          <p:cNvPr id="4" name="日期占位符 3"/>
          <p:cNvSpPr>
            <a:spLocks noGrp="1"/>
          </p:cNvSpPr>
          <p:nvPr>
            <p:ph type="dt" sz="half" idx="10"/>
          </p:nvPr>
        </p:nvSpPr>
        <p:spPr/>
        <p:txBody>
          <a:bodyPr/>
          <a:lstStyle/>
          <a:p>
            <a:r>
              <a:rPr lang="en-US" altLang="zh-CN" smtClean="0"/>
              <a:t>Ling Zhou</a:t>
            </a:r>
            <a:endParaRPr lang="zh-CN" altLang="en-US" dirty="0"/>
          </a:p>
        </p:txBody>
      </p:sp>
      <p:sp>
        <p:nvSpPr>
          <p:cNvPr id="5" name="页脚占位符 4"/>
          <p:cNvSpPr>
            <a:spLocks noGrp="1"/>
          </p:cNvSpPr>
          <p:nvPr>
            <p:ph type="ftr" sz="quarter" idx="11"/>
          </p:nvPr>
        </p:nvSpPr>
        <p:spPr/>
        <p:txBody>
          <a:bodyPr/>
          <a:lstStyle/>
          <a:p>
            <a:pPr algn="ctr"/>
            <a:r>
              <a:rPr lang="en-US" altLang="zh-CN" smtClean="0"/>
              <a:t>Distributed Systems Unit 1</a:t>
            </a:r>
            <a:endParaRPr lang="zh-CN" altLang="en-US" dirty="0"/>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77</a:t>
            </a:fld>
            <a:r>
              <a:rPr lang="en-US" altLang="zh-CN" smtClean="0"/>
              <a:t>/76</a:t>
            </a:r>
            <a:endParaRPr lang="zh-CN" altLang="en-US" dirty="0"/>
          </a:p>
        </p:txBody>
      </p:sp>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571480"/>
            <a:ext cx="8229600" cy="857256"/>
          </a:xfrm>
        </p:spPr>
        <p:txBody>
          <a:bodyPr>
            <a:normAutofit/>
          </a:bodyPr>
          <a:lstStyle/>
          <a:p>
            <a:r>
              <a:rPr lang="en-US" altLang="zh-CN" dirty="0" smtClean="0"/>
              <a:t>How mobile are people?</a:t>
            </a:r>
            <a:endParaRPr lang="zh-CN" altLang="en-US" dirty="0"/>
          </a:p>
        </p:txBody>
      </p:sp>
      <p:sp>
        <p:nvSpPr>
          <p:cNvPr id="3" name="内容占位符 2"/>
          <p:cNvSpPr>
            <a:spLocks noGrp="1"/>
          </p:cNvSpPr>
          <p:nvPr>
            <p:ph idx="1"/>
          </p:nvPr>
        </p:nvSpPr>
        <p:spPr>
          <a:xfrm>
            <a:off x="457200" y="1571612"/>
            <a:ext cx="8229600" cy="4752988"/>
          </a:xfrm>
        </p:spPr>
        <p:txBody>
          <a:bodyPr>
            <a:normAutofit lnSpcReduction="10000"/>
          </a:bodyPr>
          <a:lstStyle/>
          <a:p>
            <a:r>
              <a:rPr lang="en-US" altLang="zh-CN" dirty="0" smtClean="0"/>
              <a:t>Experimental </a:t>
            </a:r>
            <a:r>
              <a:rPr lang="en-US" altLang="zh-CN" dirty="0" smtClean="0"/>
              <a:t>results</a:t>
            </a:r>
          </a:p>
          <a:p>
            <a:r>
              <a:rPr lang="en-US" altLang="zh-CN" dirty="0" smtClean="0"/>
              <a:t>Tracing 100,000 cell-phone users during six months leads to</a:t>
            </a:r>
            <a:r>
              <a:rPr lang="en-US" altLang="zh-CN" dirty="0" smtClean="0"/>
              <a:t>:</a:t>
            </a:r>
          </a:p>
          <a:p>
            <a:endParaRPr lang="en-US" altLang="zh-CN" dirty="0" smtClean="0"/>
          </a:p>
          <a:p>
            <a:endParaRPr lang="en-US" altLang="zh-CN" dirty="0" smtClean="0"/>
          </a:p>
          <a:p>
            <a:endParaRPr lang="en-US" altLang="zh-CN" dirty="0" smtClean="0"/>
          </a:p>
          <a:p>
            <a:endParaRPr lang="en-US" altLang="zh-CN" dirty="0" smtClean="0"/>
          </a:p>
          <a:p>
            <a:endParaRPr lang="en-US" altLang="zh-CN" dirty="0" smtClean="0"/>
          </a:p>
          <a:p>
            <a:endParaRPr lang="en-US" altLang="zh-CN" dirty="0" smtClean="0"/>
          </a:p>
          <a:p>
            <a:r>
              <a:rPr lang="en-US" altLang="zh-CN" dirty="0" smtClean="0"/>
              <a:t>Moreover: people tend to return to the same place after 24, 48, or 72 hours </a:t>
            </a:r>
            <a:r>
              <a:rPr lang="en-US" altLang="zh-CN" dirty="0" smtClean="0"/>
              <a:t>⇒ we’re </a:t>
            </a:r>
            <a:r>
              <a:rPr lang="en-US" altLang="zh-CN" dirty="0" smtClean="0">
                <a:solidFill>
                  <a:srgbClr val="FF0000"/>
                </a:solidFill>
              </a:rPr>
              <a:t>not that mobile</a:t>
            </a:r>
            <a:r>
              <a:rPr lang="en-US" altLang="zh-CN" dirty="0" smtClean="0"/>
              <a:t>.</a:t>
            </a:r>
            <a:endParaRPr lang="zh-CN" altLang="en-US" dirty="0"/>
          </a:p>
        </p:txBody>
      </p:sp>
      <p:sp>
        <p:nvSpPr>
          <p:cNvPr id="4" name="日期占位符 3"/>
          <p:cNvSpPr>
            <a:spLocks noGrp="1"/>
          </p:cNvSpPr>
          <p:nvPr>
            <p:ph type="dt" sz="half" idx="10"/>
          </p:nvPr>
        </p:nvSpPr>
        <p:spPr/>
        <p:txBody>
          <a:bodyPr/>
          <a:lstStyle/>
          <a:p>
            <a:r>
              <a:rPr lang="en-US" altLang="zh-CN" smtClean="0"/>
              <a:t>Ling Zhou</a:t>
            </a:r>
            <a:endParaRPr lang="zh-CN" altLang="en-US" dirty="0"/>
          </a:p>
        </p:txBody>
      </p:sp>
      <p:sp>
        <p:nvSpPr>
          <p:cNvPr id="5" name="页脚占位符 4"/>
          <p:cNvSpPr>
            <a:spLocks noGrp="1"/>
          </p:cNvSpPr>
          <p:nvPr>
            <p:ph type="ftr" sz="quarter" idx="11"/>
          </p:nvPr>
        </p:nvSpPr>
        <p:spPr/>
        <p:txBody>
          <a:bodyPr/>
          <a:lstStyle/>
          <a:p>
            <a:pPr algn="ctr"/>
            <a:r>
              <a:rPr lang="en-US" altLang="zh-CN" smtClean="0"/>
              <a:t>Distributed Systems Unit 1</a:t>
            </a:r>
            <a:endParaRPr lang="zh-CN" altLang="en-US" dirty="0"/>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78</a:t>
            </a:fld>
            <a:r>
              <a:rPr lang="en-US" altLang="zh-CN" smtClean="0"/>
              <a:t>/76</a:t>
            </a:r>
            <a:endParaRPr lang="zh-CN" altLang="en-US" dirty="0"/>
          </a:p>
        </p:txBody>
      </p:sp>
      <p:pic>
        <p:nvPicPr>
          <p:cNvPr id="7" name="图片 6" descr="mobility.png"/>
          <p:cNvPicPr>
            <a:picLocks noChangeAspect="1"/>
          </p:cNvPicPr>
          <p:nvPr/>
        </p:nvPicPr>
        <p:blipFill>
          <a:blip r:embed="rId2"/>
          <a:stretch>
            <a:fillRect/>
          </a:stretch>
        </p:blipFill>
        <p:spPr>
          <a:xfrm>
            <a:off x="2357422" y="2428868"/>
            <a:ext cx="4572032" cy="2897262"/>
          </a:xfrm>
          <a:prstGeom prst="rect">
            <a:avLst/>
          </a:prstGeom>
        </p:spPr>
      </p:pic>
      <p:pic>
        <p:nvPicPr>
          <p:cNvPr id="181250" name="Picture 2" descr="Image result for go home   + cartoon"/>
          <p:cNvPicPr>
            <a:picLocks noChangeAspect="1" noChangeArrowheads="1"/>
          </p:cNvPicPr>
          <p:nvPr/>
        </p:nvPicPr>
        <p:blipFill>
          <a:blip r:embed="rId3"/>
          <a:srcRect/>
          <a:stretch>
            <a:fillRect/>
          </a:stretch>
        </p:blipFill>
        <p:spPr bwMode="auto">
          <a:xfrm>
            <a:off x="6858016" y="357166"/>
            <a:ext cx="1980261" cy="1571636"/>
          </a:xfrm>
          <a:prstGeom prst="rect">
            <a:avLst/>
          </a:prstGeom>
          <a:noFill/>
        </p:spPr>
      </p:pic>
      <p:pic>
        <p:nvPicPr>
          <p:cNvPr id="181252" name="Picture 4" descr="Image result for go home   + cartoon"/>
          <p:cNvPicPr>
            <a:picLocks noChangeAspect="1" noChangeArrowheads="1"/>
          </p:cNvPicPr>
          <p:nvPr/>
        </p:nvPicPr>
        <p:blipFill>
          <a:blip r:embed="rId4"/>
          <a:srcRect b="13568"/>
          <a:stretch>
            <a:fillRect/>
          </a:stretch>
        </p:blipFill>
        <p:spPr bwMode="auto">
          <a:xfrm>
            <a:off x="6858000" y="2643182"/>
            <a:ext cx="2286000" cy="1605354"/>
          </a:xfrm>
          <a:prstGeom prst="rect">
            <a:avLst/>
          </a:prstGeom>
          <a:noFill/>
        </p:spPr>
      </p:pic>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Sensor networks</a:t>
            </a:r>
            <a:endParaRPr lang="zh-CN" altLang="en-US" dirty="0"/>
          </a:p>
        </p:txBody>
      </p:sp>
      <p:sp>
        <p:nvSpPr>
          <p:cNvPr id="3" name="内容占位符 2"/>
          <p:cNvSpPr>
            <a:spLocks noGrp="1"/>
          </p:cNvSpPr>
          <p:nvPr>
            <p:ph idx="1"/>
          </p:nvPr>
        </p:nvSpPr>
        <p:spPr/>
        <p:txBody>
          <a:bodyPr/>
          <a:lstStyle/>
          <a:p>
            <a:pPr>
              <a:buNone/>
            </a:pPr>
            <a:r>
              <a:rPr lang="en-US" altLang="zh-CN" dirty="0" smtClean="0"/>
              <a:t>Characteristics</a:t>
            </a:r>
          </a:p>
          <a:p>
            <a:r>
              <a:rPr lang="en-US" altLang="zh-CN" dirty="0" smtClean="0"/>
              <a:t>The nodes to which sensors are attached are:</a:t>
            </a:r>
          </a:p>
          <a:p>
            <a:pPr lvl="1"/>
            <a:r>
              <a:rPr lang="en-US" altLang="zh-CN" dirty="0" smtClean="0"/>
              <a:t>Many (10s-1000s)</a:t>
            </a:r>
          </a:p>
          <a:p>
            <a:pPr lvl="1"/>
            <a:r>
              <a:rPr lang="en-US" altLang="zh-CN" dirty="0" smtClean="0"/>
              <a:t>Simple (small memory/compute/communication capacity)</a:t>
            </a:r>
          </a:p>
          <a:p>
            <a:pPr lvl="1"/>
            <a:r>
              <a:rPr lang="en-US" altLang="zh-CN" dirty="0" smtClean="0"/>
              <a:t>Often battery-powered (or even battery-less)</a:t>
            </a:r>
            <a:endParaRPr lang="zh-CN" altLang="en-US" dirty="0"/>
          </a:p>
        </p:txBody>
      </p:sp>
      <p:sp>
        <p:nvSpPr>
          <p:cNvPr id="4" name="日期占位符 3"/>
          <p:cNvSpPr>
            <a:spLocks noGrp="1"/>
          </p:cNvSpPr>
          <p:nvPr>
            <p:ph type="dt" sz="half" idx="10"/>
          </p:nvPr>
        </p:nvSpPr>
        <p:spPr/>
        <p:txBody>
          <a:bodyPr/>
          <a:lstStyle/>
          <a:p>
            <a:r>
              <a:rPr lang="en-US" altLang="zh-CN" smtClean="0"/>
              <a:t>Ling Zhou</a:t>
            </a:r>
            <a:endParaRPr lang="zh-CN" altLang="en-US" dirty="0"/>
          </a:p>
        </p:txBody>
      </p:sp>
      <p:sp>
        <p:nvSpPr>
          <p:cNvPr id="5" name="页脚占位符 4"/>
          <p:cNvSpPr>
            <a:spLocks noGrp="1"/>
          </p:cNvSpPr>
          <p:nvPr>
            <p:ph type="ftr" sz="quarter" idx="11"/>
          </p:nvPr>
        </p:nvSpPr>
        <p:spPr/>
        <p:txBody>
          <a:bodyPr/>
          <a:lstStyle/>
          <a:p>
            <a:pPr algn="ctr"/>
            <a:r>
              <a:rPr lang="en-US" altLang="zh-CN" smtClean="0"/>
              <a:t>Distributed Systems Unit 1</a:t>
            </a:r>
            <a:endParaRPr lang="zh-CN" altLang="en-US" dirty="0"/>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79</a:t>
            </a:fld>
            <a:r>
              <a:rPr lang="en-US" altLang="zh-CN" smtClean="0"/>
              <a:t>/76</a:t>
            </a:r>
            <a:endParaRPr lang="zh-CN" altLang="en-US"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smtClean="0"/>
              <a:t>What are Distributed Systems (</a:t>
            </a:r>
            <a:r>
              <a:rPr lang="en-US" altLang="zh-CN" dirty="0" smtClean="0">
                <a:solidFill>
                  <a:srgbClr val="FF0000"/>
                </a:solidFill>
              </a:rPr>
              <a:t>DS</a:t>
            </a:r>
            <a:r>
              <a:rPr lang="en-US" altLang="zh-CN" dirty="0" smtClean="0"/>
              <a:t>)?</a:t>
            </a:r>
            <a:endParaRPr lang="zh-CN" altLang="en-US" dirty="0"/>
          </a:p>
        </p:txBody>
      </p:sp>
      <p:pic>
        <p:nvPicPr>
          <p:cNvPr id="1026" name="Picture 2"/>
          <p:cNvPicPr>
            <a:picLocks noChangeAspect="1" noChangeArrowheads="1"/>
          </p:cNvPicPr>
          <p:nvPr/>
        </p:nvPicPr>
        <p:blipFill>
          <a:blip r:embed="rId3" cstate="print"/>
          <a:srcRect/>
          <a:stretch>
            <a:fillRect/>
          </a:stretch>
        </p:blipFill>
        <p:spPr bwMode="auto">
          <a:xfrm>
            <a:off x="395536" y="2204864"/>
            <a:ext cx="2700338" cy="2813685"/>
          </a:xfrm>
          <a:prstGeom prst="rect">
            <a:avLst/>
          </a:prstGeom>
          <a:noFill/>
          <a:ln w="9525">
            <a:noFill/>
            <a:miter lim="800000"/>
            <a:headEnd/>
            <a:tailEnd/>
          </a:ln>
        </p:spPr>
      </p:pic>
      <p:pic>
        <p:nvPicPr>
          <p:cNvPr id="4" name="Picture 3"/>
          <p:cNvPicPr>
            <a:picLocks noChangeAspect="1" noChangeArrowheads="1"/>
          </p:cNvPicPr>
          <p:nvPr/>
        </p:nvPicPr>
        <p:blipFill>
          <a:blip r:embed="rId4" cstate="print"/>
          <a:srcRect/>
          <a:stretch>
            <a:fillRect/>
          </a:stretch>
        </p:blipFill>
        <p:spPr bwMode="auto">
          <a:xfrm>
            <a:off x="3497708" y="2167086"/>
            <a:ext cx="5538788" cy="4286250"/>
          </a:xfrm>
          <a:prstGeom prst="rect">
            <a:avLst/>
          </a:prstGeom>
          <a:noFill/>
          <a:ln w="9525">
            <a:noFill/>
            <a:miter lim="800000"/>
            <a:headEnd/>
            <a:tailEnd/>
          </a:ln>
        </p:spPr>
      </p:pic>
      <p:sp>
        <p:nvSpPr>
          <p:cNvPr id="6" name="日期占位符 5"/>
          <p:cNvSpPr>
            <a:spLocks noGrp="1"/>
          </p:cNvSpPr>
          <p:nvPr>
            <p:ph type="dt" sz="half" idx="10"/>
          </p:nvPr>
        </p:nvSpPr>
        <p:spPr/>
        <p:txBody>
          <a:bodyPr/>
          <a:lstStyle/>
          <a:p>
            <a:r>
              <a:rPr lang="en-US" altLang="zh-CN" smtClean="0"/>
              <a:t>Ling Zhou</a:t>
            </a:r>
            <a:endParaRPr lang="zh-CN" altLang="en-US" dirty="0"/>
          </a:p>
        </p:txBody>
      </p:sp>
      <p:sp>
        <p:nvSpPr>
          <p:cNvPr id="7" name="页脚占位符 6"/>
          <p:cNvSpPr>
            <a:spLocks noGrp="1"/>
          </p:cNvSpPr>
          <p:nvPr>
            <p:ph type="ftr" sz="quarter" idx="11"/>
          </p:nvPr>
        </p:nvSpPr>
        <p:spPr/>
        <p:txBody>
          <a:bodyPr/>
          <a:lstStyle/>
          <a:p>
            <a:pPr algn="ctr"/>
            <a:r>
              <a:rPr lang="en-US" altLang="zh-CN" smtClean="0"/>
              <a:t>Distributed Systems Unit 1</a:t>
            </a:r>
            <a:endParaRPr lang="zh-CN" altLang="en-US" dirty="0"/>
          </a:p>
        </p:txBody>
      </p:sp>
      <p:sp>
        <p:nvSpPr>
          <p:cNvPr id="9" name="灯片编号占位符 8"/>
          <p:cNvSpPr>
            <a:spLocks noGrp="1"/>
          </p:cNvSpPr>
          <p:nvPr>
            <p:ph type="sldNum" sz="quarter" idx="12"/>
          </p:nvPr>
        </p:nvSpPr>
        <p:spPr/>
        <p:txBody>
          <a:bodyPr/>
          <a:lstStyle/>
          <a:p>
            <a:fld id="{0C913308-F349-4B6D-A68A-DD1791B4A57B}" type="slidenum">
              <a:rPr lang="zh-CN" altLang="en-US" smtClean="0"/>
              <a:pPr/>
              <a:t>8</a:t>
            </a:fld>
            <a:r>
              <a:rPr lang="en-US" altLang="zh-CN" smtClean="0"/>
              <a:t>/76</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2"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1+#ppt_w/2"/>
                                          </p:val>
                                        </p:tav>
                                        <p:tav tm="100000">
                                          <p:val>
                                            <p:strVal val="#ppt_x"/>
                                          </p:val>
                                        </p:tav>
                                      </p:tavLst>
                                    </p:anim>
                                    <p:anim calcmode="lin" valueType="num">
                                      <p:cBhvr additive="base">
                                        <p:cTn id="12"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smtClean="0"/>
              <a:t>Embedded Home Environment</a:t>
            </a:r>
            <a:endParaRPr lang="zh-CN" altLang="en-US" dirty="0"/>
          </a:p>
        </p:txBody>
      </p:sp>
      <p:sp>
        <p:nvSpPr>
          <p:cNvPr id="4" name="日期占位符 3"/>
          <p:cNvSpPr>
            <a:spLocks noGrp="1"/>
          </p:cNvSpPr>
          <p:nvPr>
            <p:ph type="dt" sz="half" idx="10"/>
          </p:nvPr>
        </p:nvSpPr>
        <p:spPr/>
        <p:txBody>
          <a:bodyPr/>
          <a:lstStyle/>
          <a:p>
            <a:r>
              <a:rPr lang="en-US" altLang="zh-CN" smtClean="0"/>
              <a:t>Ling Zhou</a:t>
            </a:r>
            <a:endParaRPr lang="zh-CN" altLang="en-US" dirty="0"/>
          </a:p>
        </p:txBody>
      </p:sp>
      <p:sp>
        <p:nvSpPr>
          <p:cNvPr id="5" name="页脚占位符 4"/>
          <p:cNvSpPr>
            <a:spLocks noGrp="1"/>
          </p:cNvSpPr>
          <p:nvPr>
            <p:ph type="ftr" sz="quarter" idx="11"/>
          </p:nvPr>
        </p:nvSpPr>
        <p:spPr/>
        <p:txBody>
          <a:bodyPr/>
          <a:lstStyle/>
          <a:p>
            <a:pPr algn="ctr"/>
            <a:r>
              <a:rPr lang="en-US" altLang="zh-CN" smtClean="0"/>
              <a:t>Distributed Systems Unit 1</a:t>
            </a:r>
            <a:endParaRPr lang="zh-CN" altLang="en-US" dirty="0"/>
          </a:p>
        </p:txBody>
      </p:sp>
      <p:pic>
        <p:nvPicPr>
          <p:cNvPr id="2051" name="Picture 3"/>
          <p:cNvPicPr>
            <a:picLocks noChangeAspect="1" noChangeArrowheads="1"/>
          </p:cNvPicPr>
          <p:nvPr/>
        </p:nvPicPr>
        <p:blipFill>
          <a:blip r:embed="rId3" cstate="print"/>
          <a:srcRect/>
          <a:stretch>
            <a:fillRect/>
          </a:stretch>
        </p:blipFill>
        <p:spPr bwMode="auto">
          <a:xfrm>
            <a:off x="539552" y="1916832"/>
            <a:ext cx="8121015" cy="4554855"/>
          </a:xfrm>
          <a:prstGeom prst="rect">
            <a:avLst/>
          </a:prstGeom>
          <a:noFill/>
          <a:ln w="9525">
            <a:noFill/>
            <a:miter lim="800000"/>
            <a:headEnd/>
            <a:tailEnd/>
          </a:ln>
        </p:spPr>
      </p:pic>
      <p:sp>
        <p:nvSpPr>
          <p:cNvPr id="7" name="灯片编号占位符 6"/>
          <p:cNvSpPr>
            <a:spLocks noGrp="1"/>
          </p:cNvSpPr>
          <p:nvPr>
            <p:ph type="sldNum" sz="quarter" idx="12"/>
          </p:nvPr>
        </p:nvSpPr>
        <p:spPr/>
        <p:txBody>
          <a:bodyPr/>
          <a:lstStyle/>
          <a:p>
            <a:fld id="{0C913308-F349-4B6D-A68A-DD1791B4A57B}" type="slidenum">
              <a:rPr lang="zh-CN" altLang="en-US" smtClean="0"/>
              <a:pPr/>
              <a:t>80</a:t>
            </a:fld>
            <a:r>
              <a:rPr lang="en-US" altLang="zh-CN" smtClean="0"/>
              <a:t>/76</a:t>
            </a:r>
            <a:endParaRPr lang="zh-CN" altLang="en-US" dirty="0"/>
          </a:p>
        </p:txBody>
      </p:sp>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smtClean="0"/>
              <a:t>Home and Personal Appliances (2)</a:t>
            </a:r>
            <a:endParaRPr lang="zh-CN" altLang="en-US" dirty="0"/>
          </a:p>
        </p:txBody>
      </p:sp>
      <p:sp>
        <p:nvSpPr>
          <p:cNvPr id="4" name="日期占位符 3"/>
          <p:cNvSpPr>
            <a:spLocks noGrp="1"/>
          </p:cNvSpPr>
          <p:nvPr>
            <p:ph type="dt" sz="half" idx="10"/>
          </p:nvPr>
        </p:nvSpPr>
        <p:spPr/>
        <p:txBody>
          <a:bodyPr/>
          <a:lstStyle/>
          <a:p>
            <a:r>
              <a:rPr lang="en-US" altLang="zh-CN" smtClean="0"/>
              <a:t>Ling Zhou</a:t>
            </a:r>
            <a:endParaRPr lang="zh-CN" altLang="en-US" dirty="0"/>
          </a:p>
        </p:txBody>
      </p:sp>
      <p:sp>
        <p:nvSpPr>
          <p:cNvPr id="5" name="页脚占位符 4"/>
          <p:cNvSpPr>
            <a:spLocks noGrp="1"/>
          </p:cNvSpPr>
          <p:nvPr>
            <p:ph type="ftr" sz="quarter" idx="11"/>
          </p:nvPr>
        </p:nvSpPr>
        <p:spPr/>
        <p:txBody>
          <a:bodyPr/>
          <a:lstStyle/>
          <a:p>
            <a:pPr algn="ctr"/>
            <a:r>
              <a:rPr lang="en-US" altLang="zh-CN" smtClean="0"/>
              <a:t>Distributed Systems Unit 1</a:t>
            </a:r>
            <a:endParaRPr lang="zh-CN" altLang="en-US" dirty="0"/>
          </a:p>
        </p:txBody>
      </p:sp>
      <p:pic>
        <p:nvPicPr>
          <p:cNvPr id="3074" name="Picture 2"/>
          <p:cNvPicPr>
            <a:picLocks noChangeAspect="1" noChangeArrowheads="1"/>
          </p:cNvPicPr>
          <p:nvPr/>
        </p:nvPicPr>
        <p:blipFill>
          <a:blip r:embed="rId2" cstate="print"/>
          <a:srcRect/>
          <a:stretch>
            <a:fillRect/>
          </a:stretch>
        </p:blipFill>
        <p:spPr bwMode="auto">
          <a:xfrm>
            <a:off x="1043608" y="1942678"/>
            <a:ext cx="7034213" cy="4438650"/>
          </a:xfrm>
          <a:prstGeom prst="rect">
            <a:avLst/>
          </a:prstGeom>
          <a:noFill/>
          <a:ln w="9525">
            <a:noFill/>
            <a:miter lim="800000"/>
            <a:headEnd/>
            <a:tailEnd/>
          </a:ln>
        </p:spPr>
      </p:pic>
      <p:sp>
        <p:nvSpPr>
          <p:cNvPr id="7" name="灯片编号占位符 6"/>
          <p:cNvSpPr>
            <a:spLocks noGrp="1"/>
          </p:cNvSpPr>
          <p:nvPr>
            <p:ph type="sldNum" sz="quarter" idx="12"/>
          </p:nvPr>
        </p:nvSpPr>
        <p:spPr/>
        <p:txBody>
          <a:bodyPr/>
          <a:lstStyle/>
          <a:p>
            <a:fld id="{0C913308-F349-4B6D-A68A-DD1791B4A57B}" type="slidenum">
              <a:rPr lang="zh-CN" altLang="en-US" smtClean="0"/>
              <a:pPr/>
              <a:t>81</a:t>
            </a:fld>
            <a:r>
              <a:rPr lang="en-US" altLang="zh-CN" smtClean="0"/>
              <a:t>/76</a:t>
            </a:r>
            <a:endParaRPr lang="zh-CN" altLang="en-US" dirty="0"/>
          </a:p>
        </p:txBody>
      </p:sp>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4"/>
          <p:cNvPicPr>
            <a:picLocks noChangeAspect="1" noChangeArrowheads="1"/>
          </p:cNvPicPr>
          <p:nvPr/>
        </p:nvPicPr>
        <p:blipFill>
          <a:blip r:embed="rId3" cstate="print"/>
          <a:srcRect/>
          <a:stretch>
            <a:fillRect/>
          </a:stretch>
        </p:blipFill>
        <p:spPr bwMode="auto">
          <a:xfrm>
            <a:off x="214285" y="1500175"/>
            <a:ext cx="5953125" cy="3845719"/>
          </a:xfrm>
          <a:prstGeom prst="rect">
            <a:avLst/>
          </a:prstGeom>
          <a:noFill/>
          <a:ln w="9525">
            <a:noFill/>
            <a:miter lim="800000"/>
            <a:headEnd/>
            <a:tailEnd/>
          </a:ln>
        </p:spPr>
      </p:pic>
      <p:sp>
        <p:nvSpPr>
          <p:cNvPr id="2" name="标题 1"/>
          <p:cNvSpPr>
            <a:spLocks noGrp="1"/>
          </p:cNvSpPr>
          <p:nvPr>
            <p:ph type="title"/>
          </p:nvPr>
        </p:nvSpPr>
        <p:spPr>
          <a:xfrm>
            <a:off x="457200" y="704088"/>
            <a:ext cx="8229600" cy="724648"/>
          </a:xfrm>
        </p:spPr>
        <p:txBody>
          <a:bodyPr>
            <a:normAutofit fontScale="90000"/>
          </a:bodyPr>
          <a:lstStyle/>
          <a:p>
            <a:r>
              <a:rPr lang="en-US" altLang="zh-CN" dirty="0" smtClean="0"/>
              <a:t>Home Systems</a:t>
            </a:r>
            <a:endParaRPr lang="zh-CN" altLang="en-US" dirty="0"/>
          </a:p>
        </p:txBody>
      </p:sp>
      <p:sp>
        <p:nvSpPr>
          <p:cNvPr id="4" name="日期占位符 3"/>
          <p:cNvSpPr>
            <a:spLocks noGrp="1"/>
          </p:cNvSpPr>
          <p:nvPr>
            <p:ph type="dt" sz="half" idx="10"/>
          </p:nvPr>
        </p:nvSpPr>
        <p:spPr/>
        <p:txBody>
          <a:bodyPr/>
          <a:lstStyle/>
          <a:p>
            <a:r>
              <a:rPr lang="en-US" altLang="zh-CN" smtClean="0"/>
              <a:t>Ling Zhou</a:t>
            </a:r>
            <a:endParaRPr lang="zh-CN" altLang="en-US" dirty="0"/>
          </a:p>
        </p:txBody>
      </p:sp>
      <p:sp>
        <p:nvSpPr>
          <p:cNvPr id="5" name="页脚占位符 4"/>
          <p:cNvSpPr>
            <a:spLocks noGrp="1"/>
          </p:cNvSpPr>
          <p:nvPr>
            <p:ph type="ftr" sz="quarter" idx="11"/>
          </p:nvPr>
        </p:nvSpPr>
        <p:spPr/>
        <p:txBody>
          <a:bodyPr/>
          <a:lstStyle/>
          <a:p>
            <a:pPr algn="ctr"/>
            <a:r>
              <a:rPr lang="en-US" altLang="zh-CN" smtClean="0"/>
              <a:t>Distributed Systems Unit 1</a:t>
            </a:r>
            <a:endParaRPr lang="zh-CN" altLang="en-US" dirty="0"/>
          </a:p>
        </p:txBody>
      </p:sp>
      <p:pic>
        <p:nvPicPr>
          <p:cNvPr id="8" name="Picture 2"/>
          <p:cNvPicPr>
            <a:picLocks noGrp="1" noChangeAspect="1" noChangeArrowheads="1"/>
          </p:cNvPicPr>
          <p:nvPr>
            <p:ph idx="1"/>
          </p:nvPr>
        </p:nvPicPr>
        <p:blipFill>
          <a:blip r:embed="rId4" cstate="print"/>
          <a:srcRect l="3582" t="1581" r="3582" b="4744"/>
          <a:stretch>
            <a:fillRect/>
          </a:stretch>
        </p:blipFill>
        <p:spPr bwMode="auto">
          <a:xfrm>
            <a:off x="6572264" y="758634"/>
            <a:ext cx="2294883" cy="2622932"/>
          </a:xfrm>
          <a:prstGeom prst="rect">
            <a:avLst/>
          </a:prstGeom>
          <a:noFill/>
          <a:ln w="9525">
            <a:noFill/>
            <a:miter lim="800000"/>
            <a:headEnd/>
            <a:tailEnd/>
          </a:ln>
        </p:spPr>
      </p:pic>
      <p:sp>
        <p:nvSpPr>
          <p:cNvPr id="9" name="TextBox 8"/>
          <p:cNvSpPr txBox="1"/>
          <p:nvPr/>
        </p:nvSpPr>
        <p:spPr>
          <a:xfrm>
            <a:off x="6000760" y="3571876"/>
            <a:ext cx="2786082" cy="3139321"/>
          </a:xfrm>
          <a:prstGeom prst="rect">
            <a:avLst/>
          </a:prstGeom>
          <a:ln w="57150"/>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altLang="zh-CN" dirty="0" smtClean="0">
                <a:latin typeface="Comic Sans MS" pitchFamily="66" charset="0"/>
              </a:rPr>
              <a:t>Features: </a:t>
            </a:r>
          </a:p>
          <a:p>
            <a:pPr>
              <a:buFont typeface="Arial" pitchFamily="34" charset="0"/>
              <a:buChar char="•"/>
            </a:pPr>
            <a:r>
              <a:rPr lang="en-US" altLang="zh-CN" dirty="0" smtClean="0">
                <a:latin typeface="Comic Sans MS" pitchFamily="66" charset="0"/>
              </a:rPr>
              <a:t> built around home networks</a:t>
            </a:r>
          </a:p>
          <a:p>
            <a:pPr>
              <a:buFont typeface="Arial" pitchFamily="34" charset="0"/>
              <a:buChar char="•"/>
            </a:pPr>
            <a:r>
              <a:rPr lang="en-US" altLang="zh-CN" dirty="0" smtClean="0">
                <a:latin typeface="Comic Sans MS" pitchFamily="66" charset="0"/>
              </a:rPr>
              <a:t> consist of one or more PCs</a:t>
            </a:r>
          </a:p>
          <a:p>
            <a:pPr>
              <a:buFont typeface="Arial" pitchFamily="34" charset="0"/>
              <a:buChar char="•"/>
            </a:pPr>
            <a:r>
              <a:rPr lang="en-US" altLang="zh-CN" dirty="0" smtClean="0">
                <a:latin typeface="Comic Sans MS" pitchFamily="66" charset="0"/>
              </a:rPr>
              <a:t> typical customer electronics or all home devices are integrated into a single distributed system</a:t>
            </a:r>
          </a:p>
          <a:p>
            <a:pPr>
              <a:buFont typeface="Arial" pitchFamily="34" charset="0"/>
              <a:buChar char="•"/>
            </a:pPr>
            <a:r>
              <a:rPr lang="en-US" altLang="zh-CN" dirty="0" smtClean="0">
                <a:latin typeface="Comic Sans MS" pitchFamily="66" charset="0"/>
              </a:rPr>
              <a:t> UPnP (self-managing)</a:t>
            </a:r>
            <a:endParaRPr lang="zh-CN" altLang="en-US" dirty="0">
              <a:latin typeface="Comic Sans MS" pitchFamily="66" charset="0"/>
            </a:endParaRPr>
          </a:p>
        </p:txBody>
      </p:sp>
      <p:pic>
        <p:nvPicPr>
          <p:cNvPr id="11" name="图片 10" descr="note_pin3.jpg"/>
          <p:cNvPicPr>
            <a:picLocks noChangeAspect="1"/>
          </p:cNvPicPr>
          <p:nvPr/>
        </p:nvPicPr>
        <p:blipFill>
          <a:blip r:embed="rId5" cstate="print"/>
          <a:stretch>
            <a:fillRect/>
          </a:stretch>
        </p:blipFill>
        <p:spPr>
          <a:xfrm flipH="1">
            <a:off x="8286776" y="3643309"/>
            <a:ext cx="419767" cy="419767"/>
          </a:xfrm>
          <a:prstGeom prst="rect">
            <a:avLst/>
          </a:prstGeom>
        </p:spPr>
      </p:pic>
      <p:sp>
        <p:nvSpPr>
          <p:cNvPr id="10" name="灯片编号占位符 9"/>
          <p:cNvSpPr>
            <a:spLocks noGrp="1"/>
          </p:cNvSpPr>
          <p:nvPr>
            <p:ph type="sldNum" sz="quarter" idx="12"/>
          </p:nvPr>
        </p:nvSpPr>
        <p:spPr/>
        <p:txBody>
          <a:bodyPr/>
          <a:lstStyle/>
          <a:p>
            <a:fld id="{0C913308-F349-4B6D-A68A-DD1791B4A57B}" type="slidenum">
              <a:rPr lang="zh-CN" altLang="en-US" smtClean="0"/>
              <a:pPr/>
              <a:t>82</a:t>
            </a:fld>
            <a:r>
              <a:rPr lang="en-US" altLang="zh-CN" smtClean="0"/>
              <a:t>/76</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11"/>
                                        </p:tgtEl>
                                        <p:attrNameLst>
                                          <p:attrName>style.visibility</p:attrName>
                                        </p:attrNameLst>
                                      </p:cBhvr>
                                      <p:to>
                                        <p:strVal val="visible"/>
                                      </p:to>
                                    </p:set>
                                  </p:childTnLst>
                                </p:cTn>
                              </p:par>
                              <p:par>
                                <p:cTn id="10" presetID="32" presetClass="emph" presetSubtype="0" fill="hold" nodeType="withEffect">
                                  <p:stCondLst>
                                    <p:cond delay="0"/>
                                  </p:stCondLst>
                                  <p:childTnLst>
                                    <p:animClr clrSpc="rgb">
                                      <p:cBhvr override="childStyle">
                                        <p:cTn id="11" dur="100" fill="hold"/>
                                        <p:tgtEl>
                                          <p:spTgt spid="11"/>
                                        </p:tgtEl>
                                        <p:attrNameLst>
                                          <p:attrName>style.color</p:attrName>
                                        </p:attrNameLst>
                                      </p:cBhvr>
                                      <p:to>
                                        <a:schemeClr val="accent2"/>
                                      </p:to>
                                    </p:animClr>
                                    <p:animClr clrSpc="rgb">
                                      <p:cBhvr>
                                        <p:cTn id="12" dur="100" fill="hold"/>
                                        <p:tgtEl>
                                          <p:spTgt spid="11"/>
                                        </p:tgtEl>
                                        <p:attrNameLst>
                                          <p:attrName>fillcolor</p:attrName>
                                        </p:attrNameLst>
                                      </p:cBhvr>
                                      <p:to>
                                        <a:schemeClr val="accent2"/>
                                      </p:to>
                                    </p:animClr>
                                    <p:set>
                                      <p:cBhvr>
                                        <p:cTn id="13" dur="100" fill="hold"/>
                                        <p:tgtEl>
                                          <p:spTgt spid="11"/>
                                        </p:tgtEl>
                                        <p:attrNameLst>
                                          <p:attrName>fill.type</p:attrName>
                                        </p:attrNameLst>
                                      </p:cBhvr>
                                      <p:to>
                                        <p:strVal val="solid"/>
                                      </p:to>
                                    </p:set>
                                    <p:set>
                                      <p:cBhvr>
                                        <p:cTn id="14" dur="100" fill="hold"/>
                                        <p:tgtEl>
                                          <p:spTgt spid="11"/>
                                        </p:tgtEl>
                                        <p:attrNameLst>
                                          <p:attrName>fill.on</p:attrName>
                                        </p:attrNameLst>
                                      </p:cBhvr>
                                      <p:to>
                                        <p:strVal val="true"/>
                                      </p:to>
                                    </p:set>
                                    <p:animRot by="120000">
                                      <p:cBhvr>
                                        <p:cTn id="15" dur="100" fill="hold">
                                          <p:stCondLst>
                                            <p:cond delay="0"/>
                                          </p:stCondLst>
                                        </p:cTn>
                                        <p:tgtEl>
                                          <p:spTgt spid="11"/>
                                        </p:tgtEl>
                                        <p:attrNameLst>
                                          <p:attrName>r</p:attrName>
                                        </p:attrNameLst>
                                      </p:cBhvr>
                                    </p:animRot>
                                    <p:animRot by="-240000">
                                      <p:cBhvr>
                                        <p:cTn id="16" dur="200" fill="hold">
                                          <p:stCondLst>
                                            <p:cond delay="200"/>
                                          </p:stCondLst>
                                        </p:cTn>
                                        <p:tgtEl>
                                          <p:spTgt spid="11"/>
                                        </p:tgtEl>
                                        <p:attrNameLst>
                                          <p:attrName>r</p:attrName>
                                        </p:attrNameLst>
                                      </p:cBhvr>
                                    </p:animRot>
                                    <p:animRot by="240000">
                                      <p:cBhvr>
                                        <p:cTn id="17" dur="200" fill="hold">
                                          <p:stCondLst>
                                            <p:cond delay="400"/>
                                          </p:stCondLst>
                                        </p:cTn>
                                        <p:tgtEl>
                                          <p:spTgt spid="11"/>
                                        </p:tgtEl>
                                        <p:attrNameLst>
                                          <p:attrName>r</p:attrName>
                                        </p:attrNameLst>
                                      </p:cBhvr>
                                    </p:animRot>
                                    <p:animRot by="-240000">
                                      <p:cBhvr>
                                        <p:cTn id="18" dur="200" fill="hold">
                                          <p:stCondLst>
                                            <p:cond delay="600"/>
                                          </p:stCondLst>
                                        </p:cTn>
                                        <p:tgtEl>
                                          <p:spTgt spid="11"/>
                                        </p:tgtEl>
                                        <p:attrNameLst>
                                          <p:attrName>r</p:attrName>
                                        </p:attrNameLst>
                                      </p:cBhvr>
                                    </p:animRot>
                                    <p:animRot by="120000">
                                      <p:cBhvr>
                                        <p:cTn id="19" dur="200" fill="hold">
                                          <p:stCondLst>
                                            <p:cond delay="800"/>
                                          </p:stCondLst>
                                        </p:cTn>
                                        <p:tgtEl>
                                          <p:spTgt spid="11"/>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704088"/>
            <a:ext cx="8229600" cy="924712"/>
          </a:xfrm>
        </p:spPr>
        <p:txBody>
          <a:bodyPr/>
          <a:lstStyle/>
          <a:p>
            <a:r>
              <a:rPr lang="en-US" altLang="zh-CN" dirty="0" smtClean="0"/>
              <a:t>Motivation</a:t>
            </a:r>
            <a:endParaRPr lang="zh-CN" altLang="en-US" dirty="0"/>
          </a:p>
        </p:txBody>
      </p:sp>
      <p:sp>
        <p:nvSpPr>
          <p:cNvPr id="3" name="内容占位符 2"/>
          <p:cNvSpPr>
            <a:spLocks noGrp="1"/>
          </p:cNvSpPr>
          <p:nvPr>
            <p:ph idx="1"/>
          </p:nvPr>
        </p:nvSpPr>
        <p:spPr/>
        <p:txBody>
          <a:bodyPr/>
          <a:lstStyle/>
          <a:p>
            <a:r>
              <a:rPr lang="en-US" altLang="zh-CN" dirty="0" smtClean="0"/>
              <a:t>Today</a:t>
            </a:r>
          </a:p>
          <a:p>
            <a:pPr lvl="1"/>
            <a:r>
              <a:rPr lang="en-US" altLang="zh-CN" dirty="0" smtClean="0"/>
              <a:t>Computers</a:t>
            </a:r>
          </a:p>
          <a:p>
            <a:pPr lvl="1"/>
            <a:r>
              <a:rPr lang="en-US" altLang="zh-CN" dirty="0" smtClean="0"/>
              <a:t>Internet wired connection</a:t>
            </a:r>
          </a:p>
          <a:p>
            <a:r>
              <a:rPr lang="en-US" altLang="zh-CN" dirty="0" smtClean="0"/>
              <a:t>Tomorrow</a:t>
            </a:r>
          </a:p>
          <a:p>
            <a:pPr lvl="1"/>
            <a:r>
              <a:rPr lang="en-US" altLang="zh-CN" dirty="0" smtClean="0"/>
              <a:t>Every object will be smart (Embedded processors + memory)</a:t>
            </a:r>
          </a:p>
          <a:p>
            <a:pPr lvl="1"/>
            <a:r>
              <a:rPr lang="en-US" altLang="zh-CN" dirty="0" smtClean="0"/>
              <a:t>Wireless connection (802.11*, Bluetooth, etc. + Internet New Generation, IPv6)</a:t>
            </a:r>
            <a:endParaRPr lang="zh-CN" altLang="en-US" dirty="0"/>
          </a:p>
        </p:txBody>
      </p:sp>
      <p:sp>
        <p:nvSpPr>
          <p:cNvPr id="4" name="日期占位符 3"/>
          <p:cNvSpPr>
            <a:spLocks noGrp="1"/>
          </p:cNvSpPr>
          <p:nvPr>
            <p:ph type="dt" sz="half" idx="10"/>
          </p:nvPr>
        </p:nvSpPr>
        <p:spPr/>
        <p:txBody>
          <a:bodyPr/>
          <a:lstStyle/>
          <a:p>
            <a:r>
              <a:rPr lang="en-US" altLang="zh-CN" smtClean="0"/>
              <a:t>Ling Zhou</a:t>
            </a:r>
            <a:endParaRPr lang="zh-CN" altLang="en-US" dirty="0"/>
          </a:p>
        </p:txBody>
      </p:sp>
      <p:sp>
        <p:nvSpPr>
          <p:cNvPr id="5" name="页脚占位符 4"/>
          <p:cNvSpPr>
            <a:spLocks noGrp="1"/>
          </p:cNvSpPr>
          <p:nvPr>
            <p:ph type="ftr" sz="quarter" idx="11"/>
          </p:nvPr>
        </p:nvSpPr>
        <p:spPr/>
        <p:txBody>
          <a:bodyPr/>
          <a:lstStyle/>
          <a:p>
            <a:pPr algn="ctr"/>
            <a:r>
              <a:rPr lang="en-US" altLang="zh-CN" smtClean="0"/>
              <a:t>Distributed Systems Unit 1</a:t>
            </a:r>
            <a:endParaRPr lang="zh-CN" altLang="en-US" dirty="0"/>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83</a:t>
            </a:fld>
            <a:r>
              <a:rPr lang="en-US" altLang="zh-CN" smtClean="0"/>
              <a:t>/76</a:t>
            </a:r>
            <a:endParaRPr lang="zh-CN" altLang="en-US" dirty="0"/>
          </a:p>
        </p:txBody>
      </p:sp>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476672"/>
            <a:ext cx="8229600" cy="1080120"/>
          </a:xfrm>
        </p:spPr>
        <p:txBody>
          <a:bodyPr>
            <a:normAutofit fontScale="90000"/>
          </a:bodyPr>
          <a:lstStyle/>
          <a:p>
            <a:r>
              <a:rPr lang="en-US" altLang="zh-CN" dirty="0" smtClean="0"/>
              <a:t>Now: </a:t>
            </a:r>
            <a:br>
              <a:rPr lang="en-US" altLang="zh-CN" dirty="0" smtClean="0"/>
            </a:br>
            <a:r>
              <a:rPr lang="en-US" altLang="zh-CN" dirty="0" smtClean="0"/>
              <a:t>Room with Several Visible Devices</a:t>
            </a:r>
            <a:endParaRPr lang="zh-CN" altLang="en-US" dirty="0"/>
          </a:p>
        </p:txBody>
      </p:sp>
      <p:sp>
        <p:nvSpPr>
          <p:cNvPr id="4" name="日期占位符 3"/>
          <p:cNvSpPr>
            <a:spLocks noGrp="1"/>
          </p:cNvSpPr>
          <p:nvPr>
            <p:ph type="dt" sz="half" idx="10"/>
          </p:nvPr>
        </p:nvSpPr>
        <p:spPr/>
        <p:txBody>
          <a:bodyPr/>
          <a:lstStyle/>
          <a:p>
            <a:r>
              <a:rPr lang="en-US" altLang="zh-CN" smtClean="0"/>
              <a:t>Ling Zhou</a:t>
            </a:r>
            <a:endParaRPr lang="zh-CN" altLang="en-US" dirty="0"/>
          </a:p>
        </p:txBody>
      </p:sp>
      <p:sp>
        <p:nvSpPr>
          <p:cNvPr id="5" name="页脚占位符 4"/>
          <p:cNvSpPr>
            <a:spLocks noGrp="1"/>
          </p:cNvSpPr>
          <p:nvPr>
            <p:ph type="ftr" sz="quarter" idx="11"/>
          </p:nvPr>
        </p:nvSpPr>
        <p:spPr/>
        <p:txBody>
          <a:bodyPr/>
          <a:lstStyle/>
          <a:p>
            <a:pPr algn="ctr"/>
            <a:r>
              <a:rPr lang="en-US" altLang="zh-CN" smtClean="0"/>
              <a:t>Distributed Systems Unit 1</a:t>
            </a:r>
            <a:endParaRPr lang="zh-CN" altLang="en-US" dirty="0"/>
          </a:p>
        </p:txBody>
      </p:sp>
      <p:pic>
        <p:nvPicPr>
          <p:cNvPr id="144386" name="Picture 2"/>
          <p:cNvPicPr>
            <a:picLocks noChangeAspect="1" noChangeArrowheads="1"/>
          </p:cNvPicPr>
          <p:nvPr/>
        </p:nvPicPr>
        <p:blipFill>
          <a:blip r:embed="rId2" cstate="print"/>
          <a:srcRect/>
          <a:stretch>
            <a:fillRect/>
          </a:stretch>
        </p:blipFill>
        <p:spPr bwMode="auto">
          <a:xfrm>
            <a:off x="107504" y="1556792"/>
            <a:ext cx="8898255" cy="4963478"/>
          </a:xfrm>
          <a:prstGeom prst="rect">
            <a:avLst/>
          </a:prstGeom>
          <a:noFill/>
          <a:ln w="9525">
            <a:noFill/>
            <a:miter lim="800000"/>
            <a:headEnd/>
            <a:tailEnd/>
          </a:ln>
        </p:spPr>
      </p:pic>
      <p:sp>
        <p:nvSpPr>
          <p:cNvPr id="7" name="灯片编号占位符 6"/>
          <p:cNvSpPr>
            <a:spLocks noGrp="1"/>
          </p:cNvSpPr>
          <p:nvPr>
            <p:ph type="sldNum" sz="quarter" idx="12"/>
          </p:nvPr>
        </p:nvSpPr>
        <p:spPr/>
        <p:txBody>
          <a:bodyPr/>
          <a:lstStyle/>
          <a:p>
            <a:fld id="{0C913308-F349-4B6D-A68A-DD1791B4A57B}" type="slidenum">
              <a:rPr lang="zh-CN" altLang="en-US" smtClean="0"/>
              <a:pPr/>
              <a:t>84</a:t>
            </a:fld>
            <a:r>
              <a:rPr lang="en-US" altLang="zh-CN" smtClean="0"/>
              <a:t>/76</a:t>
            </a:r>
            <a:endParaRPr lang="zh-CN" altLang="en-US" dirty="0"/>
          </a:p>
        </p:txBody>
      </p:sp>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smtClean="0"/>
              <a:t>Tomorrow: Everyday life</a:t>
            </a:r>
            <a:br>
              <a:rPr lang="en-US" altLang="zh-CN" dirty="0" smtClean="0"/>
            </a:br>
            <a:r>
              <a:rPr lang="en-US" altLang="zh-CN" dirty="0" smtClean="0"/>
              <a:t>full of invisible appliances</a:t>
            </a:r>
            <a:endParaRPr lang="zh-CN" altLang="en-US" dirty="0"/>
          </a:p>
        </p:txBody>
      </p:sp>
      <p:sp>
        <p:nvSpPr>
          <p:cNvPr id="4" name="日期占位符 3"/>
          <p:cNvSpPr>
            <a:spLocks noGrp="1"/>
          </p:cNvSpPr>
          <p:nvPr>
            <p:ph type="dt" sz="half" idx="10"/>
          </p:nvPr>
        </p:nvSpPr>
        <p:spPr/>
        <p:txBody>
          <a:bodyPr/>
          <a:lstStyle/>
          <a:p>
            <a:r>
              <a:rPr lang="en-US" altLang="zh-CN" smtClean="0"/>
              <a:t>Ling Zhou</a:t>
            </a:r>
            <a:endParaRPr lang="zh-CN" altLang="en-US" dirty="0"/>
          </a:p>
        </p:txBody>
      </p:sp>
      <p:sp>
        <p:nvSpPr>
          <p:cNvPr id="5" name="页脚占位符 4"/>
          <p:cNvSpPr>
            <a:spLocks noGrp="1"/>
          </p:cNvSpPr>
          <p:nvPr>
            <p:ph type="ftr" sz="quarter" idx="11"/>
          </p:nvPr>
        </p:nvSpPr>
        <p:spPr/>
        <p:txBody>
          <a:bodyPr/>
          <a:lstStyle/>
          <a:p>
            <a:pPr algn="ctr"/>
            <a:r>
              <a:rPr lang="en-US" altLang="zh-CN" smtClean="0"/>
              <a:t>Distributed Systems Unit 1</a:t>
            </a:r>
            <a:endParaRPr lang="zh-CN" altLang="en-US" dirty="0"/>
          </a:p>
        </p:txBody>
      </p:sp>
      <p:pic>
        <p:nvPicPr>
          <p:cNvPr id="145410" name="Picture 2"/>
          <p:cNvPicPr>
            <a:picLocks noChangeAspect="1" noChangeArrowheads="1"/>
          </p:cNvPicPr>
          <p:nvPr/>
        </p:nvPicPr>
        <p:blipFill>
          <a:blip r:embed="rId2" cstate="print"/>
          <a:srcRect/>
          <a:stretch>
            <a:fillRect/>
          </a:stretch>
        </p:blipFill>
        <p:spPr bwMode="auto">
          <a:xfrm>
            <a:off x="899592" y="2060848"/>
            <a:ext cx="7434262" cy="4153852"/>
          </a:xfrm>
          <a:prstGeom prst="rect">
            <a:avLst/>
          </a:prstGeom>
          <a:noFill/>
          <a:ln w="9525">
            <a:noFill/>
            <a:miter lim="800000"/>
            <a:headEnd/>
            <a:tailEnd/>
          </a:ln>
        </p:spPr>
      </p:pic>
      <p:sp>
        <p:nvSpPr>
          <p:cNvPr id="7" name="灯片编号占位符 6"/>
          <p:cNvSpPr>
            <a:spLocks noGrp="1"/>
          </p:cNvSpPr>
          <p:nvPr>
            <p:ph type="sldNum" sz="quarter" idx="12"/>
          </p:nvPr>
        </p:nvSpPr>
        <p:spPr/>
        <p:txBody>
          <a:bodyPr/>
          <a:lstStyle/>
          <a:p>
            <a:fld id="{0C913308-F349-4B6D-A68A-DD1791B4A57B}" type="slidenum">
              <a:rPr lang="zh-CN" altLang="en-US" smtClean="0"/>
              <a:pPr/>
              <a:t>85</a:t>
            </a:fld>
            <a:r>
              <a:rPr lang="en-US" altLang="zh-CN" smtClean="0"/>
              <a:t>/76</a:t>
            </a:r>
            <a:endParaRPr lang="zh-CN" altLang="en-US" dirty="0"/>
          </a:p>
        </p:txBody>
      </p:sp>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704088"/>
            <a:ext cx="8229600" cy="1068728"/>
          </a:xfrm>
        </p:spPr>
        <p:txBody>
          <a:bodyPr/>
          <a:lstStyle/>
          <a:p>
            <a:r>
              <a:rPr lang="en-US" altLang="zh-CN" dirty="0" smtClean="0"/>
              <a:t>Justification</a:t>
            </a:r>
            <a:endParaRPr lang="zh-CN" altLang="en-US" dirty="0"/>
          </a:p>
        </p:txBody>
      </p:sp>
      <p:sp>
        <p:nvSpPr>
          <p:cNvPr id="3" name="内容占位符 2"/>
          <p:cNvSpPr>
            <a:spLocks noGrp="1"/>
          </p:cNvSpPr>
          <p:nvPr>
            <p:ph idx="1"/>
          </p:nvPr>
        </p:nvSpPr>
        <p:spPr/>
        <p:txBody>
          <a:bodyPr/>
          <a:lstStyle/>
          <a:p>
            <a:r>
              <a:rPr lang="en-US" altLang="zh-CN" dirty="0" smtClean="0"/>
              <a:t>Rapid advances in component technologies, e.g.,</a:t>
            </a:r>
          </a:p>
          <a:p>
            <a:pPr lvl="1"/>
            <a:r>
              <a:rPr lang="en-US" altLang="zh-CN" dirty="0" smtClean="0"/>
              <a:t>Smart gadgets, wearable sensors and actuators, robotic helpers, mobile devices</a:t>
            </a:r>
          </a:p>
          <a:p>
            <a:pPr lvl="1"/>
            <a:r>
              <a:rPr lang="en-US" altLang="zh-CN" dirty="0" smtClean="0"/>
              <a:t>Wireless, wideband interconnects</a:t>
            </a:r>
          </a:p>
          <a:p>
            <a:r>
              <a:rPr lang="en-US" altLang="zh-CN" dirty="0" smtClean="0"/>
              <a:t>Increasing critical needs due to</a:t>
            </a:r>
          </a:p>
          <a:p>
            <a:pPr lvl="1"/>
            <a:r>
              <a:rPr lang="en-US" altLang="zh-CN" dirty="0" smtClean="0"/>
              <a:t>Aging baby-boom generation </a:t>
            </a:r>
          </a:p>
          <a:p>
            <a:pPr lvl="1"/>
            <a:r>
              <a:rPr lang="en-US" altLang="zh-CN" dirty="0" smtClean="0"/>
              <a:t>Long life expectancy</a:t>
            </a:r>
          </a:p>
          <a:p>
            <a:pPr lvl="1"/>
            <a:r>
              <a:rPr lang="en-US" altLang="zh-CN" dirty="0" smtClean="0"/>
              <a:t>New safety, security, and privacy concerns</a:t>
            </a:r>
            <a:endParaRPr lang="zh-CN" altLang="en-US" dirty="0"/>
          </a:p>
        </p:txBody>
      </p:sp>
      <p:sp>
        <p:nvSpPr>
          <p:cNvPr id="4" name="日期占位符 3"/>
          <p:cNvSpPr>
            <a:spLocks noGrp="1"/>
          </p:cNvSpPr>
          <p:nvPr>
            <p:ph type="dt" sz="half" idx="10"/>
          </p:nvPr>
        </p:nvSpPr>
        <p:spPr/>
        <p:txBody>
          <a:bodyPr/>
          <a:lstStyle/>
          <a:p>
            <a:r>
              <a:rPr lang="en-US" altLang="zh-CN" smtClean="0"/>
              <a:t>Ling Zhou</a:t>
            </a:r>
            <a:endParaRPr lang="zh-CN" altLang="en-US" dirty="0"/>
          </a:p>
        </p:txBody>
      </p:sp>
      <p:sp>
        <p:nvSpPr>
          <p:cNvPr id="5" name="页脚占位符 4"/>
          <p:cNvSpPr>
            <a:spLocks noGrp="1"/>
          </p:cNvSpPr>
          <p:nvPr>
            <p:ph type="ftr" sz="quarter" idx="11"/>
          </p:nvPr>
        </p:nvSpPr>
        <p:spPr/>
        <p:txBody>
          <a:bodyPr/>
          <a:lstStyle/>
          <a:p>
            <a:pPr algn="ctr"/>
            <a:r>
              <a:rPr lang="en-US" altLang="zh-CN" smtClean="0"/>
              <a:t>Distributed Systems Unit 1</a:t>
            </a:r>
            <a:endParaRPr lang="zh-CN" altLang="en-US" dirty="0"/>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86</a:t>
            </a:fld>
            <a:r>
              <a:rPr lang="en-US" altLang="zh-CN" smtClean="0"/>
              <a:t>/76</a:t>
            </a:r>
            <a:endParaRPr lang="zh-CN" altLang="en-US" dirty="0"/>
          </a:p>
        </p:txBody>
      </p:sp>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476672"/>
            <a:ext cx="8229600" cy="1008112"/>
          </a:xfrm>
        </p:spPr>
        <p:txBody>
          <a:bodyPr>
            <a:normAutofit/>
          </a:bodyPr>
          <a:lstStyle/>
          <a:p>
            <a:r>
              <a:rPr lang="en-US" altLang="zh-CN" dirty="0" smtClean="0"/>
              <a:t>Desired Trends</a:t>
            </a:r>
            <a:endParaRPr lang="zh-CN" altLang="en-US" dirty="0"/>
          </a:p>
        </p:txBody>
      </p:sp>
      <p:sp>
        <p:nvSpPr>
          <p:cNvPr id="4" name="日期占位符 3"/>
          <p:cNvSpPr>
            <a:spLocks noGrp="1"/>
          </p:cNvSpPr>
          <p:nvPr>
            <p:ph type="dt" sz="half" idx="10"/>
          </p:nvPr>
        </p:nvSpPr>
        <p:spPr/>
        <p:txBody>
          <a:bodyPr/>
          <a:lstStyle/>
          <a:p>
            <a:r>
              <a:rPr lang="en-US" altLang="zh-CN" smtClean="0"/>
              <a:t>Ling Zhou</a:t>
            </a:r>
            <a:endParaRPr lang="zh-CN" altLang="en-US" dirty="0"/>
          </a:p>
        </p:txBody>
      </p:sp>
      <p:sp>
        <p:nvSpPr>
          <p:cNvPr id="5" name="页脚占位符 4"/>
          <p:cNvSpPr>
            <a:spLocks noGrp="1"/>
          </p:cNvSpPr>
          <p:nvPr>
            <p:ph type="ftr" sz="quarter" idx="11"/>
          </p:nvPr>
        </p:nvSpPr>
        <p:spPr/>
        <p:txBody>
          <a:bodyPr/>
          <a:lstStyle/>
          <a:p>
            <a:pPr algn="ctr"/>
            <a:r>
              <a:rPr lang="en-US" altLang="zh-CN" smtClean="0"/>
              <a:t>Distributed Systems Unit 1</a:t>
            </a:r>
            <a:endParaRPr lang="zh-CN" altLang="en-US" dirty="0"/>
          </a:p>
        </p:txBody>
      </p:sp>
      <p:pic>
        <p:nvPicPr>
          <p:cNvPr id="1026" name="Picture 2"/>
          <p:cNvPicPr>
            <a:picLocks noChangeAspect="1" noChangeArrowheads="1"/>
          </p:cNvPicPr>
          <p:nvPr/>
        </p:nvPicPr>
        <p:blipFill>
          <a:blip r:embed="rId2" cstate="print"/>
          <a:srcRect/>
          <a:stretch>
            <a:fillRect/>
          </a:stretch>
        </p:blipFill>
        <p:spPr bwMode="auto">
          <a:xfrm>
            <a:off x="395536" y="1325880"/>
            <a:ext cx="7909560" cy="5532120"/>
          </a:xfrm>
          <a:prstGeom prst="rect">
            <a:avLst/>
          </a:prstGeom>
          <a:noFill/>
          <a:ln w="9525">
            <a:noFill/>
            <a:miter lim="800000"/>
            <a:headEnd/>
            <a:tailEnd/>
          </a:ln>
        </p:spPr>
      </p:pic>
      <p:sp>
        <p:nvSpPr>
          <p:cNvPr id="7" name="矩形 6"/>
          <p:cNvSpPr/>
          <p:nvPr/>
        </p:nvSpPr>
        <p:spPr>
          <a:xfrm>
            <a:off x="4499992" y="260648"/>
            <a:ext cx="4464496" cy="1569660"/>
          </a:xfrm>
          <a:prstGeom prst="rect">
            <a:avLst/>
          </a:prstGeom>
        </p:spPr>
        <p:txBody>
          <a:bodyPr wrap="square">
            <a:spAutoFit/>
          </a:bodyPr>
          <a:lstStyle/>
          <a:p>
            <a:r>
              <a:rPr lang="en-US" altLang="zh-CN" sz="2400" i="1" dirty="0" smtClean="0">
                <a:solidFill>
                  <a:srgbClr val="FF0000"/>
                </a:solidFill>
              </a:rPr>
              <a:t>The environment must be open and evolvable, &amp;</a:t>
            </a:r>
          </a:p>
          <a:p>
            <a:r>
              <a:rPr lang="en-US" altLang="zh-CN" sz="2400" i="1" dirty="0" smtClean="0">
                <a:solidFill>
                  <a:srgbClr val="FF0000"/>
                </a:solidFill>
              </a:rPr>
              <a:t>capable of self diagnosis, healing, maintenance</a:t>
            </a:r>
            <a:endParaRPr lang="zh-CN" altLang="en-US" sz="2400" dirty="0">
              <a:solidFill>
                <a:srgbClr val="FF0000"/>
              </a:solidFill>
            </a:endParaRPr>
          </a:p>
        </p:txBody>
      </p:sp>
      <p:sp>
        <p:nvSpPr>
          <p:cNvPr id="8" name="灯片编号占位符 7"/>
          <p:cNvSpPr>
            <a:spLocks noGrp="1"/>
          </p:cNvSpPr>
          <p:nvPr>
            <p:ph type="sldNum" sz="quarter" idx="12"/>
          </p:nvPr>
        </p:nvSpPr>
        <p:spPr/>
        <p:txBody>
          <a:bodyPr/>
          <a:lstStyle/>
          <a:p>
            <a:fld id="{0C913308-F349-4B6D-A68A-DD1791B4A57B}" type="slidenum">
              <a:rPr lang="zh-CN" altLang="en-US" smtClean="0"/>
              <a:pPr/>
              <a:t>87</a:t>
            </a:fld>
            <a:r>
              <a:rPr lang="en-US" altLang="zh-CN" smtClean="0"/>
              <a:t>/76</a:t>
            </a:r>
            <a:endParaRPr lang="zh-CN" altLang="en-US" dirty="0"/>
          </a:p>
        </p:txBody>
      </p:sp>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smtClean="0"/>
              <a:t>Electronic Health Care Systems (1)</a:t>
            </a:r>
            <a:endParaRPr lang="zh-CN" altLang="en-US" dirty="0"/>
          </a:p>
        </p:txBody>
      </p:sp>
      <p:sp>
        <p:nvSpPr>
          <p:cNvPr id="3" name="内容占位符 2"/>
          <p:cNvSpPr>
            <a:spLocks noGrp="1"/>
          </p:cNvSpPr>
          <p:nvPr>
            <p:ph idx="1"/>
          </p:nvPr>
        </p:nvSpPr>
        <p:spPr/>
        <p:txBody>
          <a:bodyPr>
            <a:normAutofit lnSpcReduction="10000"/>
          </a:bodyPr>
          <a:lstStyle/>
          <a:p>
            <a:pPr>
              <a:buNone/>
            </a:pPr>
            <a:r>
              <a:rPr lang="en-US" altLang="zh-CN" dirty="0" smtClean="0"/>
              <a:t>Questions to be addressed for health care systems:</a:t>
            </a:r>
          </a:p>
          <a:p>
            <a:pPr marL="514350" indent="-514350">
              <a:buFont typeface="+mj-lt"/>
              <a:buAutoNum type="arabicPeriod"/>
            </a:pPr>
            <a:r>
              <a:rPr lang="en-US" altLang="zh-CN" dirty="0" smtClean="0"/>
              <a:t>Where and how should monitored data be stored?</a:t>
            </a:r>
          </a:p>
          <a:p>
            <a:pPr marL="514350" indent="-514350">
              <a:buFont typeface="+mj-lt"/>
              <a:buAutoNum type="arabicPeriod"/>
            </a:pPr>
            <a:r>
              <a:rPr lang="en-US" altLang="zh-CN" dirty="0" smtClean="0"/>
              <a:t>How can we prevent loss of crucial data?</a:t>
            </a:r>
          </a:p>
          <a:p>
            <a:pPr marL="514350" indent="-514350">
              <a:buFont typeface="+mj-lt"/>
              <a:buAutoNum type="arabicPeriod"/>
            </a:pPr>
            <a:r>
              <a:rPr lang="en-US" altLang="zh-CN" dirty="0" smtClean="0"/>
              <a:t>What infrastructure is needed to generate and propagate alerts?</a:t>
            </a:r>
          </a:p>
          <a:p>
            <a:pPr marL="514350" indent="-514350">
              <a:buFont typeface="+mj-lt"/>
              <a:buAutoNum type="arabicPeriod"/>
            </a:pPr>
            <a:r>
              <a:rPr lang="en-US" altLang="zh-CN" dirty="0" smtClean="0"/>
              <a:t>How can physicians provide online feedback?</a:t>
            </a:r>
          </a:p>
          <a:p>
            <a:pPr marL="514350" indent="-514350">
              <a:buFont typeface="+mj-lt"/>
              <a:buAutoNum type="arabicPeriod"/>
            </a:pPr>
            <a:r>
              <a:rPr lang="en-US" altLang="zh-CN" dirty="0" smtClean="0"/>
              <a:t>How can extreme robustness of the monitoring system be realized?</a:t>
            </a:r>
          </a:p>
          <a:p>
            <a:pPr marL="514350" indent="-514350">
              <a:buFont typeface="+mj-lt"/>
              <a:buAutoNum type="arabicPeriod"/>
            </a:pPr>
            <a:r>
              <a:rPr lang="en-US" altLang="zh-CN" dirty="0" smtClean="0"/>
              <a:t>What are the security issues and how can the proper policies be enforced?</a:t>
            </a:r>
            <a:endParaRPr lang="zh-CN" altLang="en-US" dirty="0"/>
          </a:p>
        </p:txBody>
      </p:sp>
      <p:sp>
        <p:nvSpPr>
          <p:cNvPr id="4" name="日期占位符 3"/>
          <p:cNvSpPr>
            <a:spLocks noGrp="1"/>
          </p:cNvSpPr>
          <p:nvPr>
            <p:ph type="dt" sz="half" idx="10"/>
          </p:nvPr>
        </p:nvSpPr>
        <p:spPr/>
        <p:txBody>
          <a:bodyPr/>
          <a:lstStyle/>
          <a:p>
            <a:r>
              <a:rPr lang="en-US" altLang="zh-CN" smtClean="0"/>
              <a:t>Ling Zhou</a:t>
            </a:r>
            <a:endParaRPr lang="zh-CN" altLang="en-US" dirty="0"/>
          </a:p>
        </p:txBody>
      </p:sp>
      <p:sp>
        <p:nvSpPr>
          <p:cNvPr id="5" name="页脚占位符 4"/>
          <p:cNvSpPr>
            <a:spLocks noGrp="1"/>
          </p:cNvSpPr>
          <p:nvPr>
            <p:ph type="ftr" sz="quarter" idx="11"/>
          </p:nvPr>
        </p:nvSpPr>
        <p:spPr/>
        <p:txBody>
          <a:bodyPr/>
          <a:lstStyle/>
          <a:p>
            <a:pPr algn="ctr"/>
            <a:r>
              <a:rPr lang="en-US" altLang="zh-CN" smtClean="0"/>
              <a:t>Distributed Systems Unit 1</a:t>
            </a:r>
            <a:endParaRPr lang="zh-CN" altLang="en-US" dirty="0"/>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88</a:t>
            </a:fld>
            <a:r>
              <a:rPr lang="en-US" altLang="zh-CN" smtClean="0"/>
              <a:t>/76</a:t>
            </a:r>
            <a:endParaRPr lang="zh-CN" altLang="en-US" dirty="0"/>
          </a:p>
        </p:txBody>
      </p:sp>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3" name="Picture 5"/>
          <p:cNvPicPr>
            <a:picLocks noChangeAspect="1" noChangeArrowheads="1"/>
          </p:cNvPicPr>
          <p:nvPr/>
        </p:nvPicPr>
        <p:blipFill>
          <a:blip r:embed="rId3" cstate="print"/>
          <a:srcRect/>
          <a:stretch>
            <a:fillRect/>
          </a:stretch>
        </p:blipFill>
        <p:spPr bwMode="auto">
          <a:xfrm>
            <a:off x="752475" y="1285860"/>
            <a:ext cx="7639050" cy="2971800"/>
          </a:xfrm>
          <a:prstGeom prst="rect">
            <a:avLst/>
          </a:prstGeom>
          <a:noFill/>
          <a:ln w="9525">
            <a:noFill/>
            <a:miter lim="800000"/>
            <a:headEnd/>
            <a:tailEnd/>
          </a:ln>
        </p:spPr>
      </p:pic>
      <p:sp>
        <p:nvSpPr>
          <p:cNvPr id="2" name="标题 1"/>
          <p:cNvSpPr>
            <a:spLocks noGrp="1"/>
          </p:cNvSpPr>
          <p:nvPr>
            <p:ph type="title"/>
          </p:nvPr>
        </p:nvSpPr>
        <p:spPr>
          <a:xfrm>
            <a:off x="457200" y="500042"/>
            <a:ext cx="8229600" cy="924712"/>
          </a:xfrm>
        </p:spPr>
        <p:txBody>
          <a:bodyPr>
            <a:normAutofit fontScale="90000"/>
          </a:bodyPr>
          <a:lstStyle/>
          <a:p>
            <a:r>
              <a:rPr lang="en-US" altLang="zh-CN" dirty="0" smtClean="0"/>
              <a:t>Electronic Health Care Systems (2)</a:t>
            </a:r>
            <a:endParaRPr lang="zh-CN" altLang="en-US" dirty="0"/>
          </a:p>
        </p:txBody>
      </p:sp>
      <p:sp>
        <p:nvSpPr>
          <p:cNvPr id="4" name="日期占位符 3"/>
          <p:cNvSpPr>
            <a:spLocks noGrp="1"/>
          </p:cNvSpPr>
          <p:nvPr>
            <p:ph type="dt" sz="half" idx="10"/>
          </p:nvPr>
        </p:nvSpPr>
        <p:spPr/>
        <p:txBody>
          <a:bodyPr/>
          <a:lstStyle/>
          <a:p>
            <a:r>
              <a:rPr lang="en-US" altLang="zh-CN" smtClean="0"/>
              <a:t>Ling Zhou</a:t>
            </a:r>
            <a:endParaRPr lang="zh-CN" altLang="en-US" dirty="0"/>
          </a:p>
        </p:txBody>
      </p:sp>
      <p:sp>
        <p:nvSpPr>
          <p:cNvPr id="5" name="页脚占位符 4"/>
          <p:cNvSpPr>
            <a:spLocks noGrp="1"/>
          </p:cNvSpPr>
          <p:nvPr>
            <p:ph type="ftr" sz="quarter" idx="11"/>
          </p:nvPr>
        </p:nvSpPr>
        <p:spPr/>
        <p:txBody>
          <a:bodyPr/>
          <a:lstStyle/>
          <a:p>
            <a:pPr algn="ctr"/>
            <a:r>
              <a:rPr lang="en-US" altLang="zh-CN" smtClean="0"/>
              <a:t>Distributed Systems Unit 1</a:t>
            </a:r>
            <a:endParaRPr lang="zh-CN" altLang="en-US" dirty="0"/>
          </a:p>
        </p:txBody>
      </p:sp>
      <p:sp>
        <p:nvSpPr>
          <p:cNvPr id="11" name="TextBox 10"/>
          <p:cNvSpPr txBox="1"/>
          <p:nvPr/>
        </p:nvSpPr>
        <p:spPr>
          <a:xfrm>
            <a:off x="683568" y="4372514"/>
            <a:ext cx="3744416" cy="1754326"/>
          </a:xfrm>
          <a:prstGeom prst="rect">
            <a:avLst/>
          </a:prstGeom>
          <a:noFill/>
        </p:spPr>
        <p:txBody>
          <a:bodyPr wrap="square" rtlCol="0">
            <a:spAutoFit/>
          </a:bodyPr>
          <a:lstStyle/>
          <a:p>
            <a:r>
              <a:rPr lang="en-US" altLang="zh-CN" dirty="0" smtClean="0"/>
              <a:t>Monitoring a person in a pervasive electronic health care system, using </a:t>
            </a:r>
            <a:r>
              <a:rPr lang="en-US" altLang="zh-CN" b="1" dirty="0" smtClean="0"/>
              <a:t>(a) </a:t>
            </a:r>
            <a:r>
              <a:rPr lang="en-US" altLang="zh-CN" dirty="0" smtClean="0"/>
              <a:t>a local hub (part of BAN collecting data as needed) </a:t>
            </a:r>
          </a:p>
          <a:p>
            <a:r>
              <a:rPr lang="en-US" altLang="zh-CN" dirty="0" smtClean="0"/>
              <a:t>or </a:t>
            </a:r>
            <a:r>
              <a:rPr lang="en-US" altLang="zh-CN" b="1" dirty="0" smtClean="0"/>
              <a:t>(b) </a:t>
            </a:r>
            <a:r>
              <a:rPr lang="en-US" altLang="zh-CN" dirty="0" smtClean="0"/>
              <a:t>a continuous wireless connection to external networks.</a:t>
            </a:r>
            <a:endParaRPr lang="zh-CN" altLang="en-US" dirty="0"/>
          </a:p>
        </p:txBody>
      </p:sp>
      <p:grpSp>
        <p:nvGrpSpPr>
          <p:cNvPr id="17" name="组合 16"/>
          <p:cNvGrpSpPr/>
          <p:nvPr/>
        </p:nvGrpSpPr>
        <p:grpSpPr>
          <a:xfrm>
            <a:off x="5148064" y="4143380"/>
            <a:ext cx="3519289" cy="2706664"/>
            <a:chOff x="5148064" y="4437112"/>
            <a:chExt cx="3519289" cy="2420888"/>
          </a:xfrm>
        </p:grpSpPr>
        <p:pic>
          <p:nvPicPr>
            <p:cNvPr id="15" name="图片 14" descr="精美便签-01.jpg"/>
            <p:cNvPicPr>
              <a:picLocks noChangeAspect="1"/>
            </p:cNvPicPr>
            <p:nvPr/>
          </p:nvPicPr>
          <p:blipFill>
            <a:blip r:embed="rId4" cstate="print"/>
            <a:stretch>
              <a:fillRect/>
            </a:stretch>
          </p:blipFill>
          <p:spPr>
            <a:xfrm>
              <a:off x="5148064" y="4437112"/>
              <a:ext cx="3519289" cy="2420888"/>
            </a:xfrm>
            <a:prstGeom prst="rect">
              <a:avLst/>
            </a:prstGeom>
          </p:spPr>
        </p:pic>
        <p:sp>
          <p:nvSpPr>
            <p:cNvPr id="16" name="TextBox 15"/>
            <p:cNvSpPr txBox="1"/>
            <p:nvPr/>
          </p:nvSpPr>
          <p:spPr>
            <a:xfrm>
              <a:off x="5292080" y="5000636"/>
              <a:ext cx="3351886" cy="1754326"/>
            </a:xfrm>
            <a:prstGeom prst="rect">
              <a:avLst/>
            </a:prstGeom>
            <a:noFill/>
          </p:spPr>
          <p:txBody>
            <a:bodyPr wrap="square" rtlCol="0">
              <a:spAutoFit/>
            </a:bodyPr>
            <a:lstStyle/>
            <a:p>
              <a:r>
                <a:rPr lang="en-US" altLang="zh-CN" dirty="0" smtClean="0">
                  <a:latin typeface="Comic Sans MS" pitchFamily="66" charset="0"/>
                </a:rPr>
                <a:t>For reason of efficiency, devices and BANs need to support </a:t>
              </a:r>
              <a:r>
                <a:rPr lang="en-US" altLang="zh-CN" u="sng" dirty="0" smtClean="0">
                  <a:latin typeface="Comic Sans MS" pitchFamily="66" charset="0"/>
                </a:rPr>
                <a:t>in-network data processing</a:t>
              </a:r>
              <a:r>
                <a:rPr lang="en-US" altLang="zh-CN" dirty="0" smtClean="0">
                  <a:latin typeface="Comic Sans MS" pitchFamily="66" charset="0"/>
                </a:rPr>
                <a:t> (monitoring data must be aggregated before storing and sending).</a:t>
              </a:r>
              <a:endParaRPr lang="zh-CN" altLang="en-US" dirty="0">
                <a:latin typeface="Comic Sans MS" pitchFamily="66" charset="0"/>
              </a:endParaRPr>
            </a:p>
          </p:txBody>
        </p:sp>
      </p:grpSp>
      <p:sp>
        <p:nvSpPr>
          <p:cNvPr id="12" name="TextBox 11"/>
          <p:cNvSpPr txBox="1"/>
          <p:nvPr/>
        </p:nvSpPr>
        <p:spPr>
          <a:xfrm>
            <a:off x="3143240" y="3929066"/>
            <a:ext cx="785818" cy="338554"/>
          </a:xfrm>
          <a:prstGeom prst="rect">
            <a:avLst/>
          </a:prstGeom>
          <a:noFill/>
        </p:spPr>
        <p:txBody>
          <a:bodyPr wrap="square" rtlCol="0">
            <a:spAutoFit/>
          </a:bodyPr>
          <a:lstStyle/>
          <a:p>
            <a:r>
              <a:rPr lang="en-US" altLang="zh-CN" sz="1600" dirty="0" smtClean="0"/>
              <a:t>(BAN)</a:t>
            </a:r>
            <a:endParaRPr lang="zh-CN" altLang="en-US" sz="1600" dirty="0"/>
          </a:p>
        </p:txBody>
      </p:sp>
      <p:sp>
        <p:nvSpPr>
          <p:cNvPr id="13" name="灯片编号占位符 12"/>
          <p:cNvSpPr>
            <a:spLocks noGrp="1"/>
          </p:cNvSpPr>
          <p:nvPr>
            <p:ph type="sldNum" sz="quarter" idx="12"/>
          </p:nvPr>
        </p:nvSpPr>
        <p:spPr/>
        <p:txBody>
          <a:bodyPr/>
          <a:lstStyle/>
          <a:p>
            <a:fld id="{0C913308-F349-4B6D-A68A-DD1791B4A57B}" type="slidenum">
              <a:rPr lang="zh-CN" altLang="en-US" smtClean="0"/>
              <a:pPr/>
              <a:t>89</a:t>
            </a:fld>
            <a:r>
              <a:rPr lang="en-US" altLang="zh-CN" smtClean="0"/>
              <a:t>/76</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36940" y="2420888"/>
            <a:ext cx="8127548" cy="1483918"/>
          </a:xfrm>
        </p:spPr>
        <p:txBody>
          <a:bodyPr>
            <a:normAutofit fontScale="85000" lnSpcReduction="10000"/>
          </a:bodyPr>
          <a:lstStyle/>
          <a:p>
            <a:pPr>
              <a:buNone/>
            </a:pPr>
            <a:r>
              <a:rPr lang="en-US" altLang="zh-CN" sz="3200" dirty="0" smtClean="0"/>
              <a:t>A distributed system is </a:t>
            </a:r>
          </a:p>
          <a:p>
            <a:pPr>
              <a:buNone/>
            </a:pPr>
            <a:r>
              <a:rPr lang="en-US" altLang="zh-CN" sz="3200" dirty="0" smtClean="0"/>
              <a:t>a collection of autonomous computing elements</a:t>
            </a:r>
          </a:p>
          <a:p>
            <a:pPr>
              <a:buNone/>
            </a:pPr>
            <a:r>
              <a:rPr lang="en-US" altLang="zh-CN" sz="3200" dirty="0" smtClean="0"/>
              <a:t>that appears to its users as a single coherent system.</a:t>
            </a:r>
          </a:p>
          <a:p>
            <a:pPr>
              <a:buNone/>
            </a:pPr>
            <a:endParaRPr lang="en-US" altLang="zh-CN" sz="3200" dirty="0" smtClean="0"/>
          </a:p>
          <a:p>
            <a:pPr>
              <a:buNone/>
            </a:pPr>
            <a:endParaRPr lang="zh-CN" altLang="en-US" sz="3200" dirty="0"/>
          </a:p>
        </p:txBody>
      </p:sp>
      <p:grpSp>
        <p:nvGrpSpPr>
          <p:cNvPr id="4" name="组合 10"/>
          <p:cNvGrpSpPr/>
          <p:nvPr/>
        </p:nvGrpSpPr>
        <p:grpSpPr>
          <a:xfrm>
            <a:off x="6239413" y="1357298"/>
            <a:ext cx="2581059" cy="1240390"/>
            <a:chOff x="5292079" y="1772816"/>
            <a:chExt cx="2581059" cy="1240390"/>
          </a:xfrm>
        </p:grpSpPr>
        <p:sp>
          <p:nvSpPr>
            <p:cNvPr id="7" name="云形标注 6"/>
            <p:cNvSpPr/>
            <p:nvPr/>
          </p:nvSpPr>
          <p:spPr>
            <a:xfrm>
              <a:off x="5292079" y="1772816"/>
              <a:ext cx="2581059" cy="1240390"/>
            </a:xfrm>
            <a:prstGeom prst="cloudCallout">
              <a:avLst>
                <a:gd name="adj1" fmla="val -32267"/>
                <a:gd name="adj2" fmla="val 81364"/>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TextBox 5"/>
            <p:cNvSpPr txBox="1"/>
            <p:nvPr/>
          </p:nvSpPr>
          <p:spPr>
            <a:xfrm>
              <a:off x="5451444" y="1879628"/>
              <a:ext cx="1864614" cy="923330"/>
            </a:xfrm>
            <a:prstGeom prst="rect">
              <a:avLst/>
            </a:prstGeom>
            <a:noFill/>
          </p:spPr>
          <p:txBody>
            <a:bodyPr wrap="none" rtlCol="0">
              <a:spAutoFit/>
            </a:bodyPr>
            <a:lstStyle/>
            <a:p>
              <a:pPr algn="ctr"/>
              <a:r>
                <a:rPr lang="en-US" altLang="zh-CN" dirty="0" smtClean="0">
                  <a:latin typeface="Comic Sans MS" pitchFamily="66" charset="0"/>
                </a:rPr>
                <a:t>These so-called</a:t>
              </a:r>
            </a:p>
            <a:p>
              <a:pPr algn="ctr"/>
              <a:r>
                <a:rPr lang="en-US" altLang="zh-CN" dirty="0" smtClean="0">
                  <a:solidFill>
                    <a:srgbClr val="FF0000"/>
                  </a:solidFill>
                  <a:latin typeface="Comic Sans MS" pitchFamily="66" charset="0"/>
                </a:rPr>
                <a:t>nodes</a:t>
              </a:r>
              <a:r>
                <a:rPr lang="en-US" altLang="zh-CN" dirty="0" smtClean="0">
                  <a:latin typeface="Comic Sans MS" pitchFamily="66" charset="0"/>
                </a:rPr>
                <a:t> need </a:t>
              </a:r>
            </a:p>
            <a:p>
              <a:pPr algn="ctr"/>
              <a:r>
                <a:rPr lang="en-US" altLang="zh-CN" dirty="0" smtClean="0">
                  <a:latin typeface="Comic Sans MS" pitchFamily="66" charset="0"/>
                </a:rPr>
                <a:t>collaborate</a:t>
              </a:r>
              <a:endParaRPr lang="zh-CN" altLang="en-US" dirty="0">
                <a:latin typeface="Comic Sans MS" pitchFamily="66" charset="0"/>
              </a:endParaRPr>
            </a:p>
          </p:txBody>
        </p:sp>
      </p:grpSp>
      <p:sp>
        <p:nvSpPr>
          <p:cNvPr id="12" name="TextBox 11"/>
          <p:cNvSpPr txBox="1"/>
          <p:nvPr/>
        </p:nvSpPr>
        <p:spPr>
          <a:xfrm>
            <a:off x="1268988" y="4509120"/>
            <a:ext cx="184731" cy="369332"/>
          </a:xfrm>
          <a:prstGeom prst="rect">
            <a:avLst/>
          </a:prstGeom>
          <a:noFill/>
        </p:spPr>
        <p:txBody>
          <a:bodyPr wrap="none" rtlCol="0">
            <a:spAutoFit/>
          </a:bodyPr>
          <a:lstStyle/>
          <a:p>
            <a:endParaRPr lang="zh-CN" altLang="en-US"/>
          </a:p>
        </p:txBody>
      </p:sp>
      <p:cxnSp>
        <p:nvCxnSpPr>
          <p:cNvPr id="14" name="直接连接符 13"/>
          <p:cNvCxnSpPr/>
          <p:nvPr/>
        </p:nvCxnSpPr>
        <p:spPr>
          <a:xfrm>
            <a:off x="2997180" y="3284984"/>
            <a:ext cx="5003844" cy="1140"/>
          </a:xfrm>
          <a:prstGeom prst="line">
            <a:avLst/>
          </a:prstGeom>
          <a:ln/>
        </p:spPr>
        <p:style>
          <a:lnRef idx="2">
            <a:schemeClr val="accent2"/>
          </a:lnRef>
          <a:fillRef idx="0">
            <a:schemeClr val="accent2"/>
          </a:fillRef>
          <a:effectRef idx="1">
            <a:schemeClr val="accent2"/>
          </a:effectRef>
          <a:fontRef idx="minor">
            <a:schemeClr val="tx1"/>
          </a:fontRef>
        </p:style>
      </p:cxnSp>
      <p:cxnSp>
        <p:nvCxnSpPr>
          <p:cNvPr id="10" name="直接连接符 9"/>
          <p:cNvCxnSpPr/>
          <p:nvPr/>
        </p:nvCxnSpPr>
        <p:spPr>
          <a:xfrm>
            <a:off x="4797380" y="3789040"/>
            <a:ext cx="3672408" cy="0"/>
          </a:xfrm>
          <a:prstGeom prst="line">
            <a:avLst/>
          </a:prstGeom>
          <a:ln/>
        </p:spPr>
        <p:style>
          <a:lnRef idx="2">
            <a:schemeClr val="accent2"/>
          </a:lnRef>
          <a:fillRef idx="0">
            <a:schemeClr val="accent2"/>
          </a:fillRef>
          <a:effectRef idx="1">
            <a:schemeClr val="accent2"/>
          </a:effectRef>
          <a:fontRef idx="minor">
            <a:schemeClr val="tx1"/>
          </a:fontRef>
        </p:style>
      </p:cxnSp>
      <p:sp>
        <p:nvSpPr>
          <p:cNvPr id="13" name="日期占位符 12"/>
          <p:cNvSpPr>
            <a:spLocks noGrp="1"/>
          </p:cNvSpPr>
          <p:nvPr>
            <p:ph type="dt" sz="half" idx="10"/>
          </p:nvPr>
        </p:nvSpPr>
        <p:spPr/>
        <p:txBody>
          <a:bodyPr/>
          <a:lstStyle/>
          <a:p>
            <a:r>
              <a:rPr lang="en-US" altLang="zh-CN" smtClean="0"/>
              <a:t>Ling Zhou</a:t>
            </a:r>
            <a:endParaRPr lang="zh-CN" altLang="en-US" dirty="0"/>
          </a:p>
        </p:txBody>
      </p:sp>
      <p:sp>
        <p:nvSpPr>
          <p:cNvPr id="17" name="页脚占位符 16"/>
          <p:cNvSpPr>
            <a:spLocks noGrp="1"/>
          </p:cNvSpPr>
          <p:nvPr>
            <p:ph type="ftr" sz="quarter" idx="11"/>
          </p:nvPr>
        </p:nvSpPr>
        <p:spPr/>
        <p:txBody>
          <a:bodyPr/>
          <a:lstStyle/>
          <a:p>
            <a:pPr algn="ctr"/>
            <a:r>
              <a:rPr lang="en-US" altLang="zh-CN" smtClean="0"/>
              <a:t>Distributed Systems Unit 1</a:t>
            </a:r>
            <a:endParaRPr lang="zh-CN" altLang="en-US" dirty="0"/>
          </a:p>
        </p:txBody>
      </p:sp>
      <p:sp>
        <p:nvSpPr>
          <p:cNvPr id="19" name="下箭头 18"/>
          <p:cNvSpPr/>
          <p:nvPr/>
        </p:nvSpPr>
        <p:spPr>
          <a:xfrm>
            <a:off x="6381556" y="3861048"/>
            <a:ext cx="504056" cy="504056"/>
          </a:xfrm>
          <a:prstGeom prst="down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sp>
        <p:nvSpPr>
          <p:cNvPr id="20" name="TextBox 19"/>
          <p:cNvSpPr txBox="1"/>
          <p:nvPr/>
        </p:nvSpPr>
        <p:spPr>
          <a:xfrm>
            <a:off x="4797380" y="4437112"/>
            <a:ext cx="3672408" cy="461665"/>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pPr algn="ctr"/>
            <a:r>
              <a:rPr lang="en-US" altLang="zh-CN" sz="2400" dirty="0" smtClean="0"/>
              <a:t>MIDDLEWARE</a:t>
            </a:r>
            <a:endParaRPr lang="zh-CN" altLang="en-US" sz="2400" dirty="0"/>
          </a:p>
        </p:txBody>
      </p:sp>
      <p:sp>
        <p:nvSpPr>
          <p:cNvPr id="2" name="标题 1"/>
          <p:cNvSpPr>
            <a:spLocks noGrp="1"/>
          </p:cNvSpPr>
          <p:nvPr>
            <p:ph type="title"/>
          </p:nvPr>
        </p:nvSpPr>
        <p:spPr/>
        <p:txBody>
          <a:bodyPr>
            <a:normAutofit fontScale="90000"/>
          </a:bodyPr>
          <a:lstStyle/>
          <a:p>
            <a:r>
              <a:rPr lang="en-US" altLang="zh-CN" dirty="0" smtClean="0"/>
              <a:t>Definition of A Distributed System</a:t>
            </a:r>
            <a:br>
              <a:rPr lang="en-US" altLang="zh-CN" dirty="0" smtClean="0"/>
            </a:br>
            <a:r>
              <a:rPr lang="en-US" altLang="zh-CN" dirty="0" smtClean="0"/>
              <a:t>-- A </a:t>
            </a:r>
            <a:r>
              <a:rPr lang="en-US" altLang="zh-CN" dirty="0" smtClean="0">
                <a:solidFill>
                  <a:srgbClr val="FF0000"/>
                </a:solidFill>
              </a:rPr>
              <a:t>Loose</a:t>
            </a:r>
            <a:r>
              <a:rPr lang="en-US" altLang="zh-CN" dirty="0" smtClean="0"/>
              <a:t> Characterization</a:t>
            </a:r>
            <a:endParaRPr lang="zh-CN" altLang="en-US" dirty="0"/>
          </a:p>
        </p:txBody>
      </p:sp>
      <p:grpSp>
        <p:nvGrpSpPr>
          <p:cNvPr id="21" name="组合 20"/>
          <p:cNvGrpSpPr/>
          <p:nvPr/>
        </p:nvGrpSpPr>
        <p:grpSpPr>
          <a:xfrm>
            <a:off x="323528" y="3861048"/>
            <a:ext cx="4286250" cy="2846070"/>
            <a:chOff x="323528" y="3861048"/>
            <a:chExt cx="4286250" cy="2846070"/>
          </a:xfrm>
        </p:grpSpPr>
        <p:pic>
          <p:nvPicPr>
            <p:cNvPr id="23" name="图片 22" descr="报板卡片系列-7.jpg"/>
            <p:cNvPicPr>
              <a:picLocks noChangeAspect="1"/>
            </p:cNvPicPr>
            <p:nvPr/>
          </p:nvPicPr>
          <p:blipFill>
            <a:blip r:embed="rId3" cstate="print"/>
            <a:stretch>
              <a:fillRect/>
            </a:stretch>
          </p:blipFill>
          <p:spPr>
            <a:xfrm>
              <a:off x="323528" y="3861048"/>
              <a:ext cx="4286250" cy="2846070"/>
            </a:xfrm>
            <a:prstGeom prst="rect">
              <a:avLst/>
            </a:prstGeom>
            <a:ln>
              <a:noFill/>
            </a:ln>
            <a:effectLst>
              <a:softEdge rad="112500"/>
            </a:effectLst>
          </p:spPr>
        </p:pic>
        <p:sp>
          <p:nvSpPr>
            <p:cNvPr id="24" name="TextBox 23"/>
            <p:cNvSpPr txBox="1"/>
            <p:nvPr/>
          </p:nvSpPr>
          <p:spPr>
            <a:xfrm rot="20993626">
              <a:off x="1135143" y="4560811"/>
              <a:ext cx="3168352" cy="1323439"/>
            </a:xfrm>
            <a:prstGeom prst="rect">
              <a:avLst/>
            </a:prstGeom>
            <a:noFill/>
          </p:spPr>
          <p:txBody>
            <a:bodyPr wrap="square" rtlCol="0">
              <a:spAutoFit/>
            </a:bodyPr>
            <a:lstStyle/>
            <a:p>
              <a:r>
                <a:rPr lang="en-US" altLang="zh-CN" sz="1600" dirty="0" smtClean="0">
                  <a:latin typeface="Comic Sans MS" pitchFamily="66" charset="0"/>
                </a:rPr>
                <a:t>No assumptions are made </a:t>
              </a:r>
            </a:p>
            <a:p>
              <a:r>
                <a:rPr lang="en-US" altLang="zh-CN" sz="1600" dirty="0" smtClean="0">
                  <a:latin typeface="Comic Sans MS" pitchFamily="66" charset="0"/>
                </a:rPr>
                <a:t>1) concerning the </a:t>
              </a:r>
              <a:r>
                <a:rPr lang="en-US" altLang="zh-CN" sz="1600" dirty="0" smtClean="0">
                  <a:solidFill>
                    <a:srgbClr val="0070C0"/>
                  </a:solidFill>
                  <a:latin typeface="Comic Sans MS" pitchFamily="66" charset="0"/>
                </a:rPr>
                <a:t>type</a:t>
              </a:r>
              <a:r>
                <a:rPr lang="en-US" altLang="zh-CN" sz="1600" dirty="0" smtClean="0">
                  <a:latin typeface="Comic Sans MS" pitchFamily="66" charset="0"/>
                </a:rPr>
                <a:t> of computers; </a:t>
              </a:r>
            </a:p>
            <a:p>
              <a:r>
                <a:rPr lang="en-US" altLang="zh-CN" sz="1600" dirty="0" smtClean="0">
                  <a:latin typeface="Comic Sans MS" pitchFamily="66" charset="0"/>
                </a:rPr>
                <a:t>2) about </a:t>
              </a:r>
              <a:r>
                <a:rPr lang="en-US" altLang="zh-CN" sz="1600" dirty="0" smtClean="0">
                  <a:solidFill>
                    <a:srgbClr val="0070C0"/>
                  </a:solidFill>
                  <a:latin typeface="Comic Sans MS" pitchFamily="66" charset="0"/>
                </a:rPr>
                <a:t>how</a:t>
              </a:r>
              <a:r>
                <a:rPr lang="en-US" altLang="zh-CN" sz="1600" dirty="0" smtClean="0">
                  <a:latin typeface="Comic Sans MS" pitchFamily="66" charset="0"/>
                </a:rPr>
                <a:t> computers </a:t>
              </a:r>
            </a:p>
            <a:p>
              <a:r>
                <a:rPr lang="en-US" altLang="zh-CN" sz="1600" dirty="0" smtClean="0">
                  <a:latin typeface="Comic Sans MS" pitchFamily="66" charset="0"/>
                </a:rPr>
                <a:t>are </a:t>
              </a:r>
              <a:r>
                <a:rPr lang="en-US" altLang="zh-CN" sz="1600" dirty="0" smtClean="0">
                  <a:solidFill>
                    <a:srgbClr val="0070C0"/>
                  </a:solidFill>
                  <a:latin typeface="Comic Sans MS" pitchFamily="66" charset="0"/>
                </a:rPr>
                <a:t>interconnected</a:t>
              </a:r>
              <a:r>
                <a:rPr lang="en-US" altLang="zh-CN" sz="1600" dirty="0" smtClean="0">
                  <a:latin typeface="Comic Sans MS" pitchFamily="66" charset="0"/>
                </a:rPr>
                <a:t>.</a:t>
              </a:r>
              <a:endParaRPr lang="zh-CN" altLang="en-US" sz="1600" dirty="0"/>
            </a:p>
          </p:txBody>
        </p:sp>
      </p:grpSp>
      <p:sp>
        <p:nvSpPr>
          <p:cNvPr id="22" name="灯片编号占位符 21"/>
          <p:cNvSpPr>
            <a:spLocks noGrp="1"/>
          </p:cNvSpPr>
          <p:nvPr>
            <p:ph type="sldNum" sz="quarter" idx="12"/>
          </p:nvPr>
        </p:nvSpPr>
        <p:spPr/>
        <p:txBody>
          <a:bodyPr/>
          <a:lstStyle/>
          <a:p>
            <a:fld id="{0C913308-F349-4B6D-A68A-DD1791B4A57B}" type="slidenum">
              <a:rPr lang="zh-CN" altLang="en-US" smtClean="0"/>
              <a:pPr/>
              <a:t>9</a:t>
            </a:fld>
            <a:r>
              <a:rPr lang="en-US" altLang="zh-CN" smtClean="0"/>
              <a:t>/76</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4" presetClass="entr" presetSubtype="16" fill="hold" nodeType="click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box(in)">
                                      <p:cBhvr>
                                        <p:cTn id="15" dur="500"/>
                                        <p:tgtEl>
                                          <p:spTgt spid="21"/>
                                        </p:tgtEl>
                                      </p:cBhvr>
                                    </p:animEffect>
                                  </p:childTnLst>
                                </p:cTn>
                              </p:par>
                            </p:childTnLst>
                          </p:cTn>
                        </p:par>
                      </p:childTnLst>
                    </p:cTn>
                  </p:par>
                  <p:par>
                    <p:cTn id="16" fill="hold">
                      <p:stCondLst>
                        <p:cond delay="indefinite"/>
                      </p:stCondLst>
                      <p:childTnLst>
                        <p:par>
                          <p:cTn id="17" fill="hold">
                            <p:stCondLst>
                              <p:cond delay="0"/>
                            </p:stCondLst>
                            <p:childTnLst>
                              <p:par>
                                <p:cTn id="18" presetID="12" presetClass="entr" presetSubtype="8" fill="hold" nodeType="click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slide(fromLeft)">
                                      <p:cBhvr>
                                        <p:cTn id="20" dur="500"/>
                                        <p:tgtEl>
                                          <p:spTgt spid="14"/>
                                        </p:tgtEl>
                                      </p:cBhvr>
                                    </p:animEffect>
                                  </p:childTnLst>
                                </p:cTn>
                              </p:par>
                            </p:childTnLst>
                          </p:cTn>
                        </p:par>
                      </p:childTnLst>
                    </p:cTn>
                  </p:par>
                  <p:par>
                    <p:cTn id="21" fill="hold">
                      <p:stCondLst>
                        <p:cond delay="indefinite"/>
                      </p:stCondLst>
                      <p:childTnLst>
                        <p:par>
                          <p:cTn id="22" fill="hold">
                            <p:stCondLst>
                              <p:cond delay="0"/>
                            </p:stCondLst>
                            <p:childTnLst>
                              <p:par>
                                <p:cTn id="23" presetID="12" presetClass="entr" presetSubtype="8"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slide(fromLeft)">
                                      <p:cBhvr>
                                        <p:cTn id="25" dur="500"/>
                                        <p:tgtEl>
                                          <p:spTgt spid="10"/>
                                        </p:tgtEl>
                                      </p:cBhvr>
                                    </p:animEffect>
                                  </p:childTnLst>
                                </p:cTn>
                              </p:par>
                            </p:childTnLst>
                          </p:cTn>
                        </p:par>
                      </p:childTnLst>
                    </p:cTn>
                  </p:par>
                  <p:par>
                    <p:cTn id="26" fill="hold">
                      <p:stCondLst>
                        <p:cond delay="indefinite"/>
                      </p:stCondLst>
                      <p:childTnLst>
                        <p:par>
                          <p:cTn id="27" fill="hold">
                            <p:stCondLst>
                              <p:cond delay="0"/>
                            </p:stCondLst>
                            <p:childTnLst>
                              <p:par>
                                <p:cTn id="28" presetID="7" presetClass="entr" presetSubtype="2" fill="hold" nodeType="clickEffect">
                                  <p:stCondLst>
                                    <p:cond delay="0"/>
                                  </p:stCondLst>
                                  <p:childTnLst>
                                    <p:set>
                                      <p:cBhvr>
                                        <p:cTn id="29" dur="1" fill="hold">
                                          <p:stCondLst>
                                            <p:cond delay="0"/>
                                          </p:stCondLst>
                                        </p:cTn>
                                        <p:tgtEl>
                                          <p:spTgt spid="4"/>
                                        </p:tgtEl>
                                        <p:attrNameLst>
                                          <p:attrName>style.visibility</p:attrName>
                                        </p:attrNameLst>
                                      </p:cBhvr>
                                      <p:to>
                                        <p:strVal val="visible"/>
                                      </p:to>
                                    </p:set>
                                    <p:anim calcmode="lin" valueType="num">
                                      <p:cBhvr additive="base">
                                        <p:cTn id="30" dur="500" fill="hold"/>
                                        <p:tgtEl>
                                          <p:spTgt spid="4"/>
                                        </p:tgtEl>
                                        <p:attrNameLst>
                                          <p:attrName>ppt_x</p:attrName>
                                        </p:attrNameLst>
                                      </p:cBhvr>
                                      <p:tavLst>
                                        <p:tav tm="0">
                                          <p:val>
                                            <p:strVal val="1+#ppt_w/2"/>
                                          </p:val>
                                        </p:tav>
                                        <p:tav tm="100000">
                                          <p:val>
                                            <p:strVal val="#ppt_x"/>
                                          </p:val>
                                        </p:tav>
                                      </p:tavLst>
                                    </p:anim>
                                    <p:anim calcmode="lin" valueType="num">
                                      <p:cBhvr additive="base">
                                        <p:cTn id="31"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12" presetClass="entr" presetSubtype="1" fill="hold" grpId="0" nodeType="clickEffect">
                                  <p:stCondLst>
                                    <p:cond delay="0"/>
                                  </p:stCondLst>
                                  <p:childTnLst>
                                    <p:set>
                                      <p:cBhvr>
                                        <p:cTn id="35" dur="1" fill="hold">
                                          <p:stCondLst>
                                            <p:cond delay="0"/>
                                          </p:stCondLst>
                                        </p:cTn>
                                        <p:tgtEl>
                                          <p:spTgt spid="19"/>
                                        </p:tgtEl>
                                        <p:attrNameLst>
                                          <p:attrName>style.visibility</p:attrName>
                                        </p:attrNameLst>
                                      </p:cBhvr>
                                      <p:to>
                                        <p:strVal val="visible"/>
                                      </p:to>
                                    </p:set>
                                    <p:animEffect transition="in" filter="slide(fromTop)">
                                      <p:cBhvr>
                                        <p:cTn id="36" dur="500"/>
                                        <p:tgtEl>
                                          <p:spTgt spid="19"/>
                                        </p:tgtEl>
                                      </p:cBhvr>
                                    </p:animEffec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9" grpId="0" animBg="1"/>
      <p:bldP spid="20"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Sensor Networks: Background</a:t>
            </a:r>
            <a:endParaRPr lang="zh-CN" altLang="en-US" dirty="0"/>
          </a:p>
        </p:txBody>
      </p:sp>
      <p:sp>
        <p:nvSpPr>
          <p:cNvPr id="3" name="内容占位符 2"/>
          <p:cNvSpPr>
            <a:spLocks noGrp="1"/>
          </p:cNvSpPr>
          <p:nvPr>
            <p:ph idx="1"/>
          </p:nvPr>
        </p:nvSpPr>
        <p:spPr/>
        <p:txBody>
          <a:bodyPr>
            <a:normAutofit/>
          </a:bodyPr>
          <a:lstStyle/>
          <a:p>
            <a:r>
              <a:rPr lang="en-US" altLang="zh-CN" dirty="0" smtClean="0"/>
              <a:t>Types of sensors</a:t>
            </a:r>
          </a:p>
          <a:p>
            <a:pPr lvl="1"/>
            <a:r>
              <a:rPr lang="en-US" altLang="zh-CN" dirty="0" smtClean="0"/>
              <a:t>Seismic, low sampling rate magnetic, thermal, visual, infrared, acoustic and radar</a:t>
            </a:r>
          </a:p>
          <a:p>
            <a:r>
              <a:rPr lang="en-US" altLang="zh-CN" dirty="0" smtClean="0"/>
              <a:t>Conditions to monitor</a:t>
            </a:r>
          </a:p>
          <a:p>
            <a:pPr lvl="1"/>
            <a:r>
              <a:rPr lang="en-US" altLang="zh-CN" dirty="0" smtClean="0"/>
              <a:t>Temperature, humidity, (vehicular) movement, lightning </a:t>
            </a:r>
            <a:r>
              <a:rPr lang="fr-FR" altLang="zh-CN" dirty="0" smtClean="0"/>
              <a:t>condition, pressure, </a:t>
            </a:r>
            <a:r>
              <a:rPr lang="fr-FR" altLang="zh-CN" dirty="0" err="1" smtClean="0"/>
              <a:t>soil</a:t>
            </a:r>
            <a:r>
              <a:rPr lang="fr-FR" altLang="zh-CN" dirty="0" smtClean="0"/>
              <a:t> </a:t>
            </a:r>
            <a:r>
              <a:rPr lang="fr-FR" altLang="zh-CN" dirty="0" err="1" smtClean="0"/>
              <a:t>makeup</a:t>
            </a:r>
            <a:r>
              <a:rPr lang="fr-FR" altLang="zh-CN" dirty="0" smtClean="0"/>
              <a:t>, noise </a:t>
            </a:r>
            <a:r>
              <a:rPr lang="fr-FR" altLang="zh-CN" dirty="0" err="1" smtClean="0"/>
              <a:t>levels</a:t>
            </a:r>
            <a:endParaRPr lang="fr-FR" altLang="zh-CN" dirty="0" smtClean="0"/>
          </a:p>
          <a:p>
            <a:pPr lvl="1"/>
            <a:r>
              <a:rPr lang="en-US" altLang="zh-CN" dirty="0" smtClean="0"/>
              <a:t>Presence or absence of certain kinds of objects</a:t>
            </a:r>
          </a:p>
          <a:p>
            <a:pPr lvl="1"/>
            <a:r>
              <a:rPr lang="en-US" altLang="zh-CN" dirty="0" smtClean="0"/>
              <a:t>Mechanical stress levels on attached objects</a:t>
            </a:r>
          </a:p>
          <a:p>
            <a:pPr lvl="1"/>
            <a:r>
              <a:rPr lang="en-US" altLang="zh-CN" dirty="0" smtClean="0"/>
              <a:t>Current characteristics such as speed, direction, and size of an object</a:t>
            </a:r>
            <a:endParaRPr lang="zh-CN" altLang="en-US" dirty="0"/>
          </a:p>
        </p:txBody>
      </p:sp>
      <p:sp>
        <p:nvSpPr>
          <p:cNvPr id="4" name="日期占位符 3"/>
          <p:cNvSpPr>
            <a:spLocks noGrp="1"/>
          </p:cNvSpPr>
          <p:nvPr>
            <p:ph type="dt" sz="half" idx="10"/>
          </p:nvPr>
        </p:nvSpPr>
        <p:spPr/>
        <p:txBody>
          <a:bodyPr/>
          <a:lstStyle/>
          <a:p>
            <a:r>
              <a:rPr lang="en-US" altLang="zh-CN" smtClean="0"/>
              <a:t>Ling Zhou</a:t>
            </a:r>
            <a:endParaRPr lang="zh-CN" altLang="en-US" dirty="0"/>
          </a:p>
        </p:txBody>
      </p:sp>
      <p:sp>
        <p:nvSpPr>
          <p:cNvPr id="5" name="页脚占位符 4"/>
          <p:cNvSpPr>
            <a:spLocks noGrp="1"/>
          </p:cNvSpPr>
          <p:nvPr>
            <p:ph type="ftr" sz="quarter" idx="11"/>
          </p:nvPr>
        </p:nvSpPr>
        <p:spPr/>
        <p:txBody>
          <a:bodyPr/>
          <a:lstStyle/>
          <a:p>
            <a:pPr algn="ctr"/>
            <a:r>
              <a:rPr lang="en-US" altLang="zh-CN" smtClean="0"/>
              <a:t>Distributed Systems Unit 1</a:t>
            </a:r>
            <a:endParaRPr lang="zh-CN" altLang="en-US" dirty="0"/>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90</a:t>
            </a:fld>
            <a:r>
              <a:rPr lang="en-US" altLang="zh-CN" smtClean="0"/>
              <a:t>/76</a:t>
            </a:r>
            <a:endParaRPr lang="zh-CN" altLang="en-US" dirty="0"/>
          </a:p>
        </p:txBody>
      </p:sp>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704088"/>
            <a:ext cx="8229600" cy="996720"/>
          </a:xfrm>
        </p:spPr>
        <p:txBody>
          <a:bodyPr>
            <a:normAutofit fontScale="90000"/>
          </a:bodyPr>
          <a:lstStyle/>
          <a:p>
            <a:r>
              <a:rPr lang="en-US" altLang="zh-CN" dirty="0" smtClean="0"/>
              <a:t>Sensor Networks: Characteristics</a:t>
            </a:r>
            <a:endParaRPr lang="zh-CN" altLang="en-US" dirty="0"/>
          </a:p>
        </p:txBody>
      </p:sp>
      <p:sp>
        <p:nvSpPr>
          <p:cNvPr id="3" name="内容占位符 2"/>
          <p:cNvSpPr>
            <a:spLocks noGrp="1"/>
          </p:cNvSpPr>
          <p:nvPr>
            <p:ph idx="1"/>
          </p:nvPr>
        </p:nvSpPr>
        <p:spPr>
          <a:xfrm>
            <a:off x="457200" y="1772816"/>
            <a:ext cx="8229600" cy="4551784"/>
          </a:xfrm>
        </p:spPr>
        <p:txBody>
          <a:bodyPr>
            <a:normAutofit fontScale="85000" lnSpcReduction="10000"/>
          </a:bodyPr>
          <a:lstStyle/>
          <a:p>
            <a:r>
              <a:rPr lang="en-US" altLang="zh-CN" sz="2800" dirty="0" smtClean="0"/>
              <a:t>Environment</a:t>
            </a:r>
          </a:p>
          <a:p>
            <a:pPr lvl="1"/>
            <a:r>
              <a:rPr lang="en-US" altLang="zh-CN" dirty="0" smtClean="0"/>
              <a:t>connect to physical environment (large numbers, dense, real-time)</a:t>
            </a:r>
          </a:p>
          <a:p>
            <a:pPr lvl="1"/>
            <a:r>
              <a:rPr lang="en-US" altLang="zh-CN" dirty="0" smtClean="0"/>
              <a:t>sensor nodes are prone to failures, non-deterministic</a:t>
            </a:r>
          </a:p>
          <a:p>
            <a:pPr lvl="1"/>
            <a:r>
              <a:rPr lang="en-US" altLang="zh-CN" dirty="0" smtClean="0"/>
              <a:t>wireless communication</a:t>
            </a:r>
          </a:p>
          <a:p>
            <a:pPr lvl="1"/>
            <a:r>
              <a:rPr lang="en-US" altLang="zh-CN" dirty="0" smtClean="0"/>
              <a:t>massively parallel interfaces (to users and applications)</a:t>
            </a:r>
          </a:p>
          <a:p>
            <a:pPr lvl="1"/>
            <a:r>
              <a:rPr lang="en-US" altLang="zh-CN" dirty="0" smtClean="0"/>
              <a:t>limited resources: battery, bandwidth, memory, CPU (power management critical)</a:t>
            </a:r>
          </a:p>
          <a:p>
            <a:r>
              <a:rPr lang="en-US" altLang="zh-CN" sz="2800" dirty="0" smtClean="0"/>
              <a:t>Network</a:t>
            </a:r>
          </a:p>
          <a:p>
            <a:pPr lvl="1"/>
            <a:r>
              <a:rPr lang="en-US" altLang="zh-CN" dirty="0" smtClean="0"/>
              <a:t>Topology changes dynamically</a:t>
            </a:r>
          </a:p>
          <a:p>
            <a:pPr lvl="1"/>
            <a:r>
              <a:rPr lang="en-US" altLang="zh-CN" dirty="0" smtClean="0"/>
              <a:t>sporadic connectivity</a:t>
            </a:r>
          </a:p>
          <a:p>
            <a:pPr lvl="1"/>
            <a:r>
              <a:rPr lang="en-US" altLang="zh-CN" dirty="0" smtClean="0"/>
              <a:t>new resources entering/leaving</a:t>
            </a:r>
          </a:p>
          <a:p>
            <a:pPr lvl="1"/>
            <a:r>
              <a:rPr lang="en-US" altLang="zh-CN" dirty="0" smtClean="0"/>
              <a:t>large amounts of redundancy</a:t>
            </a:r>
          </a:p>
          <a:p>
            <a:pPr lvl="1"/>
            <a:r>
              <a:rPr lang="en-US" altLang="zh-CN" dirty="0" smtClean="0"/>
              <a:t>self-configure/re-configure</a:t>
            </a:r>
            <a:endParaRPr lang="zh-CN" altLang="en-US" dirty="0"/>
          </a:p>
        </p:txBody>
      </p:sp>
      <p:sp>
        <p:nvSpPr>
          <p:cNvPr id="4" name="日期占位符 3"/>
          <p:cNvSpPr>
            <a:spLocks noGrp="1"/>
          </p:cNvSpPr>
          <p:nvPr>
            <p:ph type="dt" sz="half" idx="10"/>
          </p:nvPr>
        </p:nvSpPr>
        <p:spPr/>
        <p:txBody>
          <a:bodyPr/>
          <a:lstStyle/>
          <a:p>
            <a:r>
              <a:rPr lang="en-US" altLang="zh-CN" smtClean="0"/>
              <a:t>Ling Zhou</a:t>
            </a:r>
            <a:endParaRPr lang="zh-CN" altLang="en-US" dirty="0"/>
          </a:p>
        </p:txBody>
      </p:sp>
      <p:sp>
        <p:nvSpPr>
          <p:cNvPr id="5" name="页脚占位符 4"/>
          <p:cNvSpPr>
            <a:spLocks noGrp="1"/>
          </p:cNvSpPr>
          <p:nvPr>
            <p:ph type="ftr" sz="quarter" idx="11"/>
          </p:nvPr>
        </p:nvSpPr>
        <p:spPr/>
        <p:txBody>
          <a:bodyPr/>
          <a:lstStyle/>
          <a:p>
            <a:pPr algn="ctr"/>
            <a:r>
              <a:rPr lang="en-US" altLang="zh-CN" smtClean="0"/>
              <a:t>Distributed Systems Unit 1</a:t>
            </a:r>
            <a:endParaRPr lang="zh-CN" altLang="en-US" dirty="0"/>
          </a:p>
        </p:txBody>
      </p:sp>
      <p:pic>
        <p:nvPicPr>
          <p:cNvPr id="7" name="Picture 2"/>
          <p:cNvPicPr>
            <a:picLocks noChangeAspect="1" noChangeArrowheads="1"/>
          </p:cNvPicPr>
          <p:nvPr/>
        </p:nvPicPr>
        <p:blipFill>
          <a:blip r:embed="rId2" cstate="print"/>
          <a:srcRect/>
          <a:stretch>
            <a:fillRect/>
          </a:stretch>
        </p:blipFill>
        <p:spPr bwMode="auto">
          <a:xfrm>
            <a:off x="5386908" y="3811860"/>
            <a:ext cx="2857500" cy="2857500"/>
          </a:xfrm>
          <a:prstGeom prst="rect">
            <a:avLst/>
          </a:prstGeom>
          <a:noFill/>
          <a:ln w="9525">
            <a:noFill/>
            <a:miter lim="800000"/>
            <a:headEnd/>
            <a:tailEnd/>
          </a:ln>
        </p:spPr>
      </p:pic>
      <p:sp>
        <p:nvSpPr>
          <p:cNvPr id="8" name="灯片编号占位符 7"/>
          <p:cNvSpPr>
            <a:spLocks noGrp="1"/>
          </p:cNvSpPr>
          <p:nvPr>
            <p:ph type="sldNum" sz="quarter" idx="12"/>
          </p:nvPr>
        </p:nvSpPr>
        <p:spPr/>
        <p:txBody>
          <a:bodyPr/>
          <a:lstStyle/>
          <a:p>
            <a:fld id="{0C913308-F349-4B6D-A68A-DD1791B4A57B}" type="slidenum">
              <a:rPr lang="zh-CN" altLang="en-US" smtClean="0"/>
              <a:pPr/>
              <a:t>91</a:t>
            </a:fld>
            <a:r>
              <a:rPr lang="en-US" altLang="zh-CN" smtClean="0"/>
              <a:t>/76</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Sensor Networks: Applications</a:t>
            </a:r>
            <a:endParaRPr lang="zh-CN" altLang="en-US" dirty="0"/>
          </a:p>
        </p:txBody>
      </p:sp>
      <p:sp>
        <p:nvSpPr>
          <p:cNvPr id="3" name="内容占位符 2"/>
          <p:cNvSpPr>
            <a:spLocks noGrp="1"/>
          </p:cNvSpPr>
          <p:nvPr>
            <p:ph idx="1"/>
          </p:nvPr>
        </p:nvSpPr>
        <p:spPr>
          <a:xfrm>
            <a:off x="457200" y="2136224"/>
            <a:ext cx="8229600" cy="4389120"/>
          </a:xfrm>
        </p:spPr>
        <p:txBody>
          <a:bodyPr/>
          <a:lstStyle/>
          <a:p>
            <a:r>
              <a:rPr lang="en-US" altLang="zh-CN" dirty="0" smtClean="0"/>
              <a:t>Infrastructure security, military applications</a:t>
            </a:r>
          </a:p>
          <a:p>
            <a:r>
              <a:rPr lang="en-US" altLang="zh-CN" dirty="0" smtClean="0"/>
              <a:t>Environmental and Habitat monitoring</a:t>
            </a:r>
          </a:p>
          <a:p>
            <a:r>
              <a:rPr lang="en-US" altLang="zh-CN" dirty="0" smtClean="0"/>
              <a:t>Health applications</a:t>
            </a:r>
          </a:p>
          <a:p>
            <a:r>
              <a:rPr lang="en-US" altLang="zh-CN" dirty="0" smtClean="0"/>
              <a:t>Smart space/home applications</a:t>
            </a:r>
          </a:p>
          <a:p>
            <a:r>
              <a:rPr lang="en-US" altLang="zh-CN" dirty="0" smtClean="0"/>
              <a:t>Other commercial applications</a:t>
            </a:r>
          </a:p>
          <a:p>
            <a:pPr lvl="1"/>
            <a:r>
              <a:rPr lang="en-US" altLang="zh-CN" dirty="0" smtClean="0"/>
              <a:t>Industrial Sensing</a:t>
            </a:r>
          </a:p>
          <a:p>
            <a:pPr lvl="1"/>
            <a:r>
              <a:rPr lang="en-US" altLang="zh-CN" dirty="0" smtClean="0"/>
              <a:t>Traffic Control, vehicle tracking and detection</a:t>
            </a:r>
          </a:p>
          <a:p>
            <a:pPr lvl="1"/>
            <a:r>
              <a:rPr lang="en-US" altLang="zh-CN" dirty="0" smtClean="0"/>
              <a:t>Interactive museums</a:t>
            </a:r>
            <a:endParaRPr lang="zh-CN" altLang="en-US" dirty="0"/>
          </a:p>
        </p:txBody>
      </p:sp>
      <p:sp>
        <p:nvSpPr>
          <p:cNvPr id="4" name="日期占位符 3"/>
          <p:cNvSpPr>
            <a:spLocks noGrp="1"/>
          </p:cNvSpPr>
          <p:nvPr>
            <p:ph type="dt" sz="half" idx="10"/>
          </p:nvPr>
        </p:nvSpPr>
        <p:spPr/>
        <p:txBody>
          <a:bodyPr/>
          <a:lstStyle/>
          <a:p>
            <a:r>
              <a:rPr lang="en-US" altLang="zh-CN" smtClean="0"/>
              <a:t>Ling Zhou</a:t>
            </a:r>
            <a:endParaRPr lang="zh-CN" altLang="en-US" dirty="0"/>
          </a:p>
        </p:txBody>
      </p:sp>
      <p:sp>
        <p:nvSpPr>
          <p:cNvPr id="5" name="页脚占位符 4"/>
          <p:cNvSpPr>
            <a:spLocks noGrp="1"/>
          </p:cNvSpPr>
          <p:nvPr>
            <p:ph type="ftr" sz="quarter" idx="11"/>
          </p:nvPr>
        </p:nvSpPr>
        <p:spPr/>
        <p:txBody>
          <a:bodyPr/>
          <a:lstStyle/>
          <a:p>
            <a:pPr algn="ctr"/>
            <a:r>
              <a:rPr lang="en-US" altLang="zh-CN" smtClean="0"/>
              <a:t>Distributed Systems Unit 1</a:t>
            </a:r>
            <a:endParaRPr lang="zh-CN" altLang="en-US" dirty="0"/>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92</a:t>
            </a:fld>
            <a:r>
              <a:rPr lang="en-US" altLang="zh-CN" smtClean="0"/>
              <a:t>/76</a:t>
            </a:r>
            <a:endParaRPr lang="zh-CN" altLang="en-US" dirty="0"/>
          </a:p>
        </p:txBody>
      </p:sp>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cstate="print"/>
          <a:srcRect/>
          <a:stretch>
            <a:fillRect/>
          </a:stretch>
        </p:blipFill>
        <p:spPr bwMode="auto">
          <a:xfrm>
            <a:off x="899592" y="1661914"/>
            <a:ext cx="7400925" cy="2343150"/>
          </a:xfrm>
          <a:prstGeom prst="rect">
            <a:avLst/>
          </a:prstGeom>
          <a:noFill/>
          <a:ln w="9525">
            <a:noFill/>
            <a:miter lim="800000"/>
            <a:headEnd/>
            <a:tailEnd/>
          </a:ln>
        </p:spPr>
      </p:pic>
      <p:sp>
        <p:nvSpPr>
          <p:cNvPr id="2" name="标题 1"/>
          <p:cNvSpPr>
            <a:spLocks noGrp="1"/>
          </p:cNvSpPr>
          <p:nvPr>
            <p:ph type="title"/>
          </p:nvPr>
        </p:nvSpPr>
        <p:spPr>
          <a:xfrm>
            <a:off x="457200" y="704088"/>
            <a:ext cx="8229600" cy="852704"/>
          </a:xfrm>
        </p:spPr>
        <p:txBody>
          <a:bodyPr/>
          <a:lstStyle/>
          <a:p>
            <a:r>
              <a:rPr lang="en-US" altLang="zh-CN" dirty="0" smtClean="0"/>
              <a:t>Smart Spaces</a:t>
            </a:r>
            <a:endParaRPr lang="zh-CN" altLang="en-US" dirty="0"/>
          </a:p>
        </p:txBody>
      </p:sp>
      <p:sp>
        <p:nvSpPr>
          <p:cNvPr id="3" name="内容占位符 2"/>
          <p:cNvSpPr>
            <a:spLocks noGrp="1"/>
          </p:cNvSpPr>
          <p:nvPr>
            <p:ph idx="1"/>
          </p:nvPr>
        </p:nvSpPr>
        <p:spPr>
          <a:xfrm>
            <a:off x="2905472" y="4005064"/>
            <a:ext cx="4186808" cy="2319536"/>
          </a:xfrm>
        </p:spPr>
        <p:txBody>
          <a:bodyPr>
            <a:normAutofit fontScale="85000" lnSpcReduction="20000"/>
          </a:bodyPr>
          <a:lstStyle/>
          <a:p>
            <a:pPr>
              <a:buNone/>
            </a:pPr>
            <a:r>
              <a:rPr lang="en-US" altLang="zh-CN" b="1" i="1" dirty="0" smtClean="0"/>
              <a:t>Other Applications</a:t>
            </a:r>
          </a:p>
          <a:p>
            <a:pPr lvl="1"/>
            <a:r>
              <a:rPr lang="en-US" altLang="zh-CN" dirty="0" smtClean="0"/>
              <a:t>Battlefields/Surveillance</a:t>
            </a:r>
          </a:p>
          <a:p>
            <a:pPr lvl="1"/>
            <a:r>
              <a:rPr lang="en-US" altLang="zh-CN" dirty="0" smtClean="0"/>
              <a:t>Earthquake areas</a:t>
            </a:r>
          </a:p>
          <a:p>
            <a:pPr lvl="1"/>
            <a:r>
              <a:rPr lang="en-US" altLang="zh-CN" dirty="0" smtClean="0"/>
              <a:t>Environmental Monitoring</a:t>
            </a:r>
          </a:p>
          <a:p>
            <a:pPr lvl="1"/>
            <a:r>
              <a:rPr lang="en-US" altLang="zh-CN" dirty="0" smtClean="0"/>
              <a:t>Airport security</a:t>
            </a:r>
          </a:p>
          <a:p>
            <a:pPr lvl="1"/>
            <a:r>
              <a:rPr lang="en-US" altLang="zh-CN" dirty="0" smtClean="0"/>
              <a:t>Emergency Response</a:t>
            </a:r>
          </a:p>
          <a:p>
            <a:pPr lvl="1"/>
            <a:r>
              <a:rPr lang="en-US" altLang="zh-CN" dirty="0" smtClean="0"/>
              <a:t>Location Services</a:t>
            </a:r>
            <a:endParaRPr lang="zh-CN" altLang="en-US" dirty="0"/>
          </a:p>
        </p:txBody>
      </p:sp>
      <p:sp>
        <p:nvSpPr>
          <p:cNvPr id="4" name="日期占位符 3"/>
          <p:cNvSpPr>
            <a:spLocks noGrp="1"/>
          </p:cNvSpPr>
          <p:nvPr>
            <p:ph type="dt" sz="half" idx="10"/>
          </p:nvPr>
        </p:nvSpPr>
        <p:spPr/>
        <p:txBody>
          <a:bodyPr/>
          <a:lstStyle/>
          <a:p>
            <a:r>
              <a:rPr lang="en-US" altLang="zh-CN" smtClean="0"/>
              <a:t>Ling Zhou</a:t>
            </a:r>
            <a:endParaRPr lang="zh-CN" altLang="en-US" dirty="0"/>
          </a:p>
        </p:txBody>
      </p:sp>
      <p:sp>
        <p:nvSpPr>
          <p:cNvPr id="5" name="页脚占位符 4"/>
          <p:cNvSpPr>
            <a:spLocks noGrp="1"/>
          </p:cNvSpPr>
          <p:nvPr>
            <p:ph type="ftr" sz="quarter" idx="11"/>
          </p:nvPr>
        </p:nvSpPr>
        <p:spPr/>
        <p:txBody>
          <a:bodyPr/>
          <a:lstStyle/>
          <a:p>
            <a:pPr algn="ctr"/>
            <a:r>
              <a:rPr lang="en-US" altLang="zh-CN" smtClean="0"/>
              <a:t>Distributed Systems Unit 1</a:t>
            </a:r>
            <a:endParaRPr lang="zh-CN" altLang="en-US" dirty="0"/>
          </a:p>
        </p:txBody>
      </p:sp>
      <p:sp>
        <p:nvSpPr>
          <p:cNvPr id="8" name="灯片编号占位符 7"/>
          <p:cNvSpPr>
            <a:spLocks noGrp="1"/>
          </p:cNvSpPr>
          <p:nvPr>
            <p:ph type="sldNum" sz="quarter" idx="12"/>
          </p:nvPr>
        </p:nvSpPr>
        <p:spPr/>
        <p:txBody>
          <a:bodyPr/>
          <a:lstStyle/>
          <a:p>
            <a:fld id="{0C913308-F349-4B6D-A68A-DD1791B4A57B}" type="slidenum">
              <a:rPr lang="zh-CN" altLang="en-US" smtClean="0"/>
              <a:pPr/>
              <a:t>93</a:t>
            </a:fld>
            <a:r>
              <a:rPr lang="en-US" altLang="zh-CN" smtClean="0"/>
              <a:t>/76</a:t>
            </a:r>
            <a:endParaRPr lang="zh-CN" altLang="en-US" dirty="0"/>
          </a:p>
        </p:txBody>
      </p:sp>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357166"/>
            <a:ext cx="8229600" cy="857256"/>
          </a:xfrm>
        </p:spPr>
        <p:txBody>
          <a:bodyPr>
            <a:normAutofit/>
          </a:bodyPr>
          <a:lstStyle/>
          <a:p>
            <a:r>
              <a:rPr lang="en-US" altLang="zh-CN" dirty="0" smtClean="0"/>
              <a:t>Sensor Networks</a:t>
            </a:r>
            <a:endParaRPr lang="zh-CN" altLang="en-US" dirty="0"/>
          </a:p>
        </p:txBody>
      </p:sp>
      <p:sp>
        <p:nvSpPr>
          <p:cNvPr id="4" name="日期占位符 3"/>
          <p:cNvSpPr>
            <a:spLocks noGrp="1"/>
          </p:cNvSpPr>
          <p:nvPr>
            <p:ph type="dt" sz="half" idx="10"/>
          </p:nvPr>
        </p:nvSpPr>
        <p:spPr/>
        <p:txBody>
          <a:bodyPr/>
          <a:lstStyle/>
          <a:p>
            <a:r>
              <a:rPr lang="en-US" altLang="zh-CN" smtClean="0"/>
              <a:t>Ling Zhou</a:t>
            </a:r>
            <a:endParaRPr lang="zh-CN" altLang="en-US" dirty="0"/>
          </a:p>
        </p:txBody>
      </p:sp>
      <p:sp>
        <p:nvSpPr>
          <p:cNvPr id="5" name="页脚占位符 4"/>
          <p:cNvSpPr>
            <a:spLocks noGrp="1"/>
          </p:cNvSpPr>
          <p:nvPr>
            <p:ph type="ftr" sz="quarter" idx="11"/>
          </p:nvPr>
        </p:nvSpPr>
        <p:spPr/>
        <p:txBody>
          <a:bodyPr/>
          <a:lstStyle/>
          <a:p>
            <a:pPr algn="ctr"/>
            <a:r>
              <a:rPr lang="en-US" altLang="zh-CN" smtClean="0"/>
              <a:t>Distributed Systems Unit 1</a:t>
            </a:r>
            <a:endParaRPr lang="zh-CN" altLang="en-US" dirty="0"/>
          </a:p>
        </p:txBody>
      </p:sp>
      <p:grpSp>
        <p:nvGrpSpPr>
          <p:cNvPr id="15" name="组合 14"/>
          <p:cNvGrpSpPr/>
          <p:nvPr/>
        </p:nvGrpSpPr>
        <p:grpSpPr>
          <a:xfrm>
            <a:off x="6429388" y="2857496"/>
            <a:ext cx="2403648" cy="2403648"/>
            <a:chOff x="5552728" y="4265712"/>
            <a:chExt cx="2403648" cy="2403648"/>
          </a:xfrm>
        </p:grpSpPr>
        <p:pic>
          <p:nvPicPr>
            <p:cNvPr id="12" name="图片 11" descr="note_icon6.jpg"/>
            <p:cNvPicPr>
              <a:picLocks noChangeAspect="1"/>
            </p:cNvPicPr>
            <p:nvPr/>
          </p:nvPicPr>
          <p:blipFill>
            <a:blip r:embed="rId3" cstate="print"/>
            <a:stretch>
              <a:fillRect/>
            </a:stretch>
          </p:blipFill>
          <p:spPr>
            <a:xfrm flipH="1">
              <a:off x="5552728" y="4265712"/>
              <a:ext cx="2403648" cy="2403648"/>
            </a:xfrm>
            <a:prstGeom prst="rect">
              <a:avLst/>
            </a:prstGeom>
          </p:spPr>
        </p:pic>
        <p:sp>
          <p:nvSpPr>
            <p:cNvPr id="14" name="TextBox 13"/>
            <p:cNvSpPr txBox="1"/>
            <p:nvPr/>
          </p:nvSpPr>
          <p:spPr>
            <a:xfrm>
              <a:off x="5796136" y="5085184"/>
              <a:ext cx="1872208" cy="1200329"/>
            </a:xfrm>
            <a:prstGeom prst="rect">
              <a:avLst/>
            </a:prstGeom>
            <a:noFill/>
          </p:spPr>
          <p:txBody>
            <a:bodyPr wrap="square" rtlCol="0">
              <a:spAutoFit/>
            </a:bodyPr>
            <a:lstStyle/>
            <a:p>
              <a:r>
                <a:rPr lang="en-US" altLang="zh-CN" dirty="0" smtClean="0">
                  <a:latin typeface="Comic Sans MS" pitchFamily="66" charset="0"/>
                </a:rPr>
                <a:t>Facilities for </a:t>
              </a:r>
              <a:r>
                <a:rPr lang="en-US" altLang="zh-CN" u="sng" dirty="0" smtClean="0">
                  <a:latin typeface="Comic Sans MS" pitchFamily="66" charset="0"/>
                </a:rPr>
                <a:t>in-network data processing</a:t>
              </a:r>
              <a:r>
                <a:rPr lang="en-US" altLang="zh-CN" dirty="0" smtClean="0">
                  <a:latin typeface="Comic Sans MS" pitchFamily="66" charset="0"/>
                </a:rPr>
                <a:t> is needed.</a:t>
              </a:r>
              <a:endParaRPr lang="zh-CN" altLang="en-US" dirty="0">
                <a:latin typeface="Comic Sans MS" pitchFamily="66" charset="0"/>
              </a:endParaRPr>
            </a:p>
          </p:txBody>
        </p:sp>
      </p:grpSp>
      <p:grpSp>
        <p:nvGrpSpPr>
          <p:cNvPr id="19" name="组合 18"/>
          <p:cNvGrpSpPr/>
          <p:nvPr/>
        </p:nvGrpSpPr>
        <p:grpSpPr>
          <a:xfrm>
            <a:off x="357158" y="1071546"/>
            <a:ext cx="5006930" cy="5326610"/>
            <a:chOff x="357158" y="1071546"/>
            <a:chExt cx="5006930" cy="5326610"/>
          </a:xfrm>
        </p:grpSpPr>
        <p:pic>
          <p:nvPicPr>
            <p:cNvPr id="3075" name="Picture 3"/>
            <p:cNvPicPr>
              <a:picLocks noChangeAspect="1" noChangeArrowheads="1"/>
            </p:cNvPicPr>
            <p:nvPr/>
          </p:nvPicPr>
          <p:blipFill>
            <a:blip r:embed="rId4" cstate="print"/>
            <a:srcRect/>
            <a:stretch>
              <a:fillRect/>
            </a:stretch>
          </p:blipFill>
          <p:spPr bwMode="auto">
            <a:xfrm>
              <a:off x="365368" y="1772816"/>
              <a:ext cx="4998720" cy="4625340"/>
            </a:xfrm>
            <a:prstGeom prst="rect">
              <a:avLst/>
            </a:prstGeom>
            <a:noFill/>
            <a:ln w="9525">
              <a:noFill/>
              <a:miter lim="800000"/>
              <a:headEnd/>
              <a:tailEnd/>
            </a:ln>
          </p:spPr>
        </p:pic>
        <p:sp>
          <p:nvSpPr>
            <p:cNvPr id="11" name="TextBox 10"/>
            <p:cNvSpPr txBox="1"/>
            <p:nvPr/>
          </p:nvSpPr>
          <p:spPr>
            <a:xfrm>
              <a:off x="357158" y="1071546"/>
              <a:ext cx="3143272" cy="923330"/>
            </a:xfrm>
            <a:prstGeom prst="rect">
              <a:avLst/>
            </a:prstGeom>
            <a:noFill/>
          </p:spPr>
          <p:txBody>
            <a:bodyPr wrap="square" rtlCol="0">
              <a:spAutoFit/>
            </a:bodyPr>
            <a:lstStyle/>
            <a:p>
              <a:r>
                <a:rPr lang="en-US" altLang="zh-CN" dirty="0" smtClean="0"/>
                <a:t>Storing and processing data (a) only at the operator’s site or (b) only at the sensors</a:t>
              </a:r>
              <a:endParaRPr lang="zh-CN" altLang="en-US" dirty="0"/>
            </a:p>
          </p:txBody>
        </p:sp>
      </p:grpSp>
      <p:sp>
        <p:nvSpPr>
          <p:cNvPr id="16" name="TextBox 15"/>
          <p:cNvSpPr txBox="1"/>
          <p:nvPr/>
        </p:nvSpPr>
        <p:spPr>
          <a:xfrm>
            <a:off x="4714876" y="3143248"/>
            <a:ext cx="1428760" cy="1200329"/>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en-US" altLang="zh-CN" dirty="0" smtClean="0"/>
              <a:t>Waste network resources and energy</a:t>
            </a:r>
            <a:endParaRPr lang="zh-CN" altLang="en-US" dirty="0"/>
          </a:p>
        </p:txBody>
      </p:sp>
      <p:sp>
        <p:nvSpPr>
          <p:cNvPr id="17" name="TextBox 16"/>
          <p:cNvSpPr txBox="1"/>
          <p:nvPr/>
        </p:nvSpPr>
        <p:spPr>
          <a:xfrm>
            <a:off x="5072066" y="5371943"/>
            <a:ext cx="1428760" cy="1200329"/>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en-US" altLang="zh-CN" dirty="0" smtClean="0"/>
              <a:t>Discards the aggregation capabilities of sensors</a:t>
            </a:r>
            <a:endParaRPr lang="zh-CN" altLang="en-US" dirty="0"/>
          </a:p>
        </p:txBody>
      </p:sp>
      <p:sp>
        <p:nvSpPr>
          <p:cNvPr id="18" name="灯片编号占位符 17"/>
          <p:cNvSpPr>
            <a:spLocks noGrp="1"/>
          </p:cNvSpPr>
          <p:nvPr>
            <p:ph type="sldNum" sz="quarter" idx="12"/>
          </p:nvPr>
        </p:nvSpPr>
        <p:spPr/>
        <p:txBody>
          <a:bodyPr/>
          <a:lstStyle/>
          <a:p>
            <a:fld id="{0C913308-F349-4B6D-A68A-DD1791B4A57B}" type="slidenum">
              <a:rPr lang="zh-CN" altLang="en-US" smtClean="0"/>
              <a:pPr/>
              <a:t>94</a:t>
            </a:fld>
            <a:r>
              <a:rPr lang="en-US" altLang="zh-CN" smtClean="0"/>
              <a:t>/76</a:t>
            </a:r>
            <a:endParaRPr lang="zh-CN" altLang="en-US" dirty="0"/>
          </a:p>
        </p:txBody>
      </p:sp>
      <p:sp>
        <p:nvSpPr>
          <p:cNvPr id="20" name="TextBox 19"/>
          <p:cNvSpPr txBox="1"/>
          <p:nvPr/>
        </p:nvSpPr>
        <p:spPr>
          <a:xfrm>
            <a:off x="5786446" y="1500174"/>
            <a:ext cx="3000396" cy="646331"/>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altLang="zh-CN" sz="3600" dirty="0" smtClean="0"/>
              <a:t>Two extremes</a:t>
            </a:r>
            <a:endParaRPr lang="zh-CN" altLang="en-US" sz="36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6" presetClass="entr" presetSubtype="0" fill="hold" grpId="0" nodeType="click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wipe(down)">
                                      <p:cBhvr>
                                        <p:cTn id="23" dur="580">
                                          <p:stCondLst>
                                            <p:cond delay="0"/>
                                          </p:stCondLst>
                                        </p:cTn>
                                        <p:tgtEl>
                                          <p:spTgt spid="20"/>
                                        </p:tgtEl>
                                      </p:cBhvr>
                                    </p:animEffect>
                                    <p:anim calcmode="lin" valueType="num">
                                      <p:cBhvr>
                                        <p:cTn id="24" dur="1822" tmFilter="0,0; 0.14,0.36; 0.43,0.73; 0.71,0.91; 1.0,1.0">
                                          <p:stCondLst>
                                            <p:cond delay="0"/>
                                          </p:stCondLst>
                                        </p:cTn>
                                        <p:tgtEl>
                                          <p:spTgt spid="20"/>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20"/>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20"/>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20"/>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20"/>
                                        </p:tgtEl>
                                        <p:attrNameLst>
                                          <p:attrName>ppt_y</p:attrName>
                                        </p:attrNameLst>
                                      </p:cBhvr>
                                      <p:tavLst>
                                        <p:tav tm="0" fmla="#ppt_y-sin(pi*$)/81">
                                          <p:val>
                                            <p:fltVal val="0"/>
                                          </p:val>
                                        </p:tav>
                                        <p:tav tm="100000">
                                          <p:val>
                                            <p:fltVal val="1"/>
                                          </p:val>
                                        </p:tav>
                                      </p:tavLst>
                                    </p:anim>
                                    <p:animScale>
                                      <p:cBhvr>
                                        <p:cTn id="29" dur="26">
                                          <p:stCondLst>
                                            <p:cond delay="650"/>
                                          </p:stCondLst>
                                        </p:cTn>
                                        <p:tgtEl>
                                          <p:spTgt spid="20"/>
                                        </p:tgtEl>
                                      </p:cBhvr>
                                      <p:to x="100000" y="60000"/>
                                    </p:animScale>
                                    <p:animScale>
                                      <p:cBhvr>
                                        <p:cTn id="30" dur="166" decel="50000">
                                          <p:stCondLst>
                                            <p:cond delay="676"/>
                                          </p:stCondLst>
                                        </p:cTn>
                                        <p:tgtEl>
                                          <p:spTgt spid="20"/>
                                        </p:tgtEl>
                                      </p:cBhvr>
                                      <p:to x="100000" y="100000"/>
                                    </p:animScale>
                                    <p:animScale>
                                      <p:cBhvr>
                                        <p:cTn id="31" dur="26">
                                          <p:stCondLst>
                                            <p:cond delay="1312"/>
                                          </p:stCondLst>
                                        </p:cTn>
                                        <p:tgtEl>
                                          <p:spTgt spid="20"/>
                                        </p:tgtEl>
                                      </p:cBhvr>
                                      <p:to x="100000" y="80000"/>
                                    </p:animScale>
                                    <p:animScale>
                                      <p:cBhvr>
                                        <p:cTn id="32" dur="166" decel="50000">
                                          <p:stCondLst>
                                            <p:cond delay="1338"/>
                                          </p:stCondLst>
                                        </p:cTn>
                                        <p:tgtEl>
                                          <p:spTgt spid="20"/>
                                        </p:tgtEl>
                                      </p:cBhvr>
                                      <p:to x="100000" y="100000"/>
                                    </p:animScale>
                                    <p:animScale>
                                      <p:cBhvr>
                                        <p:cTn id="33" dur="26">
                                          <p:stCondLst>
                                            <p:cond delay="1642"/>
                                          </p:stCondLst>
                                        </p:cTn>
                                        <p:tgtEl>
                                          <p:spTgt spid="20"/>
                                        </p:tgtEl>
                                      </p:cBhvr>
                                      <p:to x="100000" y="90000"/>
                                    </p:animScale>
                                    <p:animScale>
                                      <p:cBhvr>
                                        <p:cTn id="34" dur="166" decel="50000">
                                          <p:stCondLst>
                                            <p:cond delay="1668"/>
                                          </p:stCondLst>
                                        </p:cTn>
                                        <p:tgtEl>
                                          <p:spTgt spid="20"/>
                                        </p:tgtEl>
                                      </p:cBhvr>
                                      <p:to x="100000" y="100000"/>
                                    </p:animScale>
                                    <p:animScale>
                                      <p:cBhvr>
                                        <p:cTn id="35" dur="26">
                                          <p:stCondLst>
                                            <p:cond delay="1808"/>
                                          </p:stCondLst>
                                        </p:cTn>
                                        <p:tgtEl>
                                          <p:spTgt spid="20"/>
                                        </p:tgtEl>
                                      </p:cBhvr>
                                      <p:to x="100000" y="95000"/>
                                    </p:animScale>
                                    <p:animScale>
                                      <p:cBhvr>
                                        <p:cTn id="36" dur="166" decel="50000">
                                          <p:stCondLst>
                                            <p:cond delay="1834"/>
                                          </p:stCondLst>
                                        </p:cTn>
                                        <p:tgtEl>
                                          <p:spTgt spid="20"/>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20" grpId="0" animBg="1"/>
    </p:bldLst>
  </p:timing>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704088"/>
            <a:ext cx="8401080" cy="1010400"/>
          </a:xfrm>
        </p:spPr>
        <p:txBody>
          <a:bodyPr>
            <a:normAutofit fontScale="90000"/>
          </a:bodyPr>
          <a:lstStyle/>
          <a:p>
            <a:r>
              <a:rPr lang="en-US" altLang="zh-CN" dirty="0" smtClean="0"/>
              <a:t>A Way for In-Networking Processing</a:t>
            </a:r>
            <a:endParaRPr lang="zh-CN" altLang="en-US" dirty="0"/>
          </a:p>
        </p:txBody>
      </p:sp>
      <p:sp>
        <p:nvSpPr>
          <p:cNvPr id="3" name="内容占位符 2"/>
          <p:cNvSpPr>
            <a:spLocks noGrp="1"/>
          </p:cNvSpPr>
          <p:nvPr>
            <p:ph idx="1"/>
          </p:nvPr>
        </p:nvSpPr>
        <p:spPr/>
        <p:txBody>
          <a:bodyPr>
            <a:normAutofit fontScale="92500" lnSpcReduction="10000"/>
          </a:bodyPr>
          <a:lstStyle/>
          <a:p>
            <a:r>
              <a:rPr lang="en-US" altLang="zh-CN" dirty="0" smtClean="0"/>
              <a:t>Forward a query to all nodes along a tree and aggregate the results for the initiator</a:t>
            </a:r>
          </a:p>
          <a:p>
            <a:r>
              <a:rPr lang="en-US" altLang="zh-CN" dirty="0" smtClean="0"/>
              <a:t>Difficult questions: </a:t>
            </a:r>
          </a:p>
          <a:p>
            <a:pPr lvl="1"/>
            <a:r>
              <a:rPr lang="en-US" altLang="zh-CN" dirty="0" smtClean="0"/>
              <a:t>How do we (dynamically) set up an efficient tree in a sensor network?</a:t>
            </a:r>
          </a:p>
          <a:p>
            <a:pPr lvl="1"/>
            <a:r>
              <a:rPr lang="en-US" altLang="zh-CN" dirty="0" smtClean="0"/>
              <a:t>How does aggregation of results take place? Can it be controlled?</a:t>
            </a:r>
          </a:p>
          <a:p>
            <a:pPr lvl="1"/>
            <a:r>
              <a:rPr lang="en-US" altLang="zh-CN" dirty="0" smtClean="0"/>
              <a:t>What happens when network links fail?</a:t>
            </a:r>
          </a:p>
          <a:p>
            <a:r>
              <a:rPr lang="en-US" altLang="zh-CN" dirty="0" smtClean="0"/>
              <a:t>Partly solved by </a:t>
            </a:r>
            <a:r>
              <a:rPr lang="en-US" altLang="zh-CN" dirty="0" err="1" smtClean="0"/>
              <a:t>TinyDB</a:t>
            </a:r>
            <a:endParaRPr lang="en-US" altLang="zh-CN" dirty="0" smtClean="0"/>
          </a:p>
          <a:p>
            <a:pPr lvl="1"/>
            <a:r>
              <a:rPr lang="en-US" altLang="zh-CN" dirty="0" smtClean="0"/>
              <a:t>Disadvantage: Using single-rooted trees (</a:t>
            </a:r>
            <a:r>
              <a:rPr lang="en-US" altLang="zh-CN" dirty="0" err="1" smtClean="0"/>
              <a:t>TinyDB</a:t>
            </a:r>
            <a:r>
              <a:rPr lang="en-US" altLang="zh-CN" dirty="0" smtClean="0"/>
              <a:t>) may not be efficient enough when queries can be initiated from different points in the network</a:t>
            </a:r>
          </a:p>
          <a:p>
            <a:endParaRPr lang="zh-CN" altLang="en-US" dirty="0"/>
          </a:p>
        </p:txBody>
      </p:sp>
      <p:sp>
        <p:nvSpPr>
          <p:cNvPr id="4" name="日期占位符 3"/>
          <p:cNvSpPr>
            <a:spLocks noGrp="1"/>
          </p:cNvSpPr>
          <p:nvPr>
            <p:ph type="dt" sz="half" idx="10"/>
          </p:nvPr>
        </p:nvSpPr>
        <p:spPr/>
        <p:txBody>
          <a:bodyPr/>
          <a:lstStyle/>
          <a:p>
            <a:r>
              <a:rPr lang="en-US" altLang="zh-CN" smtClean="0"/>
              <a:t>Ling Zhou</a:t>
            </a:r>
            <a:endParaRPr lang="zh-CN" altLang="en-US" dirty="0"/>
          </a:p>
        </p:txBody>
      </p:sp>
      <p:sp>
        <p:nvSpPr>
          <p:cNvPr id="5" name="页脚占位符 4"/>
          <p:cNvSpPr>
            <a:spLocks noGrp="1"/>
          </p:cNvSpPr>
          <p:nvPr>
            <p:ph type="ftr" sz="quarter" idx="11"/>
          </p:nvPr>
        </p:nvSpPr>
        <p:spPr/>
        <p:txBody>
          <a:bodyPr/>
          <a:lstStyle/>
          <a:p>
            <a:pPr algn="ctr"/>
            <a:r>
              <a:rPr lang="en-US" altLang="zh-CN" smtClean="0"/>
              <a:t>Distributed Systems Unit 1</a:t>
            </a:r>
            <a:endParaRPr lang="zh-CN" altLang="en-US" dirty="0"/>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95</a:t>
            </a:fld>
            <a:r>
              <a:rPr lang="en-US" altLang="zh-CN" smtClean="0"/>
              <a:t>/76</a:t>
            </a:r>
            <a:endParaRPr lang="zh-CN" altLang="en-US" dirty="0"/>
          </a:p>
        </p:txBody>
      </p:sp>
    </p:spTree>
  </p:cSld>
  <p:clrMapOvr>
    <a:masterClrMapping/>
  </p:clrMapOvr>
  <p:transition/>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内容占位符 6" descr="报板卡片系列-3.jpg"/>
          <p:cNvPicPr>
            <a:picLocks noGrp="1" noChangeAspect="1"/>
          </p:cNvPicPr>
          <p:nvPr>
            <p:ph idx="1"/>
          </p:nvPr>
        </p:nvPicPr>
        <p:blipFill>
          <a:blip r:embed="rId2" cstate="print"/>
          <a:stretch>
            <a:fillRect/>
          </a:stretch>
        </p:blipFill>
        <p:spPr>
          <a:xfrm>
            <a:off x="323528" y="980728"/>
            <a:ext cx="8424936" cy="5528626"/>
          </a:xfrm>
        </p:spPr>
      </p:pic>
      <p:sp>
        <p:nvSpPr>
          <p:cNvPr id="4" name="日期占位符 3"/>
          <p:cNvSpPr>
            <a:spLocks noGrp="1"/>
          </p:cNvSpPr>
          <p:nvPr>
            <p:ph type="dt" sz="half" idx="10"/>
          </p:nvPr>
        </p:nvSpPr>
        <p:spPr/>
        <p:txBody>
          <a:bodyPr/>
          <a:lstStyle/>
          <a:p>
            <a:r>
              <a:rPr lang="en-US" altLang="zh-CN" smtClean="0"/>
              <a:t>Ling Zhou</a:t>
            </a:r>
            <a:endParaRPr lang="zh-CN" altLang="en-US" dirty="0"/>
          </a:p>
        </p:txBody>
      </p:sp>
      <p:sp>
        <p:nvSpPr>
          <p:cNvPr id="5" name="页脚占位符 4"/>
          <p:cNvSpPr>
            <a:spLocks noGrp="1"/>
          </p:cNvSpPr>
          <p:nvPr>
            <p:ph type="ftr" sz="quarter" idx="11"/>
          </p:nvPr>
        </p:nvSpPr>
        <p:spPr/>
        <p:txBody>
          <a:bodyPr/>
          <a:lstStyle/>
          <a:p>
            <a:pPr algn="ctr"/>
            <a:r>
              <a:rPr lang="en-US" altLang="zh-CN" smtClean="0"/>
              <a:t>Distributed Systems Unit 1</a:t>
            </a:r>
            <a:endParaRPr lang="zh-CN" altLang="en-US" dirty="0"/>
          </a:p>
        </p:txBody>
      </p:sp>
      <p:grpSp>
        <p:nvGrpSpPr>
          <p:cNvPr id="25" name="组合 24"/>
          <p:cNvGrpSpPr/>
          <p:nvPr/>
        </p:nvGrpSpPr>
        <p:grpSpPr>
          <a:xfrm>
            <a:off x="899592" y="1453513"/>
            <a:ext cx="2664296" cy="3523117"/>
            <a:chOff x="899592" y="1268760"/>
            <a:chExt cx="2664296" cy="3523117"/>
          </a:xfrm>
        </p:grpSpPr>
        <p:pic>
          <p:nvPicPr>
            <p:cNvPr id="10" name="图片 9" descr="便签a.jpg"/>
            <p:cNvPicPr>
              <a:picLocks noChangeAspect="1"/>
            </p:cNvPicPr>
            <p:nvPr/>
          </p:nvPicPr>
          <p:blipFill>
            <a:blip r:embed="rId3" cstate="print"/>
            <a:stretch>
              <a:fillRect/>
            </a:stretch>
          </p:blipFill>
          <p:spPr>
            <a:xfrm>
              <a:off x="899592" y="1268760"/>
              <a:ext cx="2664296" cy="3523117"/>
            </a:xfrm>
            <a:prstGeom prst="rect">
              <a:avLst/>
            </a:prstGeom>
          </p:spPr>
        </p:pic>
        <p:sp>
          <p:nvSpPr>
            <p:cNvPr id="20" name="矩形 19"/>
            <p:cNvSpPr/>
            <p:nvPr/>
          </p:nvSpPr>
          <p:spPr>
            <a:xfrm rot="355852">
              <a:off x="1187624" y="1755484"/>
              <a:ext cx="1997968" cy="2585323"/>
            </a:xfrm>
            <a:prstGeom prst="rect">
              <a:avLst/>
            </a:prstGeom>
          </p:spPr>
          <p:txBody>
            <a:bodyPr wrap="square">
              <a:spAutoFit/>
            </a:bodyPr>
            <a:lstStyle/>
            <a:p>
              <a:r>
                <a:rPr lang="en-US" altLang="zh-CN" dirty="0" smtClean="0">
                  <a:latin typeface="Comic Sans MS" pitchFamily="66" charset="0"/>
                </a:rPr>
                <a:t>Distributed systems consist of autonomous computers that work together to give the appearance of a single coherent system.</a:t>
              </a:r>
              <a:endParaRPr lang="zh-CN" altLang="en-US" dirty="0">
                <a:latin typeface="Comic Sans MS" pitchFamily="66" charset="0"/>
              </a:endParaRPr>
            </a:p>
          </p:txBody>
        </p:sp>
      </p:grpSp>
      <p:grpSp>
        <p:nvGrpSpPr>
          <p:cNvPr id="26" name="组合 25"/>
          <p:cNvGrpSpPr/>
          <p:nvPr/>
        </p:nvGrpSpPr>
        <p:grpSpPr>
          <a:xfrm>
            <a:off x="3546353" y="1453513"/>
            <a:ext cx="2033759" cy="2009775"/>
            <a:chOff x="3635896" y="1268760"/>
            <a:chExt cx="2033759" cy="2009775"/>
          </a:xfrm>
        </p:grpSpPr>
        <p:pic>
          <p:nvPicPr>
            <p:cNvPr id="11" name="图片 10" descr="便签3.jpg"/>
            <p:cNvPicPr>
              <a:picLocks noChangeAspect="1"/>
            </p:cNvPicPr>
            <p:nvPr/>
          </p:nvPicPr>
          <p:blipFill>
            <a:blip r:embed="rId4" cstate="print"/>
            <a:stretch>
              <a:fillRect/>
            </a:stretch>
          </p:blipFill>
          <p:spPr>
            <a:xfrm>
              <a:off x="3635896" y="1268760"/>
              <a:ext cx="1943100" cy="2009775"/>
            </a:xfrm>
            <a:prstGeom prst="rect">
              <a:avLst/>
            </a:prstGeom>
          </p:spPr>
        </p:pic>
        <p:sp>
          <p:nvSpPr>
            <p:cNvPr id="21" name="TextBox 20"/>
            <p:cNvSpPr txBox="1"/>
            <p:nvPr/>
          </p:nvSpPr>
          <p:spPr>
            <a:xfrm rot="21386642">
              <a:off x="3757295" y="1375042"/>
              <a:ext cx="1912360" cy="1815882"/>
            </a:xfrm>
            <a:prstGeom prst="rect">
              <a:avLst/>
            </a:prstGeom>
            <a:noFill/>
          </p:spPr>
          <p:txBody>
            <a:bodyPr wrap="square" rtlCol="0">
              <a:spAutoFit/>
            </a:bodyPr>
            <a:lstStyle/>
            <a:p>
              <a:r>
                <a:rPr lang="en-US" altLang="zh-CN" sz="1400" dirty="0" smtClean="0">
                  <a:latin typeface="Comic Sans MS" pitchFamily="66" charset="0"/>
                </a:rPr>
                <a:t>     Advantage 1: </a:t>
              </a:r>
            </a:p>
            <a:p>
              <a:r>
                <a:rPr lang="en-US" altLang="zh-CN" sz="1400" dirty="0" smtClean="0">
                  <a:latin typeface="Comic Sans MS" pitchFamily="66" charset="0"/>
                </a:rPr>
                <a:t>Easier to integrate different applications on different </a:t>
              </a:r>
            </a:p>
            <a:p>
              <a:r>
                <a:rPr lang="en-US" altLang="zh-CN" sz="1400" dirty="0" smtClean="0">
                  <a:latin typeface="Comic Sans MS" pitchFamily="66" charset="0"/>
                </a:rPr>
                <a:t>computers into a </a:t>
              </a:r>
            </a:p>
            <a:p>
              <a:r>
                <a:rPr lang="en-US" altLang="zh-CN" sz="1400" dirty="0" smtClean="0">
                  <a:latin typeface="Comic Sans MS" pitchFamily="66" charset="0"/>
                </a:rPr>
                <a:t>single system for resource sharing.</a:t>
              </a:r>
              <a:endParaRPr lang="zh-CN" altLang="en-US" sz="1400" dirty="0">
                <a:latin typeface="Comic Sans MS" pitchFamily="66" charset="0"/>
              </a:endParaRPr>
            </a:p>
          </p:txBody>
        </p:sp>
      </p:grpSp>
      <p:grpSp>
        <p:nvGrpSpPr>
          <p:cNvPr id="29" name="组合 28"/>
          <p:cNvGrpSpPr/>
          <p:nvPr/>
        </p:nvGrpSpPr>
        <p:grpSpPr>
          <a:xfrm>
            <a:off x="5508104" y="1453513"/>
            <a:ext cx="2664296" cy="1800200"/>
            <a:chOff x="5508104" y="1268760"/>
            <a:chExt cx="2664296" cy="1800200"/>
          </a:xfrm>
        </p:grpSpPr>
        <p:pic>
          <p:nvPicPr>
            <p:cNvPr id="8" name="图片 7" descr="信条卡片系列-61.jpg"/>
            <p:cNvPicPr>
              <a:picLocks noChangeAspect="1"/>
            </p:cNvPicPr>
            <p:nvPr/>
          </p:nvPicPr>
          <p:blipFill>
            <a:blip r:embed="rId5" cstate="print"/>
            <a:stretch>
              <a:fillRect/>
            </a:stretch>
          </p:blipFill>
          <p:spPr>
            <a:xfrm>
              <a:off x="5508104" y="1268760"/>
              <a:ext cx="2664296" cy="1800200"/>
            </a:xfrm>
            <a:prstGeom prst="rect">
              <a:avLst/>
            </a:prstGeom>
          </p:spPr>
        </p:pic>
        <p:sp>
          <p:nvSpPr>
            <p:cNvPr id="22" name="矩形 21"/>
            <p:cNvSpPr/>
            <p:nvPr/>
          </p:nvSpPr>
          <p:spPr>
            <a:xfrm>
              <a:off x="5742384" y="1529497"/>
              <a:ext cx="2286000" cy="1323439"/>
            </a:xfrm>
            <a:prstGeom prst="rect">
              <a:avLst/>
            </a:prstGeom>
          </p:spPr>
          <p:txBody>
            <a:bodyPr wrap="square">
              <a:spAutoFit/>
            </a:bodyPr>
            <a:lstStyle/>
            <a:p>
              <a:r>
                <a:rPr lang="en-US" altLang="zh-CN" sz="1600" dirty="0" smtClean="0">
                  <a:latin typeface="Comic Sans MS" pitchFamily="66" charset="0"/>
                </a:rPr>
                <a:t>Advantage 2:</a:t>
              </a:r>
            </a:p>
            <a:p>
              <a:endParaRPr lang="en-US" altLang="zh-CN" sz="1600" dirty="0" smtClean="0">
                <a:latin typeface="Comic Sans MS" pitchFamily="66" charset="0"/>
              </a:endParaRPr>
            </a:p>
            <a:p>
              <a:r>
                <a:rPr lang="en-US" altLang="zh-CN" sz="1600" dirty="0" smtClean="0">
                  <a:latin typeface="Comic Sans MS" pitchFamily="66" charset="0"/>
                </a:rPr>
                <a:t>When properly designed, distributed systems scale well.</a:t>
              </a:r>
              <a:endParaRPr lang="zh-CN" altLang="en-US" sz="1600" dirty="0">
                <a:latin typeface="Comic Sans MS" pitchFamily="66" charset="0"/>
              </a:endParaRPr>
            </a:p>
          </p:txBody>
        </p:sp>
      </p:grpSp>
      <p:grpSp>
        <p:nvGrpSpPr>
          <p:cNvPr id="30" name="组合 29"/>
          <p:cNvGrpSpPr/>
          <p:nvPr/>
        </p:nvGrpSpPr>
        <p:grpSpPr>
          <a:xfrm>
            <a:off x="3563888" y="3685761"/>
            <a:ext cx="2232248" cy="2363639"/>
            <a:chOff x="3563888" y="3501008"/>
            <a:chExt cx="2232248" cy="2363639"/>
          </a:xfrm>
        </p:grpSpPr>
        <p:pic>
          <p:nvPicPr>
            <p:cNvPr id="18" name="图片 17" descr="便签e.jpg"/>
            <p:cNvPicPr>
              <a:picLocks noChangeAspect="1"/>
            </p:cNvPicPr>
            <p:nvPr/>
          </p:nvPicPr>
          <p:blipFill>
            <a:blip r:embed="rId6" cstate="print"/>
            <a:stretch>
              <a:fillRect/>
            </a:stretch>
          </p:blipFill>
          <p:spPr>
            <a:xfrm>
              <a:off x="3563888" y="3501008"/>
              <a:ext cx="2160240" cy="2363639"/>
            </a:xfrm>
            <a:prstGeom prst="rect">
              <a:avLst/>
            </a:prstGeom>
          </p:spPr>
        </p:pic>
        <p:sp>
          <p:nvSpPr>
            <p:cNvPr id="23" name="矩形 22"/>
            <p:cNvSpPr/>
            <p:nvPr/>
          </p:nvSpPr>
          <p:spPr>
            <a:xfrm>
              <a:off x="3563888" y="3875564"/>
              <a:ext cx="2232248" cy="1569660"/>
            </a:xfrm>
            <a:prstGeom prst="rect">
              <a:avLst/>
            </a:prstGeom>
          </p:spPr>
          <p:txBody>
            <a:bodyPr wrap="square">
              <a:spAutoFit/>
            </a:bodyPr>
            <a:lstStyle/>
            <a:p>
              <a:r>
                <a:rPr lang="en-US" altLang="zh-CN" sz="1600" dirty="0" smtClean="0">
                  <a:latin typeface="Comic Sans MS" pitchFamily="66" charset="0"/>
                </a:rPr>
                <a:t>Disadvantages:</a:t>
              </a:r>
            </a:p>
            <a:p>
              <a:r>
                <a:rPr lang="en-US" altLang="zh-CN" sz="1600" dirty="0" smtClean="0">
                  <a:latin typeface="Comic Sans MS" pitchFamily="66" charset="0"/>
                </a:rPr>
                <a:t>More complex software, degradation of performance, weaker security.</a:t>
              </a:r>
              <a:endParaRPr lang="zh-CN" altLang="en-US" sz="1600" dirty="0">
                <a:latin typeface="Comic Sans MS" pitchFamily="66" charset="0"/>
              </a:endParaRPr>
            </a:p>
          </p:txBody>
        </p:sp>
      </p:grpSp>
      <p:grpSp>
        <p:nvGrpSpPr>
          <p:cNvPr id="28" name="组合 27"/>
          <p:cNvGrpSpPr/>
          <p:nvPr/>
        </p:nvGrpSpPr>
        <p:grpSpPr>
          <a:xfrm>
            <a:off x="5940152" y="3253712"/>
            <a:ext cx="2232248" cy="2621764"/>
            <a:chOff x="6012160" y="3068959"/>
            <a:chExt cx="2232248" cy="2621764"/>
          </a:xfrm>
        </p:grpSpPr>
        <p:pic>
          <p:nvPicPr>
            <p:cNvPr id="9" name="图片 8" descr="信条卡片系列-18.jpg"/>
            <p:cNvPicPr>
              <a:picLocks noChangeAspect="1"/>
            </p:cNvPicPr>
            <p:nvPr/>
          </p:nvPicPr>
          <p:blipFill>
            <a:blip r:embed="rId7" cstate="print"/>
            <a:stretch>
              <a:fillRect/>
            </a:stretch>
          </p:blipFill>
          <p:spPr>
            <a:xfrm>
              <a:off x="6012160" y="3068959"/>
              <a:ext cx="2232248" cy="2621764"/>
            </a:xfrm>
            <a:prstGeom prst="rect">
              <a:avLst/>
            </a:prstGeom>
          </p:spPr>
        </p:pic>
        <p:sp>
          <p:nvSpPr>
            <p:cNvPr id="24" name="TextBox 23"/>
            <p:cNvSpPr txBox="1"/>
            <p:nvPr/>
          </p:nvSpPr>
          <p:spPr>
            <a:xfrm>
              <a:off x="6108543" y="3573016"/>
              <a:ext cx="2063857" cy="1569660"/>
            </a:xfrm>
            <a:prstGeom prst="rect">
              <a:avLst/>
            </a:prstGeom>
            <a:noFill/>
          </p:spPr>
          <p:txBody>
            <a:bodyPr wrap="square" rtlCol="0">
              <a:spAutoFit/>
            </a:bodyPr>
            <a:lstStyle/>
            <a:p>
              <a:r>
                <a:rPr lang="en-US" altLang="zh-CN" sz="1600" dirty="0" smtClean="0">
                  <a:latin typeface="Comic Sans MS" pitchFamily="66" charset="0"/>
                </a:rPr>
                <a:t>Trade-offs need to be made between achieving various forms of distribution transparency.</a:t>
              </a:r>
              <a:endParaRPr lang="zh-CN" altLang="en-US" sz="1600" dirty="0">
                <a:latin typeface="Comic Sans MS" pitchFamily="66" charset="0"/>
              </a:endParaRPr>
            </a:p>
          </p:txBody>
        </p:sp>
      </p:grpSp>
      <p:sp>
        <p:nvSpPr>
          <p:cNvPr id="31" name="矩形 30"/>
          <p:cNvSpPr/>
          <p:nvPr/>
        </p:nvSpPr>
        <p:spPr>
          <a:xfrm>
            <a:off x="2061278" y="0"/>
            <a:ext cx="3729098" cy="923330"/>
          </a:xfrm>
          <a:prstGeom prst="rect">
            <a:avLst/>
          </a:prstGeom>
          <a:noFill/>
        </p:spPr>
        <p:txBody>
          <a:bodyPr wrap="none" lIns="91440" tIns="45720" rIns="91440" bIns="45720">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a:r>
              <a:rPr lang="en-US" altLang="zh-CN" sz="5400" b="1" cap="all" dirty="0" smtClean="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rPr>
              <a:t>Summary</a:t>
            </a:r>
            <a:endParaRPr lang="zh-CN" altLang="en-US" sz="5400" b="1" cap="all"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endParaRPr>
          </a:p>
        </p:txBody>
      </p:sp>
      <p:sp>
        <p:nvSpPr>
          <p:cNvPr id="27" name="灯片编号占位符 26"/>
          <p:cNvSpPr>
            <a:spLocks noGrp="1"/>
          </p:cNvSpPr>
          <p:nvPr>
            <p:ph type="sldNum" sz="quarter" idx="12"/>
          </p:nvPr>
        </p:nvSpPr>
        <p:spPr/>
        <p:txBody>
          <a:bodyPr/>
          <a:lstStyle/>
          <a:p>
            <a:fld id="{0C913308-F349-4B6D-A68A-DD1791B4A57B}" type="slidenum">
              <a:rPr lang="zh-CN" altLang="en-US" smtClean="0"/>
              <a:pPr/>
              <a:t>96</a:t>
            </a:fld>
            <a:r>
              <a:rPr lang="en-US" altLang="zh-CN" smtClean="0"/>
              <a:t>/76</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descr="challenge_page_mountain_illustration.jpg"/>
          <p:cNvPicPr>
            <a:picLocks noChangeAspect="1"/>
          </p:cNvPicPr>
          <p:nvPr/>
        </p:nvPicPr>
        <p:blipFill>
          <a:blip r:embed="rId3" cstate="print"/>
          <a:srcRect t="6116"/>
          <a:stretch>
            <a:fillRect/>
          </a:stretch>
        </p:blipFill>
        <p:spPr>
          <a:xfrm>
            <a:off x="6838950" y="8633"/>
            <a:ext cx="2305050" cy="2763192"/>
          </a:xfrm>
          <a:prstGeom prst="rect">
            <a:avLst/>
          </a:prstGeom>
        </p:spPr>
      </p:pic>
      <p:sp>
        <p:nvSpPr>
          <p:cNvPr id="2" name="标题 1"/>
          <p:cNvSpPr>
            <a:spLocks noGrp="1"/>
          </p:cNvSpPr>
          <p:nvPr>
            <p:ph type="title"/>
          </p:nvPr>
        </p:nvSpPr>
        <p:spPr>
          <a:xfrm>
            <a:off x="467544" y="476672"/>
            <a:ext cx="8229600" cy="1143000"/>
          </a:xfrm>
        </p:spPr>
        <p:txBody>
          <a:bodyPr/>
          <a:lstStyle/>
          <a:p>
            <a:r>
              <a:rPr lang="en-US" altLang="zh-CN" dirty="0" smtClean="0"/>
              <a:t>Challenges of DS</a:t>
            </a:r>
            <a:endParaRPr lang="zh-CN" altLang="en-US" dirty="0"/>
          </a:p>
        </p:txBody>
      </p:sp>
      <p:sp>
        <p:nvSpPr>
          <p:cNvPr id="3" name="内容占位符 2"/>
          <p:cNvSpPr>
            <a:spLocks noGrp="1"/>
          </p:cNvSpPr>
          <p:nvPr>
            <p:ph idx="1"/>
          </p:nvPr>
        </p:nvSpPr>
        <p:spPr>
          <a:xfrm>
            <a:off x="457200" y="1935480"/>
            <a:ext cx="8363272" cy="4389120"/>
          </a:xfrm>
        </p:spPr>
        <p:txBody>
          <a:bodyPr>
            <a:normAutofit fontScale="92500" lnSpcReduction="20000"/>
          </a:bodyPr>
          <a:lstStyle/>
          <a:p>
            <a:r>
              <a:rPr lang="en-US" altLang="zh-CN" dirty="0" smtClean="0">
                <a:solidFill>
                  <a:srgbClr val="0070C0"/>
                </a:solidFill>
              </a:rPr>
              <a:t>Secure communication over public networks</a:t>
            </a:r>
          </a:p>
          <a:p>
            <a:pPr lvl="1"/>
            <a:r>
              <a:rPr lang="en-US" altLang="zh-CN" dirty="0" smtClean="0"/>
              <a:t>who sent it, did anyone see it, did anyone change it</a:t>
            </a:r>
          </a:p>
          <a:p>
            <a:r>
              <a:rPr lang="en-US" altLang="zh-CN" dirty="0" smtClean="0">
                <a:solidFill>
                  <a:srgbClr val="0070C0"/>
                </a:solidFill>
              </a:rPr>
              <a:t>Fault-tolerance</a:t>
            </a:r>
          </a:p>
          <a:p>
            <a:pPr lvl="1"/>
            <a:r>
              <a:rPr lang="en-US" altLang="zh-CN" dirty="0" smtClean="0"/>
              <a:t>Building reliable systems from unreliable components</a:t>
            </a:r>
          </a:p>
          <a:p>
            <a:pPr lvl="1"/>
            <a:r>
              <a:rPr lang="en-US" altLang="zh-CN" dirty="0" smtClean="0"/>
              <a:t>nodes fail independently; a distributed system can “partly fail”</a:t>
            </a:r>
          </a:p>
          <a:p>
            <a:r>
              <a:rPr lang="en-US" altLang="zh-CN" dirty="0" smtClean="0">
                <a:solidFill>
                  <a:srgbClr val="0070C0"/>
                </a:solidFill>
              </a:rPr>
              <a:t>Replication, caching, naming</a:t>
            </a:r>
          </a:p>
          <a:p>
            <a:pPr lvl="1"/>
            <a:r>
              <a:rPr lang="en-US" altLang="zh-CN" dirty="0" smtClean="0"/>
              <a:t>Placing data and computation for effective resource sharing, hiding latency, and finding it again once you put it somewhere.</a:t>
            </a:r>
          </a:p>
          <a:p>
            <a:r>
              <a:rPr lang="en-US" altLang="zh-CN" dirty="0" smtClean="0">
                <a:solidFill>
                  <a:srgbClr val="0070C0"/>
                </a:solidFill>
              </a:rPr>
              <a:t>Coordination and shared state</a:t>
            </a:r>
          </a:p>
          <a:p>
            <a:pPr lvl="1"/>
            <a:r>
              <a:rPr lang="en-US" altLang="zh-CN" dirty="0" smtClean="0"/>
              <a:t>What should the system components do and when should they do it?</a:t>
            </a:r>
          </a:p>
          <a:p>
            <a:pPr lvl="1"/>
            <a:r>
              <a:rPr lang="en-US" altLang="zh-CN" dirty="0" smtClean="0"/>
              <a:t>Once they’ve all done it, can they all agree on what they did and when?</a:t>
            </a:r>
            <a:endParaRPr lang="zh-CN" altLang="en-US" dirty="0"/>
          </a:p>
        </p:txBody>
      </p:sp>
      <p:sp>
        <p:nvSpPr>
          <p:cNvPr id="4" name="日期占位符 3"/>
          <p:cNvSpPr>
            <a:spLocks noGrp="1"/>
          </p:cNvSpPr>
          <p:nvPr>
            <p:ph type="dt" sz="half" idx="10"/>
          </p:nvPr>
        </p:nvSpPr>
        <p:spPr/>
        <p:txBody>
          <a:bodyPr/>
          <a:lstStyle/>
          <a:p>
            <a:r>
              <a:rPr lang="en-US" altLang="zh-CN" smtClean="0"/>
              <a:t>Ling Zhou</a:t>
            </a:r>
            <a:endParaRPr lang="zh-CN" altLang="en-US" dirty="0"/>
          </a:p>
        </p:txBody>
      </p:sp>
      <p:sp>
        <p:nvSpPr>
          <p:cNvPr id="5" name="页脚占位符 4"/>
          <p:cNvSpPr>
            <a:spLocks noGrp="1"/>
          </p:cNvSpPr>
          <p:nvPr>
            <p:ph type="ftr" sz="quarter" idx="11"/>
          </p:nvPr>
        </p:nvSpPr>
        <p:spPr/>
        <p:txBody>
          <a:bodyPr/>
          <a:lstStyle/>
          <a:p>
            <a:pPr algn="ctr"/>
            <a:r>
              <a:rPr lang="en-US" altLang="zh-CN" smtClean="0"/>
              <a:t>Distributed Systems Unit 1</a:t>
            </a:r>
            <a:endParaRPr lang="zh-CN" altLang="en-US" dirty="0"/>
          </a:p>
        </p:txBody>
      </p:sp>
      <p:sp>
        <p:nvSpPr>
          <p:cNvPr id="8" name="灯片编号占位符 7"/>
          <p:cNvSpPr>
            <a:spLocks noGrp="1"/>
          </p:cNvSpPr>
          <p:nvPr>
            <p:ph type="sldNum" sz="quarter" idx="12"/>
          </p:nvPr>
        </p:nvSpPr>
        <p:spPr/>
        <p:txBody>
          <a:bodyPr/>
          <a:lstStyle/>
          <a:p>
            <a:fld id="{0C913308-F349-4B6D-A68A-DD1791B4A57B}" type="slidenum">
              <a:rPr lang="zh-CN" altLang="en-US" smtClean="0"/>
              <a:pPr/>
              <a:t>97</a:t>
            </a:fld>
            <a:r>
              <a:rPr lang="en-US" altLang="zh-CN" smtClean="0"/>
              <a:t>/76</a:t>
            </a:r>
            <a:endParaRPr lang="zh-CN" altLang="en-US" dirty="0"/>
          </a:p>
        </p:txBody>
      </p:sp>
    </p:spTree>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357166"/>
            <a:ext cx="8229600" cy="1000132"/>
          </a:xfrm>
        </p:spPr>
        <p:txBody>
          <a:bodyPr>
            <a:normAutofit/>
          </a:bodyPr>
          <a:lstStyle/>
          <a:p>
            <a:r>
              <a:rPr lang="en-US" altLang="zh-CN" dirty="0" smtClean="0"/>
              <a:t>Topics of Seminar 1</a:t>
            </a:r>
            <a:endParaRPr lang="zh-CN" altLang="en-US" dirty="0"/>
          </a:p>
        </p:txBody>
      </p:sp>
      <p:sp>
        <p:nvSpPr>
          <p:cNvPr id="3" name="内容占位符 2"/>
          <p:cNvSpPr>
            <a:spLocks noGrp="1"/>
          </p:cNvSpPr>
          <p:nvPr>
            <p:ph idx="1"/>
          </p:nvPr>
        </p:nvSpPr>
        <p:spPr>
          <a:xfrm>
            <a:off x="457200" y="1428736"/>
            <a:ext cx="8229600" cy="4895864"/>
          </a:xfrm>
        </p:spPr>
        <p:txBody>
          <a:bodyPr>
            <a:normAutofit fontScale="92500"/>
          </a:bodyPr>
          <a:lstStyle/>
          <a:p>
            <a:r>
              <a:rPr lang="en-US" altLang="zh-CN" dirty="0" smtClean="0"/>
              <a:t>Please give </a:t>
            </a:r>
            <a:r>
              <a:rPr lang="en-US" altLang="zh-CN" u="sng" dirty="0" smtClean="0"/>
              <a:t>a vivid introduction </a:t>
            </a:r>
            <a:r>
              <a:rPr lang="en-US" altLang="zh-CN" dirty="0" smtClean="0"/>
              <a:t>about </a:t>
            </a:r>
          </a:p>
          <a:p>
            <a:pPr>
              <a:buNone/>
            </a:pPr>
            <a:r>
              <a:rPr lang="en-US" altLang="zh-CN" dirty="0" smtClean="0"/>
              <a:t>	</a:t>
            </a:r>
            <a:r>
              <a:rPr lang="en-US" altLang="zh-CN" dirty="0" smtClean="0">
                <a:solidFill>
                  <a:srgbClr val="FF0000"/>
                </a:solidFill>
              </a:rPr>
              <a:t>one grid computing project/application:</a:t>
            </a:r>
          </a:p>
          <a:p>
            <a:pPr lvl="1"/>
            <a:r>
              <a:rPr lang="en-US" altLang="zh-CN" dirty="0" smtClean="0"/>
              <a:t>Grand challenge problems (e.g., GIMPS, financial modeling, protein folding )</a:t>
            </a:r>
          </a:p>
          <a:p>
            <a:pPr lvl="1"/>
            <a:r>
              <a:rPr lang="en-US" altLang="zh-CN" dirty="0" smtClean="0"/>
              <a:t>PPT </a:t>
            </a:r>
            <a:r>
              <a:rPr lang="en-US" altLang="zh-CN" dirty="0" smtClean="0"/>
              <a:t>Format</a:t>
            </a:r>
          </a:p>
          <a:p>
            <a:pPr lvl="2"/>
            <a:r>
              <a:rPr lang="en-US" altLang="zh-CN" dirty="0" smtClean="0"/>
              <a:t>What is a grid computing?</a:t>
            </a:r>
          </a:p>
          <a:p>
            <a:pPr lvl="2"/>
            <a:r>
              <a:rPr lang="en-US" altLang="zh-CN" dirty="0" smtClean="0"/>
              <a:t>Detailed introduction about one </a:t>
            </a:r>
            <a:r>
              <a:rPr lang="en-US" altLang="zh-CN" dirty="0" smtClean="0"/>
              <a:t>application/project</a:t>
            </a:r>
          </a:p>
          <a:p>
            <a:r>
              <a:rPr lang="en-US" altLang="zh-CN" sz="2800" dirty="0" smtClean="0"/>
              <a:t>What is cloud computing? </a:t>
            </a:r>
            <a:endParaRPr lang="en-US" altLang="zh-CN" sz="2800" dirty="0" smtClean="0"/>
          </a:p>
          <a:p>
            <a:pPr lvl="1"/>
            <a:r>
              <a:rPr lang="en-US" altLang="zh-CN" dirty="0" smtClean="0"/>
              <a:t>What </a:t>
            </a:r>
            <a:r>
              <a:rPr lang="en-US" altLang="zh-CN" dirty="0" smtClean="0"/>
              <a:t>is the relationship between cloud computing and distributed system? Please compare the similarities and differences between grid computing and cloud computing</a:t>
            </a:r>
            <a:r>
              <a:rPr lang="en-US" altLang="zh-CN" dirty="0" smtClean="0"/>
              <a:t>.</a:t>
            </a:r>
          </a:p>
          <a:p>
            <a:r>
              <a:rPr lang="en-US" altLang="zh-CN" dirty="0" smtClean="0"/>
              <a:t>The market of cloud computing </a:t>
            </a:r>
            <a:endParaRPr lang="en-US" altLang="zh-CN" dirty="0" smtClean="0"/>
          </a:p>
          <a:p>
            <a:pPr lvl="1"/>
            <a:endParaRPr lang="en-US" altLang="zh-CN" dirty="0" smtClean="0"/>
          </a:p>
          <a:p>
            <a:pPr lvl="1"/>
            <a:endParaRPr lang="en-US" altLang="zh-CN" dirty="0" smtClean="0"/>
          </a:p>
        </p:txBody>
      </p:sp>
      <p:sp>
        <p:nvSpPr>
          <p:cNvPr id="4" name="日期占位符 3"/>
          <p:cNvSpPr>
            <a:spLocks noGrp="1"/>
          </p:cNvSpPr>
          <p:nvPr>
            <p:ph type="dt" sz="half" idx="10"/>
          </p:nvPr>
        </p:nvSpPr>
        <p:spPr/>
        <p:txBody>
          <a:bodyPr/>
          <a:lstStyle/>
          <a:p>
            <a:r>
              <a:rPr lang="en-US" altLang="zh-CN" smtClean="0"/>
              <a:t>Ling Zhou</a:t>
            </a:r>
            <a:endParaRPr lang="zh-CN" altLang="en-US" dirty="0"/>
          </a:p>
        </p:txBody>
      </p:sp>
      <p:sp>
        <p:nvSpPr>
          <p:cNvPr id="5" name="页脚占位符 4"/>
          <p:cNvSpPr>
            <a:spLocks noGrp="1"/>
          </p:cNvSpPr>
          <p:nvPr>
            <p:ph type="ftr" sz="quarter" idx="11"/>
          </p:nvPr>
        </p:nvSpPr>
        <p:spPr/>
        <p:txBody>
          <a:bodyPr/>
          <a:lstStyle/>
          <a:p>
            <a:pPr algn="ctr"/>
            <a:r>
              <a:rPr lang="en-US" altLang="zh-CN" smtClean="0"/>
              <a:t>Distributed Systems Unit 1</a:t>
            </a:r>
            <a:endParaRPr lang="zh-CN" altLang="en-US" dirty="0"/>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98</a:t>
            </a:fld>
            <a:r>
              <a:rPr lang="en-US" altLang="zh-CN" smtClean="0"/>
              <a:t>/76</a:t>
            </a:r>
            <a:endParaRPr lang="zh-CN" altLang="en-US" dirty="0"/>
          </a:p>
        </p:txBody>
      </p:sp>
    </p:spTree>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图片 7" descr="seminar5.jpg"/>
          <p:cNvPicPr>
            <a:picLocks noChangeAspect="1"/>
          </p:cNvPicPr>
          <p:nvPr/>
        </p:nvPicPr>
        <p:blipFill>
          <a:blip r:embed="rId3" cstate="print"/>
          <a:stretch>
            <a:fillRect/>
          </a:stretch>
        </p:blipFill>
        <p:spPr>
          <a:xfrm>
            <a:off x="6300192" y="4221088"/>
            <a:ext cx="2419350" cy="1885950"/>
          </a:xfrm>
          <a:prstGeom prst="rect">
            <a:avLst/>
          </a:prstGeom>
        </p:spPr>
      </p:pic>
      <p:sp>
        <p:nvSpPr>
          <p:cNvPr id="2" name="标题 1"/>
          <p:cNvSpPr>
            <a:spLocks noGrp="1"/>
          </p:cNvSpPr>
          <p:nvPr>
            <p:ph type="title"/>
          </p:nvPr>
        </p:nvSpPr>
        <p:spPr/>
        <p:txBody>
          <a:bodyPr/>
          <a:lstStyle/>
          <a:p>
            <a:r>
              <a:rPr lang="en-US" altLang="zh-CN" dirty="0" smtClean="0"/>
              <a:t>Topics of Seminar 1</a:t>
            </a:r>
            <a:endParaRPr lang="zh-CN" altLang="en-US" dirty="0"/>
          </a:p>
        </p:txBody>
      </p:sp>
      <p:sp>
        <p:nvSpPr>
          <p:cNvPr id="3" name="内容占位符 2"/>
          <p:cNvSpPr>
            <a:spLocks noGrp="1"/>
          </p:cNvSpPr>
          <p:nvPr>
            <p:ph idx="1"/>
          </p:nvPr>
        </p:nvSpPr>
        <p:spPr>
          <a:xfrm>
            <a:off x="107504" y="1935480"/>
            <a:ext cx="6257940" cy="4389120"/>
          </a:xfrm>
        </p:spPr>
        <p:txBody>
          <a:bodyPr>
            <a:normAutofit lnSpcReduction="10000"/>
          </a:bodyPr>
          <a:lstStyle/>
          <a:p>
            <a:pPr marL="514350" indent="-514350">
              <a:spcBef>
                <a:spcPts val="1200"/>
              </a:spcBef>
              <a:buFont typeface="+mj-lt"/>
              <a:buAutoNum type="arabicPeriod"/>
            </a:pPr>
            <a:r>
              <a:rPr lang="en-US" altLang="zh-CN" sz="2200" dirty="0" smtClean="0"/>
              <a:t>What is cloud computing? What is the relationship between cloud computing and distributed system? Please compare the similarities and differences between grid computing and cloud computing.</a:t>
            </a:r>
          </a:p>
          <a:p>
            <a:pPr marL="514350" indent="-514350">
              <a:spcBef>
                <a:spcPts val="1200"/>
              </a:spcBef>
              <a:buFont typeface="+mj-lt"/>
              <a:buAutoNum type="arabicPeriod"/>
            </a:pPr>
            <a:r>
              <a:rPr lang="en-US" altLang="zh-CN" sz="2200" dirty="0" smtClean="0"/>
              <a:t>What does a centralized algorithm look like in a DS? What are the characteristics of decentralized algorithms?</a:t>
            </a:r>
          </a:p>
          <a:p>
            <a:pPr marL="514350" indent="-514350">
              <a:spcBef>
                <a:spcPts val="1200"/>
              </a:spcBef>
              <a:buFont typeface="+mj-lt"/>
              <a:buAutoNum type="arabicPeriod"/>
            </a:pPr>
            <a:r>
              <a:rPr lang="en-US" altLang="zh-CN" sz="2200" dirty="0" smtClean="0"/>
              <a:t>Describe precisely what is meant by a scalable system? We argued that distribution transparency may not be in place for pervasive systems. This statement is not true for all types of transparencies. Give an example.</a:t>
            </a:r>
            <a:endParaRPr lang="zh-CN" altLang="en-US" sz="2200" dirty="0" smtClean="0"/>
          </a:p>
          <a:p>
            <a:pPr marL="514350" indent="-514350">
              <a:buFont typeface="+mj-lt"/>
              <a:buAutoNum type="arabicPeriod"/>
            </a:pPr>
            <a:endParaRPr lang="en-US" altLang="zh-CN" dirty="0" smtClean="0"/>
          </a:p>
          <a:p>
            <a:endParaRPr lang="en-US" altLang="zh-CN" dirty="0" smtClean="0"/>
          </a:p>
          <a:p>
            <a:endParaRPr lang="en-US" altLang="zh-CN" dirty="0" smtClean="0"/>
          </a:p>
        </p:txBody>
      </p:sp>
      <p:sp>
        <p:nvSpPr>
          <p:cNvPr id="4" name="日期占位符 3"/>
          <p:cNvSpPr>
            <a:spLocks noGrp="1"/>
          </p:cNvSpPr>
          <p:nvPr>
            <p:ph type="dt" sz="half" idx="10"/>
          </p:nvPr>
        </p:nvSpPr>
        <p:spPr/>
        <p:txBody>
          <a:bodyPr/>
          <a:lstStyle/>
          <a:p>
            <a:r>
              <a:rPr lang="en-US" altLang="zh-CN" smtClean="0"/>
              <a:t>Ling Zhou</a:t>
            </a:r>
            <a:endParaRPr lang="zh-CN" altLang="en-US" dirty="0"/>
          </a:p>
        </p:txBody>
      </p:sp>
      <p:sp>
        <p:nvSpPr>
          <p:cNvPr id="5" name="页脚占位符 4"/>
          <p:cNvSpPr>
            <a:spLocks noGrp="1"/>
          </p:cNvSpPr>
          <p:nvPr>
            <p:ph type="ftr" sz="quarter" idx="11"/>
          </p:nvPr>
        </p:nvSpPr>
        <p:spPr/>
        <p:txBody>
          <a:bodyPr/>
          <a:lstStyle/>
          <a:p>
            <a:pPr algn="ctr"/>
            <a:r>
              <a:rPr lang="en-US" altLang="zh-CN" smtClean="0"/>
              <a:t>Distributed Systems Unit 1</a:t>
            </a:r>
            <a:endParaRPr lang="zh-CN" altLang="en-US" dirty="0"/>
          </a:p>
        </p:txBody>
      </p:sp>
      <p:sp>
        <p:nvSpPr>
          <p:cNvPr id="9" name="灯片编号占位符 8"/>
          <p:cNvSpPr>
            <a:spLocks noGrp="1"/>
          </p:cNvSpPr>
          <p:nvPr>
            <p:ph type="sldNum" sz="quarter" idx="12"/>
          </p:nvPr>
        </p:nvSpPr>
        <p:spPr/>
        <p:txBody>
          <a:bodyPr/>
          <a:lstStyle/>
          <a:p>
            <a:fld id="{0C913308-F349-4B6D-A68A-DD1791B4A57B}" type="slidenum">
              <a:rPr lang="zh-CN" altLang="en-US" smtClean="0"/>
              <a:pPr/>
              <a:t>99</a:t>
            </a:fld>
            <a:r>
              <a:rPr lang="en-US" altLang="zh-CN" smtClean="0"/>
              <a:t>/76</a:t>
            </a:r>
            <a:endParaRPr lang="zh-CN" altLang="en-US" dirty="0"/>
          </a:p>
        </p:txBody>
      </p:sp>
    </p:spTree>
  </p:cSld>
  <p:clrMapOvr>
    <a:masterClrMapping/>
  </p:clrMapOvr>
  <p:transition/>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流畅">
  <a:themeElements>
    <a:clrScheme name="流畅">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流畅">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流畅">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scene3d>
            <a:camera prst="orthographicFront" fov="0">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Flow</Template>
  <TotalTime>17587</TotalTime>
  <Words>6143</Words>
  <Application>Microsoft Office PowerPoint</Application>
  <PresentationFormat>全屏显示(4:3)</PresentationFormat>
  <Paragraphs>1246</Paragraphs>
  <Slides>100</Slides>
  <Notes>53</Notes>
  <HiddenSlides>5</HiddenSlides>
  <MMClips>0</MMClips>
  <ScaleCrop>false</ScaleCrop>
  <HeadingPairs>
    <vt:vector size="4" baseType="variant">
      <vt:variant>
        <vt:lpstr>主题</vt:lpstr>
      </vt:variant>
      <vt:variant>
        <vt:i4>2</vt:i4>
      </vt:variant>
      <vt:variant>
        <vt:lpstr>幻灯片标题</vt:lpstr>
      </vt:variant>
      <vt:variant>
        <vt:i4>100</vt:i4>
      </vt:variant>
    </vt:vector>
  </HeadingPairs>
  <TitlesOfParts>
    <vt:vector size="102" baseType="lpstr">
      <vt:lpstr>流畅</vt:lpstr>
      <vt:lpstr>自定义设计方案</vt:lpstr>
      <vt:lpstr>Distributed Systems </vt:lpstr>
      <vt:lpstr>Reference Textbooks</vt:lpstr>
      <vt:lpstr>Course Content</vt:lpstr>
      <vt:lpstr>Unit 1 – Introduction: Outline</vt:lpstr>
      <vt:lpstr>Brief History</vt:lpstr>
      <vt:lpstr>In Contrast to Centralized Systems</vt:lpstr>
      <vt:lpstr>Centralized System vs.  Distributed System</vt:lpstr>
      <vt:lpstr>What are Distributed Systems (DS)?</vt:lpstr>
      <vt:lpstr>Definition of A Distributed System -- A Loose Characterization</vt:lpstr>
      <vt:lpstr>Characteristics of DS</vt:lpstr>
      <vt:lpstr>Characteristics of DS (1) Collection of autonomous nodes</vt:lpstr>
      <vt:lpstr>Characteristics of DS (1) Collection of autonomous nodes</vt:lpstr>
      <vt:lpstr>Characteristics of DS (2) Coherent system</vt:lpstr>
      <vt:lpstr>Middleware: the OS of distributed systems </vt:lpstr>
      <vt:lpstr>EXAMPLES</vt:lpstr>
      <vt:lpstr>Application Fields</vt:lpstr>
      <vt:lpstr>幻灯片 17</vt:lpstr>
      <vt:lpstr>Advantages of DS</vt:lpstr>
      <vt:lpstr>Disadvantages of DS</vt:lpstr>
      <vt:lpstr>Distributed System Topologies</vt:lpstr>
      <vt:lpstr>Goals of Distributed Systems</vt:lpstr>
      <vt:lpstr>Goal 1:  Making Resources Accessible </vt:lpstr>
      <vt:lpstr>Sharing resources</vt:lpstr>
      <vt:lpstr>Goal 2:  Distribution Transparency</vt:lpstr>
      <vt:lpstr>Types of Transparency</vt:lpstr>
      <vt:lpstr>Is Transparency Always Required?</vt:lpstr>
      <vt:lpstr>Degree of Transparency</vt:lpstr>
      <vt:lpstr>Exposing distribution may be good</vt:lpstr>
      <vt:lpstr>Goal 3: Openness </vt:lpstr>
      <vt:lpstr>Implementing Openness</vt:lpstr>
      <vt:lpstr>Policies versus mechanisms</vt:lpstr>
      <vt:lpstr>On strict separation</vt:lpstr>
      <vt:lpstr>Replaceable Example: Google Project Ara Modular Smartphone</vt:lpstr>
      <vt:lpstr>About Monolithic Systems</vt:lpstr>
      <vt:lpstr>Goal 4: Scalability</vt:lpstr>
      <vt:lpstr>Size Scalability Problems</vt:lpstr>
      <vt:lpstr>Size scalability</vt:lpstr>
      <vt:lpstr>Geographical Scalability Problems</vt:lpstr>
      <vt:lpstr>Administrative Scalability Problems</vt:lpstr>
      <vt:lpstr>Administrative Scalability Problems</vt:lpstr>
      <vt:lpstr>Scaling Techniques</vt:lpstr>
      <vt:lpstr>Scaling Techniques (1):  Hiding Latencies</vt:lpstr>
      <vt:lpstr>幻灯片 43</vt:lpstr>
      <vt:lpstr>Scaling Techniques (2): Distribution</vt:lpstr>
      <vt:lpstr>幻灯片 45</vt:lpstr>
      <vt:lpstr>Scaling Techniques (3) Replication</vt:lpstr>
      <vt:lpstr>Scaling Techniques (3) Replication</vt:lpstr>
      <vt:lpstr>Summary of Scalability Solutions</vt:lpstr>
      <vt:lpstr>(Unique) Pitfalls when Developing Distributed Systems</vt:lpstr>
      <vt:lpstr>Types of Distributed Systems</vt:lpstr>
      <vt:lpstr>High performance distributed computing</vt:lpstr>
      <vt:lpstr>Distributed shared memory systems</vt:lpstr>
      <vt:lpstr>Distributed Computing Systems</vt:lpstr>
      <vt:lpstr>Cluster Computing Systems</vt:lpstr>
      <vt:lpstr>Grid Computing Systems</vt:lpstr>
      <vt:lpstr>Grid Computing Systems</vt:lpstr>
      <vt:lpstr>Grid Computing Systems:  A layered architecture  (Foster et al. 2001)</vt:lpstr>
      <vt:lpstr>Cloud computing</vt:lpstr>
      <vt:lpstr>Types of Distributed Systems</vt:lpstr>
      <vt:lpstr>Comparison Between a Centralized or a Distributed Architecture for database</vt:lpstr>
      <vt:lpstr>Integrating applications</vt:lpstr>
      <vt:lpstr>Transaction Processing Systems (1)</vt:lpstr>
      <vt:lpstr>Transaction Processing Systems (2)</vt:lpstr>
      <vt:lpstr>Transaction Processing Systems (3)</vt:lpstr>
      <vt:lpstr>Nested Transactions deal with multiple database</vt:lpstr>
      <vt:lpstr>Transaction Processing Monitor  (TP monitor)</vt:lpstr>
      <vt:lpstr>Enterprise Application Integration (EAI)</vt:lpstr>
      <vt:lpstr>How to integrate applications</vt:lpstr>
      <vt:lpstr>Types of Distributed Systems</vt:lpstr>
      <vt:lpstr>Distributed Pervasive/ubiquitous Systems (1) </vt:lpstr>
      <vt:lpstr>Distributed Pervasive/ubiquitous Systems (2) -- Definition  </vt:lpstr>
      <vt:lpstr>Distributed Pervasive/ubiquitous Systems (3)</vt:lpstr>
      <vt:lpstr>Distributed Pervasive/ubiquitous Systems (4) -- Properties</vt:lpstr>
      <vt:lpstr>Distributed pervasive systems Three (overlapping) subtypes</vt:lpstr>
      <vt:lpstr>Ubiquitous systems</vt:lpstr>
      <vt:lpstr>Mobile computing</vt:lpstr>
      <vt:lpstr>Mobility patterns</vt:lpstr>
      <vt:lpstr>How mobile are people?</vt:lpstr>
      <vt:lpstr>Sensor networks</vt:lpstr>
      <vt:lpstr>Embedded Home Environment</vt:lpstr>
      <vt:lpstr>Home and Personal Appliances (2)</vt:lpstr>
      <vt:lpstr>Home Systems</vt:lpstr>
      <vt:lpstr>Motivation</vt:lpstr>
      <vt:lpstr>Now:  Room with Several Visible Devices</vt:lpstr>
      <vt:lpstr>Tomorrow: Everyday life full of invisible appliances</vt:lpstr>
      <vt:lpstr>Justification</vt:lpstr>
      <vt:lpstr>Desired Trends</vt:lpstr>
      <vt:lpstr>Electronic Health Care Systems (1)</vt:lpstr>
      <vt:lpstr>Electronic Health Care Systems (2)</vt:lpstr>
      <vt:lpstr>Sensor Networks: Background</vt:lpstr>
      <vt:lpstr>Sensor Networks: Characteristics</vt:lpstr>
      <vt:lpstr>Sensor Networks: Applications</vt:lpstr>
      <vt:lpstr>Smart Spaces</vt:lpstr>
      <vt:lpstr>Sensor Networks</vt:lpstr>
      <vt:lpstr>A Way for In-Networking Processing</vt:lpstr>
      <vt:lpstr>幻灯片 96</vt:lpstr>
      <vt:lpstr>Challenges of DS</vt:lpstr>
      <vt:lpstr>Topics of Seminar 1</vt:lpstr>
      <vt:lpstr>Topics of Seminar 1</vt:lpstr>
      <vt:lpstr>Topics of Seminar 1 (cont.)</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Distributed Systems</dc:title>
  <dc:creator>Lenovo</dc:creator>
  <cp:lastModifiedBy>lenovo</cp:lastModifiedBy>
  <cp:revision>1082</cp:revision>
  <dcterms:modified xsi:type="dcterms:W3CDTF">2020-02-24T15:49:16Z</dcterms:modified>
</cp:coreProperties>
</file>